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270" r:id="rId2"/>
    <p:sldId id="258" r:id="rId3"/>
    <p:sldId id="350" r:id="rId4"/>
    <p:sldId id="368" r:id="rId5"/>
    <p:sldId id="351" r:id="rId6"/>
    <p:sldId id="369" r:id="rId7"/>
    <p:sldId id="370" r:id="rId8"/>
    <p:sldId id="348" r:id="rId9"/>
    <p:sldId id="352" r:id="rId10"/>
    <p:sldId id="371" r:id="rId11"/>
    <p:sldId id="353" r:id="rId12"/>
    <p:sldId id="372" r:id="rId13"/>
    <p:sldId id="373" r:id="rId14"/>
    <p:sldId id="374" r:id="rId15"/>
    <p:sldId id="375" r:id="rId16"/>
    <p:sldId id="376" r:id="rId17"/>
    <p:sldId id="377" r:id="rId18"/>
    <p:sldId id="354" r:id="rId19"/>
    <p:sldId id="378" r:id="rId20"/>
    <p:sldId id="349" r:id="rId21"/>
    <p:sldId id="379" r:id="rId22"/>
    <p:sldId id="380" r:id="rId23"/>
  </p:sldIdLst>
  <p:sldSz cx="9144000" cy="6858000" type="screen4x3"/>
  <p:notesSz cx="7099300" cy="10234613"/>
  <p:custDataLst>
    <p:tags r:id="rId26"/>
  </p:custDataLst>
  <p:defaultTextStyle>
    <a:defPPr>
      <a:defRPr lang="en-AU"/>
    </a:defPPr>
    <a:lvl1pPr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75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900"/>
    <a:srgbClr val="FF0000"/>
    <a:srgbClr val="008000"/>
    <a:srgbClr val="A47B38"/>
    <a:srgbClr val="CCFFFF"/>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90" autoAdjust="0"/>
    <p:restoredTop sz="95126" autoAdjust="0"/>
  </p:normalViewPr>
  <p:slideViewPr>
    <p:cSldViewPr snapToObjects="1">
      <p:cViewPr varScale="1">
        <p:scale>
          <a:sx n="114" d="100"/>
          <a:sy n="114" d="100"/>
        </p:scale>
        <p:origin x="564" y="108"/>
      </p:cViewPr>
      <p:guideLst>
        <p:guide orient="horz" pos="2160"/>
        <p:guide pos="2756"/>
      </p:guideLst>
    </p:cSldViewPr>
  </p:slideViewPr>
  <p:notesTextViewPr>
    <p:cViewPr>
      <p:scale>
        <a:sx n="3" d="2"/>
        <a:sy n="3" d="2"/>
      </p:scale>
      <p:origin x="0" y="0"/>
    </p:cViewPr>
  </p:notesTextViewPr>
  <p:sorterViewPr showFormatting="0">
    <p:cViewPr>
      <p:scale>
        <a:sx n="66" d="100"/>
        <a:sy n="66" d="100"/>
      </p:scale>
      <p:origin x="0" y="11856"/>
    </p:cViewPr>
  </p:sorterViewPr>
  <p:notesViewPr>
    <p:cSldViewPr snapToObjects="1">
      <p:cViewPr varScale="1">
        <p:scale>
          <a:sx n="85" d="100"/>
          <a:sy n="85" d="100"/>
        </p:scale>
        <p:origin x="4195" y="53"/>
      </p:cViewPr>
      <p:guideLst/>
    </p:cSldViewPr>
  </p:notes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5437188" cy="511175"/>
          </a:xfrm>
          <a:prstGeom prst="rect">
            <a:avLst/>
          </a:prstGeom>
          <a:noFill/>
          <a:ln w="9525">
            <a:noFill/>
            <a:miter lim="800000"/>
          </a:ln>
          <a:effectLst/>
        </p:spPr>
        <p:txBody>
          <a:bodyPr vert="horz" wrap="square" lIns="96661" tIns="48331" rIns="96661" bIns="48331" numCol="1" anchor="t" anchorCtr="0" compatLnSpc="1"/>
          <a:lstStyle>
            <a:lvl1pPr algn="l" defTabSz="966470">
              <a:defRPr sz="1300" noProof="1">
                <a:latin typeface="Times New Roman" panose="02020603050405020304" pitchFamily="18" charset="0"/>
              </a:defRPr>
            </a:lvl1pPr>
          </a:lstStyle>
          <a:p>
            <a:pPr>
              <a:defRPr/>
            </a:pPr>
            <a:r>
              <a:rPr lang="en-AU"/>
              <a:t>Morgan Kaufmann Publishers</a:t>
            </a:r>
          </a:p>
        </p:txBody>
      </p:sp>
      <p:sp>
        <p:nvSpPr>
          <p:cNvPr id="6147" name="Rectangle 3"/>
          <p:cNvSpPr>
            <a:spLocks noGrp="1" noChangeArrowheads="1"/>
          </p:cNvSpPr>
          <p:nvPr>
            <p:ph type="dt" sz="quarter" idx="1"/>
          </p:nvPr>
        </p:nvSpPr>
        <p:spPr bwMode="auto">
          <a:xfrm>
            <a:off x="5575300" y="0"/>
            <a:ext cx="1524000" cy="511175"/>
          </a:xfrm>
          <a:prstGeom prst="rect">
            <a:avLst/>
          </a:prstGeom>
          <a:noFill/>
          <a:ln w="9525">
            <a:noFill/>
            <a:miter lim="800000"/>
          </a:ln>
          <a:effectLst/>
        </p:spPr>
        <p:txBody>
          <a:bodyPr vert="horz" wrap="square" lIns="96661" tIns="48331" rIns="96661" bIns="48331" numCol="1" anchor="t" anchorCtr="0" compatLnSpc="1"/>
          <a:lstStyle>
            <a:lvl1pPr algn="r" defTabSz="966470">
              <a:defRPr sz="1300" noProof="1">
                <a:latin typeface="Times New Roman" panose="02020603050405020304" pitchFamily="18" charset="0"/>
              </a:defRPr>
            </a:lvl1pPr>
          </a:lstStyle>
          <a:p>
            <a:fld id="{B8DD1BC6-AC36-4FF9-8238-2532DC363B4C}" type="datetime3">
              <a:rPr lang="en-AU" altLang="zh-CN"/>
              <a:t>11 December, 2022</a:t>
            </a:fld>
            <a:endParaRPr lang="en-AU" altLang="zh-CN"/>
          </a:p>
        </p:txBody>
      </p:sp>
      <p:sp>
        <p:nvSpPr>
          <p:cNvPr id="6148" name="Rectangle 4"/>
          <p:cNvSpPr>
            <a:spLocks noGrp="1" noChangeArrowheads="1"/>
          </p:cNvSpPr>
          <p:nvPr>
            <p:ph type="ftr" sz="quarter" idx="2"/>
          </p:nvPr>
        </p:nvSpPr>
        <p:spPr bwMode="auto">
          <a:xfrm>
            <a:off x="0" y="9723438"/>
            <a:ext cx="5437188" cy="511175"/>
          </a:xfrm>
          <a:prstGeom prst="rect">
            <a:avLst/>
          </a:prstGeom>
          <a:noFill/>
          <a:ln w="9525">
            <a:noFill/>
            <a:miter lim="800000"/>
          </a:ln>
          <a:effectLst/>
        </p:spPr>
        <p:txBody>
          <a:bodyPr vert="horz" wrap="square" lIns="96661" tIns="48331" rIns="96661" bIns="48331" numCol="1" anchor="b" anchorCtr="0" compatLnSpc="1"/>
          <a:lstStyle>
            <a:lvl1pPr algn="l" defTabSz="966470">
              <a:defRPr sz="1300" noProof="1">
                <a:latin typeface="Times New Roman" panose="02020603050405020304" pitchFamily="18" charset="0"/>
              </a:defRPr>
            </a:lvl1pPr>
          </a:lstStyle>
          <a:p>
            <a:pPr>
              <a:defRPr/>
            </a:pPr>
            <a:r>
              <a:rPr lang="en-AU"/>
              <a:t>Chapter 4 — The Processor</a:t>
            </a:r>
          </a:p>
        </p:txBody>
      </p:sp>
      <p:sp>
        <p:nvSpPr>
          <p:cNvPr id="6149" name="Rectangle 5"/>
          <p:cNvSpPr>
            <a:spLocks noGrp="1" noChangeArrowheads="1"/>
          </p:cNvSpPr>
          <p:nvPr>
            <p:ph type="sldNum" sz="quarter" idx="3"/>
          </p:nvPr>
        </p:nvSpPr>
        <p:spPr bwMode="auto">
          <a:xfrm>
            <a:off x="5575300" y="9723438"/>
            <a:ext cx="1524000" cy="511175"/>
          </a:xfrm>
          <a:prstGeom prst="rect">
            <a:avLst/>
          </a:prstGeom>
          <a:noFill/>
          <a:ln w="9525">
            <a:noFill/>
            <a:miter lim="800000"/>
          </a:ln>
          <a:effectLst/>
        </p:spPr>
        <p:txBody>
          <a:bodyPr vert="horz" wrap="square" lIns="96661" tIns="48331" rIns="96661" bIns="48331" numCol="1" anchor="b" anchorCtr="0" compatLnSpc="1"/>
          <a:lstStyle>
            <a:lvl1pPr algn="r" defTabSz="966470">
              <a:defRPr sz="1300" noProof="1">
                <a:latin typeface="Times New Roman" panose="02020603050405020304" pitchFamily="18" charset="0"/>
              </a:defRPr>
            </a:lvl1pPr>
          </a:lstStyle>
          <a:p>
            <a:pPr>
              <a:defRPr/>
            </a:pPr>
            <a:fld id="{FF8BAB52-17FC-40D7-B5CE-8C5AAF8E55AD}" type="slidenum">
              <a:rPr lang="en-AU" altLang="zh-CN"/>
              <a:t>‹#›</a:t>
            </a:fld>
            <a:endParaRPr lang="en-AU" altLang="zh-CN"/>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6575" cy="511175"/>
          </a:xfrm>
          <a:prstGeom prst="rect">
            <a:avLst/>
          </a:prstGeom>
          <a:noFill/>
          <a:ln w="9525">
            <a:noFill/>
            <a:miter lim="800000"/>
          </a:ln>
          <a:effectLst/>
        </p:spPr>
        <p:txBody>
          <a:bodyPr vert="horz" wrap="square" lIns="96661" tIns="48331" rIns="96661" bIns="48331" numCol="1" anchor="t" anchorCtr="0" compatLnSpc="1"/>
          <a:lstStyle>
            <a:lvl1pPr algn="l" defTabSz="966470">
              <a:defRPr sz="1300" noProof="1">
                <a:latin typeface="Times New Roman" panose="02020603050405020304" pitchFamily="18" charset="0"/>
              </a:defRPr>
            </a:lvl1pPr>
          </a:lstStyle>
          <a:p>
            <a:pPr>
              <a:defRPr/>
            </a:pPr>
            <a:r>
              <a:rPr lang="en-AU"/>
              <a:t>Morgan Kaufmann Publishers</a:t>
            </a:r>
          </a:p>
        </p:txBody>
      </p:sp>
      <p:sp>
        <p:nvSpPr>
          <p:cNvPr id="8195" name="Rectangle 3"/>
          <p:cNvSpPr>
            <a:spLocks noGrp="1" noChangeArrowheads="1"/>
          </p:cNvSpPr>
          <p:nvPr>
            <p:ph type="dt" idx="1"/>
          </p:nvPr>
        </p:nvSpPr>
        <p:spPr bwMode="auto">
          <a:xfrm>
            <a:off x="4022725" y="0"/>
            <a:ext cx="3076575" cy="511175"/>
          </a:xfrm>
          <a:prstGeom prst="rect">
            <a:avLst/>
          </a:prstGeom>
          <a:noFill/>
          <a:ln w="9525">
            <a:noFill/>
            <a:miter lim="800000"/>
          </a:ln>
          <a:effectLst/>
        </p:spPr>
        <p:txBody>
          <a:bodyPr vert="horz" wrap="square" lIns="96661" tIns="48331" rIns="96661" bIns="48331" numCol="1" anchor="t" anchorCtr="0" compatLnSpc="1"/>
          <a:lstStyle>
            <a:lvl1pPr algn="r" defTabSz="966470">
              <a:defRPr sz="1300" noProof="1">
                <a:latin typeface="Times New Roman" panose="02020603050405020304" pitchFamily="18" charset="0"/>
              </a:defRPr>
            </a:lvl1pPr>
          </a:lstStyle>
          <a:p>
            <a:fld id="{4258AB47-D1CA-4C9D-800D-3A82B0415FE5}" type="datetime3">
              <a:rPr lang="en-AU" altLang="zh-CN"/>
              <a:t>11 December, 2022</a:t>
            </a:fld>
            <a:endParaRPr lang="en-AU" altLang="zh-CN"/>
          </a:p>
        </p:txBody>
      </p:sp>
      <p:sp>
        <p:nvSpPr>
          <p:cNvPr id="5124" name="Rectangle 4"/>
          <p:cNvSpPr>
            <a:spLocks noGrp="1" noRot="1" noChangeAspect="1" noChangeArrowheads="1" noTextEdit="1"/>
          </p:cNvSpPr>
          <p:nvPr>
            <p:ph type="sldImg" idx="4294967295"/>
          </p:nvPr>
        </p:nvSpPr>
        <p:spPr bwMode="auto">
          <a:xfrm>
            <a:off x="990600" y="768350"/>
            <a:ext cx="5118100" cy="383857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9"/>
          </p:nvPr>
        </p:nvSpPr>
        <p:spPr bwMode="auto">
          <a:xfrm>
            <a:off x="946150" y="4862513"/>
            <a:ext cx="5207000" cy="460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661" tIns="48331" rIns="96661" bIns="48331" numCol="1" anchor="t" anchorCtr="0" compatLnSpc="1"/>
          <a:lstStyle/>
          <a:p>
            <a:pPr lvl="0"/>
            <a:r>
              <a:rPr lang="en-AU" altLang="zh-CN"/>
              <a:t>Click to edit Master text styles</a:t>
            </a:r>
          </a:p>
          <a:p>
            <a:pPr lvl="1"/>
            <a:r>
              <a:rPr lang="en-AU" altLang="zh-CN"/>
              <a:t>Second level</a:t>
            </a:r>
          </a:p>
          <a:p>
            <a:pPr lvl="2"/>
            <a:r>
              <a:rPr lang="en-AU" altLang="zh-CN"/>
              <a:t>Third level</a:t>
            </a:r>
          </a:p>
          <a:p>
            <a:pPr lvl="3"/>
            <a:r>
              <a:rPr lang="en-AU" altLang="zh-CN"/>
              <a:t>Fourth level</a:t>
            </a:r>
          </a:p>
          <a:p>
            <a:pPr lvl="4"/>
            <a:r>
              <a:rPr lang="en-AU" altLang="zh-CN"/>
              <a:t>Fifth level</a:t>
            </a:r>
          </a:p>
        </p:txBody>
      </p:sp>
      <p:sp>
        <p:nvSpPr>
          <p:cNvPr id="8198" name="Rectangle 6"/>
          <p:cNvSpPr>
            <a:spLocks noGrp="1" noChangeArrowheads="1"/>
          </p:cNvSpPr>
          <p:nvPr>
            <p:ph type="ftr" sz="quarter" idx="4"/>
          </p:nvPr>
        </p:nvSpPr>
        <p:spPr bwMode="auto">
          <a:xfrm>
            <a:off x="0" y="9723438"/>
            <a:ext cx="3076575" cy="511175"/>
          </a:xfrm>
          <a:prstGeom prst="rect">
            <a:avLst/>
          </a:prstGeom>
          <a:noFill/>
          <a:ln w="9525">
            <a:noFill/>
            <a:miter lim="800000"/>
          </a:ln>
          <a:effectLst/>
        </p:spPr>
        <p:txBody>
          <a:bodyPr vert="horz" wrap="square" lIns="96661" tIns="48331" rIns="96661" bIns="48331" numCol="1" anchor="b" anchorCtr="0" compatLnSpc="1"/>
          <a:lstStyle>
            <a:lvl1pPr algn="l" defTabSz="966470">
              <a:defRPr sz="1300" noProof="1">
                <a:latin typeface="Times New Roman" panose="02020603050405020304" pitchFamily="18" charset="0"/>
              </a:defRPr>
            </a:lvl1pPr>
          </a:lstStyle>
          <a:p>
            <a:pPr>
              <a:defRPr/>
            </a:pPr>
            <a:r>
              <a:rPr lang="en-AU"/>
              <a:t>Chapter 4 — The Processor</a:t>
            </a:r>
          </a:p>
        </p:txBody>
      </p:sp>
      <p:sp>
        <p:nvSpPr>
          <p:cNvPr id="8199" name="Rectangle 7"/>
          <p:cNvSpPr>
            <a:spLocks noGrp="1" noChangeArrowheads="1"/>
          </p:cNvSpPr>
          <p:nvPr>
            <p:ph type="sldNum" sz="quarter" idx="5"/>
          </p:nvPr>
        </p:nvSpPr>
        <p:spPr bwMode="auto">
          <a:xfrm>
            <a:off x="4022725" y="9723438"/>
            <a:ext cx="3076575" cy="511175"/>
          </a:xfrm>
          <a:prstGeom prst="rect">
            <a:avLst/>
          </a:prstGeom>
          <a:noFill/>
          <a:ln w="9525">
            <a:noFill/>
            <a:miter lim="800000"/>
          </a:ln>
          <a:effectLst/>
        </p:spPr>
        <p:txBody>
          <a:bodyPr vert="horz" wrap="square" lIns="96661" tIns="48331" rIns="96661" bIns="48331" numCol="1" anchor="b" anchorCtr="0" compatLnSpc="1"/>
          <a:lstStyle>
            <a:lvl1pPr algn="r" defTabSz="966470">
              <a:defRPr sz="1300" noProof="1">
                <a:latin typeface="Times New Roman" panose="02020603050405020304" pitchFamily="18" charset="0"/>
              </a:defRPr>
            </a:lvl1pPr>
          </a:lstStyle>
          <a:p>
            <a:pPr>
              <a:defRPr/>
            </a:pPr>
            <a:fld id="{8E34D9E6-C271-40BD-9C57-8EFB9F16196B}" type="slidenum">
              <a:rPr lang="en-AU" altLang="zh-CN"/>
              <a:t>‹#›</a:t>
            </a:fld>
            <a:endParaRPr lang="en-AU" altLang="zh-CN"/>
          </a:p>
        </p:txBody>
      </p:sp>
    </p:spTree>
  </p:cSld>
  <p:clrMap bg1="lt1" tx1="dk1" bg2="lt2" tx2="dk2" accent1="accent1" accent2="accent2" accent3="accent3" accent4="accent4" accent5="accent5" accent6="accent6" hlink="hlink" folHlink="folHlink"/>
  <p:hf sldNum="0" hdr="0" ftr="0"/>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hdr"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r>
              <a:rPr lang="en-AU" altLang="zh-CN" sz="1300">
                <a:latin typeface="Times New Roman" panose="02020603050405020304" pitchFamily="18" charset="0"/>
              </a:rPr>
              <a:t>Morgan Kaufmann Publishers</a:t>
            </a:r>
          </a:p>
        </p:txBody>
      </p:sp>
      <p:sp>
        <p:nvSpPr>
          <p:cNvPr id="7170" name="Rectangle 3"/>
          <p:cNvSpPr>
            <a:spLocks noGrp="1" noChangeArrowheads="1"/>
          </p:cNvSpPr>
          <p:nvPr>
            <p:ph type="dt" sz="quarter"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fld id="{6AA70883-DE0E-4D75-AC4D-6EFF43CDAC04}" type="datetime3">
              <a:rPr lang="en-AU" altLang="zh-CN" sz="1300" smtClean="0">
                <a:latin typeface="Times New Roman" panose="02020603050405020304" pitchFamily="18" charset="0"/>
              </a:rPr>
              <a:t>11 December, 2022</a:t>
            </a:fld>
            <a:endParaRPr lang="en-AU" altLang="zh-CN" sz="1300">
              <a:latin typeface="Times New Roman" panose="02020603050405020304" pitchFamily="18" charset="0"/>
            </a:endParaRPr>
          </a:p>
        </p:txBody>
      </p:sp>
      <p:sp>
        <p:nvSpPr>
          <p:cNvPr id="7171" name="Rectangle 6"/>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r>
              <a:rPr lang="en-AU" altLang="zh-CN" sz="1300">
                <a:latin typeface="Times New Roman" panose="02020603050405020304" pitchFamily="18" charset="0"/>
              </a:rPr>
              <a:t>Chapter 4 — The Processor</a:t>
            </a:r>
          </a:p>
        </p:txBody>
      </p:sp>
      <p:sp>
        <p:nvSpPr>
          <p:cNvPr id="717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defTabSz="914400"/>
            <a:fld id="{DB60C33C-4351-412F-B9E3-E2D73C35702A}" type="slidenum">
              <a:rPr lang="en-AU" altLang="zh-CN" sz="1300" smtClean="0">
                <a:latin typeface="Times New Roman" panose="02020603050405020304" pitchFamily="18" charset="0"/>
              </a:rPr>
              <a:t>1</a:t>
            </a:fld>
            <a:endParaRPr lang="en-AU" altLang="zh-CN" sz="1300">
              <a:latin typeface="Times New Roman" panose="02020603050405020304" pitchFamily="18" charset="0"/>
            </a:endParaRPr>
          </a:p>
        </p:txBody>
      </p:sp>
      <p:sp>
        <p:nvSpPr>
          <p:cNvPr id="7173" name="Rectangle 2"/>
          <p:cNvSpPr>
            <a:spLocks noGrp="1" noRot="1" noChangeAspect="1" noChangeArrowheads="1" noTextEdit="1"/>
          </p:cNvSpPr>
          <p:nvPr>
            <p:ph type="sldImg" idx="4294967295"/>
          </p:nvPr>
        </p:nvSpPr>
        <p:spPr>
          <a:xfrm>
            <a:off x="990600" y="768350"/>
            <a:ext cx="5118100" cy="3838575"/>
          </a:xfrm>
        </p:spPr>
      </p:sp>
      <p:sp>
        <p:nvSpPr>
          <p:cNvPr id="7174" name="Rectangle 3"/>
          <p:cNvSpPr>
            <a:spLocks noGrp="1" noChangeArrowheads="1"/>
          </p:cNvSpPr>
          <p:nvPr>
            <p:ph type="body" idx="4294967295"/>
          </p:nvPr>
        </p:nvSpPr>
        <p:spPr/>
        <p:txBody>
          <a:bodyPr/>
          <a:lstStyle/>
          <a:p>
            <a:endParaRPr lang="en-US" altLang="zh-CN"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22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90600" y="768350"/>
            <a:ext cx="5118100" cy="3838575"/>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68D44D-2DC5-4822-8474-C7953B52B6D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日期占位符 3"/>
          <p:cNvSpPr>
            <a:spLocks noGrp="1"/>
          </p:cNvSpPr>
          <p:nvPr>
            <p:ph type="dt" idx="1"/>
          </p:nvPr>
        </p:nvSpPr>
        <p:spPr/>
        <p:txBody>
          <a:bodyPr/>
          <a:lstStyle/>
          <a:p>
            <a:fld id="{4258AB47-D1CA-4C9D-800D-3A82B0415FE5}" type="datetime3">
              <a:rPr lang="en-AU" altLang="zh-CN" smtClean="0"/>
              <a:t>11 December, 2022</a:t>
            </a:fld>
            <a:endParaRPr lang="en-AU"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47"/>
          <p:cNvSpPr>
            <a:spLocks noChangeArrowheads="1"/>
          </p:cNvSpPr>
          <p:nvPr/>
        </p:nvSpPr>
        <p:spPr bwMode="auto">
          <a:xfrm>
            <a:off x="1619251" y="1125538"/>
            <a:ext cx="28575" cy="5732462"/>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5" name="Rectangle 36"/>
          <p:cNvSpPr>
            <a:spLocks noChangeArrowheads="1"/>
          </p:cNvSpPr>
          <p:nvPr/>
        </p:nvSpPr>
        <p:spPr bwMode="auto">
          <a:xfrm>
            <a:off x="1981201" y="1987550"/>
            <a:ext cx="36513" cy="3816350"/>
          </a:xfrm>
          <a:prstGeom prst="rect">
            <a:avLst/>
          </a:prstGeom>
          <a:gradFill rotWithShape="1">
            <a:gsLst>
              <a:gs pos="0">
                <a:schemeClr val="tx2"/>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6" name="Rectangle 37"/>
          <p:cNvSpPr>
            <a:spLocks noChangeArrowheads="1"/>
          </p:cNvSpPr>
          <p:nvPr/>
        </p:nvSpPr>
        <p:spPr bwMode="auto">
          <a:xfrm>
            <a:off x="1763714" y="2708277"/>
            <a:ext cx="7380287" cy="73025"/>
          </a:xfrm>
          <a:prstGeom prst="rect">
            <a:avLst/>
          </a:prstGeom>
          <a:gradFill rotWithShape="1">
            <a:gsLst>
              <a:gs pos="0">
                <a:schemeClr val="tx2"/>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7" name="Rectangle 38"/>
          <p:cNvSpPr>
            <a:spLocks noChangeArrowheads="1"/>
          </p:cNvSpPr>
          <p:nvPr userDrawn="1"/>
        </p:nvSpPr>
        <p:spPr bwMode="auto">
          <a:xfrm>
            <a:off x="0" y="0"/>
            <a:ext cx="9144000" cy="11255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8" name="Rectangle 46"/>
          <p:cNvSpPr>
            <a:spLocks noChangeArrowheads="1"/>
          </p:cNvSpPr>
          <p:nvPr/>
        </p:nvSpPr>
        <p:spPr bwMode="auto">
          <a:xfrm>
            <a:off x="0" y="1125538"/>
            <a:ext cx="9144000" cy="17462"/>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9" name="Rectangle 48"/>
          <p:cNvSpPr>
            <a:spLocks noChangeArrowheads="1"/>
          </p:cNvSpPr>
          <p:nvPr/>
        </p:nvSpPr>
        <p:spPr bwMode="auto">
          <a:xfrm>
            <a:off x="1619251" y="549277"/>
            <a:ext cx="28575" cy="576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11" name="TextBox 15"/>
          <p:cNvSpPr txBox="1">
            <a:spLocks noChangeArrowheads="1"/>
          </p:cNvSpPr>
          <p:nvPr userDrawn="1"/>
        </p:nvSpPr>
        <p:spPr bwMode="auto">
          <a:xfrm>
            <a:off x="2098267" y="104775"/>
            <a:ext cx="54373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r>
              <a:rPr lang="en-GB" altLang="zh-CN" sz="3000" b="1" dirty="0">
                <a:solidFill>
                  <a:schemeClr val="bg1"/>
                </a:solidFill>
                <a:latin typeface="Corbel" panose="020B0503020204020204" pitchFamily="34" charset="0"/>
                <a:ea typeface="宋体" panose="02010600030101010101" pitchFamily="2" charset="-122"/>
              </a:rPr>
              <a:t>xv6 Operating</a:t>
            </a:r>
            <a:r>
              <a:rPr lang="en-GB" altLang="zh-CN" sz="3000" b="1" baseline="0" dirty="0">
                <a:solidFill>
                  <a:schemeClr val="bg1"/>
                </a:solidFill>
                <a:latin typeface="Corbel" panose="020B0503020204020204" pitchFamily="34" charset="0"/>
                <a:ea typeface="宋体" panose="02010600030101010101" pitchFamily="2" charset="-122"/>
              </a:rPr>
              <a:t> System </a:t>
            </a:r>
            <a:r>
              <a:rPr lang="en-US" altLang="zh-CN" sz="3000" b="1" baseline="0" dirty="0">
                <a:solidFill>
                  <a:schemeClr val="bg1"/>
                </a:solidFill>
                <a:latin typeface="Corbel" panose="020B0503020204020204" pitchFamily="34" charset="0"/>
                <a:ea typeface="宋体" panose="02010600030101010101" pitchFamily="2" charset="-122"/>
              </a:rPr>
              <a:t>——EXP</a:t>
            </a:r>
            <a:endParaRPr lang="en-US" altLang="zh-CN" sz="3000" b="1" dirty="0">
              <a:solidFill>
                <a:schemeClr val="bg1"/>
              </a:solidFill>
              <a:latin typeface="Corbel" panose="020B0503020204020204" pitchFamily="34" charset="0"/>
              <a:ea typeface="宋体" panose="02010600030101010101" pitchFamily="2" charset="-122"/>
            </a:endParaRPr>
          </a:p>
        </p:txBody>
      </p:sp>
      <p:sp>
        <p:nvSpPr>
          <p:cNvPr id="41996" name="Rectangle 12"/>
          <p:cNvSpPr>
            <a:spLocks noGrp="1" noChangeArrowheads="1"/>
          </p:cNvSpPr>
          <p:nvPr>
            <p:ph type="ctrTitle" hasCustomPrompt="1"/>
          </p:nvPr>
        </p:nvSpPr>
        <p:spPr>
          <a:xfrm>
            <a:off x="2409826" y="1844675"/>
            <a:ext cx="5832475" cy="762000"/>
          </a:xfrm>
        </p:spPr>
        <p:txBody>
          <a:bodyPr anchor="t"/>
          <a:lstStyle>
            <a:lvl1pPr>
              <a:defRPr>
                <a:latin typeface="Arial Black" panose="020B0A04020102020204" pitchFamily="34" charset="0"/>
              </a:defRPr>
            </a:lvl1pPr>
          </a:lstStyle>
          <a:p>
            <a:r>
              <a:rPr lang="en-AU" noProof="1"/>
              <a:t>Chapter …</a:t>
            </a:r>
          </a:p>
        </p:txBody>
      </p:sp>
      <p:sp>
        <p:nvSpPr>
          <p:cNvPr id="41997" name="Rectangle 13"/>
          <p:cNvSpPr>
            <a:spLocks noGrp="1" noChangeArrowheads="1"/>
          </p:cNvSpPr>
          <p:nvPr>
            <p:ph type="subTitle" idx="1" hasCustomPrompt="1"/>
          </p:nvPr>
        </p:nvSpPr>
        <p:spPr>
          <a:xfrm>
            <a:off x="2409826" y="2924177"/>
            <a:ext cx="5832475" cy="579755"/>
          </a:xfrm>
        </p:spPr>
        <p:txBody>
          <a:bodyPr>
            <a:spAutoFit/>
          </a:bodyPr>
          <a:lstStyle>
            <a:lvl1pPr marL="0" indent="0">
              <a:buFont typeface="Wingdings" panose="05000000000000000000" pitchFamily="2" charset="2"/>
              <a:buNone/>
              <a:defRPr>
                <a:latin typeface="Arial Black" panose="020B0A04020102020204" pitchFamily="34" charset="0"/>
              </a:defRPr>
            </a:lvl1pPr>
          </a:lstStyle>
          <a:p>
            <a:r>
              <a:rPr lang="en-AU" noProof="1"/>
              <a:t>Subtitle</a:t>
            </a:r>
          </a:p>
        </p:txBody>
      </p:sp>
      <p:sp>
        <p:nvSpPr>
          <p:cNvPr id="13" name="页脚占位符 1"/>
          <p:cNvSpPr>
            <a:spLocks noGrp="1"/>
          </p:cNvSpPr>
          <p:nvPr>
            <p:ph type="ftr" sz="quarter" idx="10"/>
          </p:nvPr>
        </p:nvSpPr>
        <p:spPr>
          <a:xfrm>
            <a:off x="611725" y="6380161"/>
            <a:ext cx="8270875" cy="358775"/>
          </a:xfrm>
          <a:prstGeom prst="rect">
            <a:avLst/>
          </a:prstGeom>
        </p:spPr>
        <p:txBody>
          <a:bodyPr/>
          <a:lstStyle>
            <a:lvl1pPr>
              <a:defRPr/>
            </a:lvl1pPr>
          </a:lstStyle>
          <a:p>
            <a:pPr algn="l">
              <a:defRPr/>
            </a:pPr>
            <a:endParaRPr lang="en-US" altLang="zh-CN" dirty="0"/>
          </a:p>
        </p:txBody>
      </p:sp>
      <p:pic>
        <p:nvPicPr>
          <p:cNvPr id="1026" name="Picture 2" descr="https://www1.szu.edu.cn/images/szu.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334" y="44122"/>
            <a:ext cx="1851424" cy="493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Vertical Text Placeholder 2"/>
          <p:cNvSpPr>
            <a:spLocks noGrp="1"/>
          </p:cNvSpPr>
          <p:nvPr>
            <p:ph type="body" orient="vert" idx="1"/>
          </p:nvPr>
        </p:nvSpPr>
        <p:spPr>
          <a:xfrm>
            <a:off x="684530" y="1125857"/>
            <a:ext cx="8271510" cy="5112385"/>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AU" altLang="zh-CN" dirty="0"/>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88481" y="146052"/>
            <a:ext cx="1538883" cy="6091555"/>
          </a:xfrm>
        </p:spPr>
        <p:txBody>
          <a:bodyPr vert="eaVert"/>
          <a:lstStyle/>
          <a:p>
            <a:r>
              <a:rPr lang="en-US" noProof="1"/>
              <a:t>Click to edit Master title style</a:t>
            </a:r>
          </a:p>
        </p:txBody>
      </p:sp>
      <p:sp>
        <p:nvSpPr>
          <p:cNvPr id="3" name="Vertical Text Placeholder 2"/>
          <p:cNvSpPr>
            <a:spLocks noGrp="1"/>
          </p:cNvSpPr>
          <p:nvPr>
            <p:ph type="body" orient="vert" idx="1"/>
          </p:nvPr>
        </p:nvSpPr>
        <p:spPr>
          <a:xfrm>
            <a:off x="684531" y="146052"/>
            <a:ext cx="6051550" cy="6091555"/>
          </a:xfrm>
        </p:spPr>
        <p:txBody>
          <a:bodyPr vert="eaVert"/>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AU" altLang="zh-CN" dirty="0"/>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Content Placeholder 2"/>
          <p:cNvSpPr>
            <a:spLocks noGrp="1"/>
          </p:cNvSpPr>
          <p:nvPr>
            <p:ph idx="1"/>
          </p:nvPr>
        </p:nvSpPr>
        <p:spPr>
          <a:xfrm>
            <a:off x="684530" y="1125857"/>
            <a:ext cx="8271510" cy="5112385"/>
          </a:xfrm>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US" altLang="zh-CN" dirty="0"/>
          </a:p>
        </p:txBody>
      </p:sp>
      <p:sp>
        <p:nvSpPr>
          <p:cNvPr id="5" name="Rectangle 19"/>
          <p:cNvSpPr txBox="1">
            <a:spLocks noChangeArrowheads="1"/>
          </p:cNvSpPr>
          <p:nvPr userDrawn="1"/>
        </p:nvSpPr>
        <p:spPr bwMode="auto">
          <a:xfrm>
            <a:off x="1043755" y="6381752"/>
            <a:ext cx="8270875" cy="358775"/>
          </a:xfrm>
          <a:prstGeom prst="rect">
            <a:avLst/>
          </a:prstGeom>
          <a:noFill/>
          <a:ln w="9525">
            <a:noFill/>
            <a:miter lim="800000"/>
          </a:ln>
          <a:effectLst/>
        </p:spPr>
        <p:txBody>
          <a:bodyPr vert="horz" wrap="square" lIns="91440" tIns="45720" rIns="91440" bIns="45720" numCol="1" anchor="b" anchorCtr="0" compatLnSpc="1"/>
          <a:lstStyle>
            <a:defPPr>
              <a:defRPr lang="en-AU"/>
            </a:defPPr>
            <a:lvl1pPr algn="r" rtl="0" eaLnBrk="1" fontAlgn="base" hangingPunct="1">
              <a:spcBef>
                <a:spcPct val="0"/>
              </a:spcBef>
              <a:spcAft>
                <a:spcPct val="0"/>
              </a:spcAft>
              <a:buFont typeface="Arial" panose="020B0604020202020204" pitchFamily="34" charset="0"/>
              <a:defRPr sz="1400" b="1" kern="1200" noProof="1">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a:lstStyle>
          <a:p>
            <a:pPr algn="l">
              <a:defRPr/>
            </a:pPr>
            <a:r>
              <a:rPr lang="zh-CN" altLang="en-US" dirty="0"/>
              <a:t>深圳大学    计算机与软件学院</a:t>
            </a:r>
            <a:r>
              <a:rPr lang="en-US" altLang="zh-CN" dirty="0"/>
              <a:t>	</a:t>
            </a:r>
            <a:r>
              <a:rPr lang="zh-CN" altLang="en-US" dirty="0"/>
              <a:t>罗秋明</a:t>
            </a:r>
            <a:endParaRPr lang="en-US" altLang="zh-CN" dirty="0"/>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630" y="4406901"/>
            <a:ext cx="7772400" cy="1323439"/>
          </a:xfrm>
        </p:spPr>
        <p:txBody>
          <a:bodyPr anchor="t"/>
          <a:lstStyle>
            <a:lvl1pPr algn="l">
              <a:defRPr sz="4000" b="1" cap="all"/>
            </a:lvl1pPr>
          </a:lstStyle>
          <a:p>
            <a:r>
              <a:rPr lang="en-US" noProof="1"/>
              <a:t>Click to edit Master title style</a:t>
            </a:r>
          </a:p>
        </p:txBody>
      </p:sp>
      <p:sp>
        <p:nvSpPr>
          <p:cNvPr id="3" name="Text Placeholder 2"/>
          <p:cNvSpPr>
            <a:spLocks noGrp="1"/>
          </p:cNvSpPr>
          <p:nvPr>
            <p:ph type="body" idx="1"/>
          </p:nvPr>
        </p:nvSpPr>
        <p:spPr>
          <a:xfrm>
            <a:off x="722630" y="2907030"/>
            <a:ext cx="7772400" cy="149987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noProof="1"/>
              <a:t>Click to edit Master text styles</a:t>
            </a:r>
          </a:p>
        </p:txBody>
      </p:sp>
      <p:sp>
        <p:nvSpPr>
          <p:cNvPr id="4"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US" altLang="zh-CN" dirty="0"/>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Content Placeholder 2"/>
          <p:cNvSpPr>
            <a:spLocks noGrp="1"/>
          </p:cNvSpPr>
          <p:nvPr>
            <p:ph sz="half" idx="1"/>
          </p:nvPr>
        </p:nvSpPr>
        <p:spPr>
          <a:xfrm>
            <a:off x="684531" y="1125855"/>
            <a:ext cx="405892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Content Placeholder 3"/>
          <p:cNvSpPr>
            <a:spLocks noGrp="1"/>
          </p:cNvSpPr>
          <p:nvPr>
            <p:ph sz="half" idx="2"/>
          </p:nvPr>
        </p:nvSpPr>
        <p:spPr>
          <a:xfrm>
            <a:off x="4895851" y="1125855"/>
            <a:ext cx="4059555"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US" altLang="zh-CN" dirty="0"/>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48515"/>
            <a:ext cx="8229600" cy="769441"/>
          </a:xfrm>
        </p:spPr>
        <p:txBody>
          <a:bodyPr/>
          <a:lstStyle>
            <a:lvl1pPr>
              <a:defRPr/>
            </a:lvl1pPr>
          </a:lstStyle>
          <a:p>
            <a:r>
              <a:rPr lang="en-US" noProof="1"/>
              <a:t>Click to edit Master title style</a:t>
            </a:r>
          </a:p>
        </p:txBody>
      </p:sp>
      <p:sp>
        <p:nvSpPr>
          <p:cNvPr id="3" name="Text Placeholder 2"/>
          <p:cNvSpPr>
            <a:spLocks noGrp="1"/>
          </p:cNvSpPr>
          <p:nvPr>
            <p:ph type="body" idx="1"/>
          </p:nvPr>
        </p:nvSpPr>
        <p:spPr>
          <a:xfrm>
            <a:off x="457201" y="1535432"/>
            <a:ext cx="4040505" cy="6394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Click to edit Master text styles</a:t>
            </a:r>
          </a:p>
        </p:txBody>
      </p:sp>
      <p:sp>
        <p:nvSpPr>
          <p:cNvPr id="4" name="Content Placeholder 3"/>
          <p:cNvSpPr>
            <a:spLocks noGrp="1"/>
          </p:cNvSpPr>
          <p:nvPr>
            <p:ph sz="half" idx="2"/>
          </p:nvPr>
        </p:nvSpPr>
        <p:spPr>
          <a:xfrm>
            <a:off x="457201" y="2174877"/>
            <a:ext cx="4040505" cy="39516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5" name="Text Placeholder 4"/>
          <p:cNvSpPr>
            <a:spLocks noGrp="1"/>
          </p:cNvSpPr>
          <p:nvPr>
            <p:ph type="body" sz="quarter" idx="3"/>
          </p:nvPr>
        </p:nvSpPr>
        <p:spPr>
          <a:xfrm>
            <a:off x="4645026" y="1535432"/>
            <a:ext cx="4041775" cy="63944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1"/>
              <a:t>Click to edit Master text styles</a:t>
            </a:r>
          </a:p>
        </p:txBody>
      </p:sp>
      <p:sp>
        <p:nvSpPr>
          <p:cNvPr id="6" name="Content Placeholder 5"/>
          <p:cNvSpPr>
            <a:spLocks noGrp="1"/>
          </p:cNvSpPr>
          <p:nvPr>
            <p:ph sz="quarter" idx="4"/>
          </p:nvPr>
        </p:nvSpPr>
        <p:spPr>
          <a:xfrm>
            <a:off x="4645026" y="2174877"/>
            <a:ext cx="4041775" cy="395160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7"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US" altLang="zh-CN" dirty="0"/>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4530" y="146052"/>
            <a:ext cx="8260080" cy="762635"/>
          </a:xfrm>
        </p:spPr>
        <p:txBody>
          <a:bodyPr/>
          <a:lstStyle/>
          <a:p>
            <a:r>
              <a:rPr lang="en-US" noProof="1"/>
              <a:t>Click to edit Master title style</a:t>
            </a:r>
          </a:p>
        </p:txBody>
      </p:sp>
      <p:sp>
        <p:nvSpPr>
          <p:cNvPr id="3"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US" altLang="zh-CN" dirty="0"/>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AU" altLang="zh-CN" dirty="0"/>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727214"/>
            <a:ext cx="3008630" cy="707886"/>
          </a:xfrm>
        </p:spPr>
        <p:txBody>
          <a:bodyPr/>
          <a:lstStyle>
            <a:lvl1pPr algn="l">
              <a:defRPr sz="2000" b="1"/>
            </a:lvl1pPr>
          </a:lstStyle>
          <a:p>
            <a:r>
              <a:rPr lang="en-US" noProof="1"/>
              <a:t>Click to edit Master title style</a:t>
            </a:r>
          </a:p>
        </p:txBody>
      </p:sp>
      <p:sp>
        <p:nvSpPr>
          <p:cNvPr id="3" name="Content Placeholder 2"/>
          <p:cNvSpPr>
            <a:spLocks noGrp="1"/>
          </p:cNvSpPr>
          <p:nvPr>
            <p:ph idx="1"/>
          </p:nvPr>
        </p:nvSpPr>
        <p:spPr>
          <a:xfrm>
            <a:off x="3575050" y="273050"/>
            <a:ext cx="5111750" cy="585343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p>
        </p:txBody>
      </p:sp>
      <p:sp>
        <p:nvSpPr>
          <p:cNvPr id="4" name="Text Placeholder 3"/>
          <p:cNvSpPr>
            <a:spLocks noGrp="1"/>
          </p:cNvSpPr>
          <p:nvPr>
            <p:ph type="body" sz="half" idx="2"/>
          </p:nvPr>
        </p:nvSpPr>
        <p:spPr>
          <a:xfrm>
            <a:off x="457201" y="1435100"/>
            <a:ext cx="3008630" cy="46913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1"/>
              <a:t>Click to edit Master text styles</a:t>
            </a:r>
          </a:p>
        </p:txBody>
      </p:sp>
      <p:sp>
        <p:nvSpPr>
          <p:cNvPr id="5"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AU" altLang="zh-CN" dirty="0"/>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05" y="4967546"/>
            <a:ext cx="5486400" cy="400110"/>
          </a:xfrm>
        </p:spPr>
        <p:txBody>
          <a:bodyPr/>
          <a:lstStyle>
            <a:lvl1pPr algn="l">
              <a:defRPr sz="2000" b="1"/>
            </a:lvl1pPr>
          </a:lstStyle>
          <a:p>
            <a:r>
              <a:rPr lang="en-US" noProof="1"/>
              <a:t>Click to edit Master title style</a:t>
            </a:r>
          </a:p>
        </p:txBody>
      </p:sp>
      <p:sp>
        <p:nvSpPr>
          <p:cNvPr id="3" name="Picture Placeholder 2"/>
          <p:cNvSpPr>
            <a:spLocks noGrp="1"/>
          </p:cNvSpPr>
          <p:nvPr>
            <p:ph type="pic" idx="1"/>
          </p:nvPr>
        </p:nvSpPr>
        <p:spPr>
          <a:xfrm>
            <a:off x="1792605"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605" y="5367657"/>
            <a:ext cx="5486400" cy="80454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1"/>
              <a:t>Click to edit Master text styles</a:t>
            </a:r>
          </a:p>
        </p:txBody>
      </p:sp>
      <p:sp>
        <p:nvSpPr>
          <p:cNvPr id="5" name="Rectangle 19"/>
          <p:cNvSpPr>
            <a:spLocks noGrp="1" noChangeArrowheads="1"/>
          </p:cNvSpPr>
          <p:nvPr>
            <p:ph type="ftr" sz="quarter" idx="10"/>
          </p:nvPr>
        </p:nvSpPr>
        <p:spPr>
          <a:xfrm>
            <a:off x="693739" y="6381752"/>
            <a:ext cx="8270875" cy="358775"/>
          </a:xfrm>
          <a:prstGeom prst="rect">
            <a:avLst/>
          </a:prstGeom>
        </p:spPr>
        <p:txBody>
          <a:bodyPr/>
          <a:lstStyle>
            <a:lvl1pPr>
              <a:defRPr/>
            </a:lvl1pPr>
          </a:lstStyle>
          <a:p>
            <a:pPr algn="l">
              <a:defRPr/>
            </a:pPr>
            <a:endParaRPr lang="en-AU" altLang="zh-CN" dirty="0"/>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6"/>
          <p:cNvSpPr>
            <a:spLocks noChangeArrowheads="1"/>
          </p:cNvSpPr>
          <p:nvPr/>
        </p:nvSpPr>
        <p:spPr bwMode="auto">
          <a:xfrm>
            <a:off x="468313" y="260350"/>
            <a:ext cx="36512" cy="3816350"/>
          </a:xfrm>
          <a:prstGeom prst="rect">
            <a:avLst/>
          </a:prstGeom>
          <a:gradFill rotWithShape="1">
            <a:gsLst>
              <a:gs pos="0">
                <a:schemeClr val="tx2"/>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sp>
        <p:nvSpPr>
          <p:cNvPr id="1027" name="Rectangle 9"/>
          <p:cNvSpPr>
            <a:spLocks noGrp="1" noChangeArrowheads="1"/>
          </p:cNvSpPr>
          <p:nvPr>
            <p:ph type="title" idx="4294967295"/>
          </p:nvPr>
        </p:nvSpPr>
        <p:spPr bwMode="auto">
          <a:xfrm>
            <a:off x="684213" y="146050"/>
            <a:ext cx="8259762"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spAutoFit/>
          </a:bodyPr>
          <a:lstStyle/>
          <a:p>
            <a:pPr lvl="0"/>
            <a:r>
              <a:rPr lang="en-AU" altLang="zh-CN"/>
              <a:t>Click to edit Master title style</a:t>
            </a:r>
          </a:p>
        </p:txBody>
      </p:sp>
      <p:sp>
        <p:nvSpPr>
          <p:cNvPr id="1028" name="Rectangle 10"/>
          <p:cNvSpPr>
            <a:spLocks noGrp="1" noChangeArrowheads="1"/>
          </p:cNvSpPr>
          <p:nvPr>
            <p:ph type="body" idx="9"/>
          </p:nvPr>
        </p:nvSpPr>
        <p:spPr bwMode="auto">
          <a:xfrm>
            <a:off x="684214" y="1125538"/>
            <a:ext cx="827087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en-AU" altLang="zh-CN" dirty="0"/>
              <a:t>Click to edit Master text styles</a:t>
            </a:r>
          </a:p>
          <a:p>
            <a:pPr lvl="1"/>
            <a:r>
              <a:rPr lang="en-AU" altLang="zh-CN" dirty="0"/>
              <a:t>Second level</a:t>
            </a:r>
          </a:p>
          <a:p>
            <a:pPr lvl="2"/>
            <a:r>
              <a:rPr lang="en-AU" altLang="zh-CN" dirty="0"/>
              <a:t>Third level</a:t>
            </a:r>
          </a:p>
          <a:p>
            <a:pPr lvl="3"/>
            <a:r>
              <a:rPr lang="en-AU" altLang="zh-CN" dirty="0"/>
              <a:t>Fourth level</a:t>
            </a:r>
          </a:p>
          <a:p>
            <a:pPr lvl="4"/>
            <a:r>
              <a:rPr lang="en-AU" altLang="zh-CN" dirty="0"/>
              <a:t>Fifth level</a:t>
            </a:r>
          </a:p>
        </p:txBody>
      </p:sp>
      <p:sp>
        <p:nvSpPr>
          <p:cNvPr id="1030" name="Rectangle 25"/>
          <p:cNvSpPr>
            <a:spLocks noChangeArrowheads="1"/>
          </p:cNvSpPr>
          <p:nvPr/>
        </p:nvSpPr>
        <p:spPr bwMode="auto">
          <a:xfrm>
            <a:off x="250826" y="981075"/>
            <a:ext cx="8569325" cy="71438"/>
          </a:xfrm>
          <a:prstGeom prst="rect">
            <a:avLst/>
          </a:prstGeom>
          <a:gradFill rotWithShape="1">
            <a:gsLst>
              <a:gs pos="0">
                <a:schemeClr val="tx2"/>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panose="020B0604020202020204" pitchFamily="34" charset="0"/>
              </a:defRPr>
            </a:lvl1pPr>
            <a:lvl2pPr eaLnBrk="0" hangingPunct="0">
              <a:defRPr sz="1600">
                <a:solidFill>
                  <a:schemeClr val="tx1"/>
                </a:solidFill>
                <a:latin typeface="Arial" panose="020B0604020202020204" pitchFamily="34" charset="0"/>
              </a:defRPr>
            </a:lvl2pPr>
            <a:lvl3pPr eaLnBrk="0" hangingPunct="0">
              <a:defRPr sz="1600">
                <a:solidFill>
                  <a:schemeClr val="tx1"/>
                </a:solidFill>
                <a:latin typeface="Arial" panose="020B0604020202020204" pitchFamily="34" charset="0"/>
              </a:defRPr>
            </a:lvl3pPr>
            <a:lvl4pPr eaLnBrk="0" hangingPunct="0">
              <a:defRPr sz="1600">
                <a:solidFill>
                  <a:schemeClr val="tx1"/>
                </a:solidFill>
                <a:latin typeface="Arial" panose="020B0604020202020204" pitchFamily="34" charset="0"/>
              </a:defRPr>
            </a:lvl4pPr>
            <a:lvl5pPr eaLnBrk="0" hangingPunct="0">
              <a:defRPr sz="1600">
                <a:solidFill>
                  <a:schemeClr val="tx1"/>
                </a:solidFill>
                <a:latin typeface="Arial" panose="020B0604020202020204" pitchFamily="34" charset="0"/>
              </a:defRPr>
            </a:lvl5pPr>
            <a:lvl6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6pPr>
            <a:lvl7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7pPr>
            <a:lvl8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8pPr>
            <a:lvl9pPr eaLnBrk="0" fontAlgn="base" hangingPunct="0">
              <a:spcBef>
                <a:spcPct val="0"/>
              </a:spcBef>
              <a:spcAft>
                <a:spcPct val="0"/>
              </a:spcAft>
              <a:buFont typeface="Arial" panose="020B0604020202020204" pitchFamily="34" charset="0"/>
              <a:defRPr sz="1600">
                <a:solidFill>
                  <a:schemeClr val="tx1"/>
                </a:solidFill>
                <a:latin typeface="Arial" panose="020B0604020202020204" pitchFamily="34" charset="0"/>
              </a:defRPr>
            </a:lvl9pPr>
          </a:lstStyle>
          <a:p>
            <a:pPr algn="ctr" eaLnBrk="0" hangingPunct="0"/>
            <a:endParaRPr lang="en-US" altLang="zh-CN" sz="1600">
              <a:ea typeface="宋体" panose="02010600030101010101" pitchFamily="2" charset="-122"/>
            </a:endParaRPr>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7484551" y="6407694"/>
            <a:ext cx="1589138" cy="306889"/>
          </a:xfrm>
          <a:prstGeom prst="rect">
            <a:avLst/>
          </a:prstGeom>
        </p:spPr>
      </p:pic>
      <p:pic>
        <p:nvPicPr>
          <p:cNvPr id="8" name="Picture 2" descr="https://www1.szu.edu.cn/images/szu.pn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269531" y="96046"/>
            <a:ext cx="1851424" cy="49371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www.szu.edu.cn/images/logo.png"/>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6889584" y="46504"/>
            <a:ext cx="2249957" cy="66175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9"/>
          <p:cNvSpPr>
            <a:spLocks noGrp="1" noChangeArrowheads="1"/>
          </p:cNvSpPr>
          <p:nvPr>
            <p:ph type="ftr" sz="quarter" idx="3"/>
          </p:nvPr>
        </p:nvSpPr>
        <p:spPr bwMode="auto">
          <a:xfrm>
            <a:off x="693739" y="6381752"/>
            <a:ext cx="8270875" cy="358775"/>
          </a:xfrm>
          <a:prstGeom prst="rect">
            <a:avLst/>
          </a:prstGeom>
          <a:noFill/>
          <a:ln w="9525">
            <a:noFill/>
            <a:miter lim="800000"/>
          </a:ln>
          <a:effectLst/>
        </p:spPr>
        <p:txBody>
          <a:bodyPr vert="horz" wrap="square" lIns="91440" tIns="45720" rIns="91440" bIns="45720" numCol="1" anchor="b" anchorCtr="0" compatLnSpc="1"/>
          <a:lstStyle>
            <a:lvl1pPr algn="r" eaLnBrk="1" hangingPunct="1">
              <a:defRPr sz="1400" b="1" noProof="1">
                <a:ea typeface="宋体" panose="02010600030101010101" pitchFamily="2" charset="-122"/>
              </a:defRPr>
            </a:lvl1pPr>
          </a:lstStyle>
          <a:p>
            <a:pPr algn="l">
              <a:defRPr/>
            </a:pPr>
            <a:endParaRPr lang="en-US" altLang="zh-CN" dirty="0"/>
          </a:p>
        </p:txBody>
      </p:sp>
      <p:sp>
        <p:nvSpPr>
          <p:cNvPr id="12" name="Rectangle 19"/>
          <p:cNvSpPr txBox="1">
            <a:spLocks noChangeArrowheads="1"/>
          </p:cNvSpPr>
          <p:nvPr userDrawn="1"/>
        </p:nvSpPr>
        <p:spPr bwMode="auto">
          <a:xfrm>
            <a:off x="1043755" y="6381752"/>
            <a:ext cx="8270875" cy="358775"/>
          </a:xfrm>
          <a:prstGeom prst="rect">
            <a:avLst/>
          </a:prstGeom>
          <a:noFill/>
          <a:ln w="9525">
            <a:noFill/>
            <a:miter lim="800000"/>
          </a:ln>
          <a:effectLst/>
        </p:spPr>
        <p:txBody>
          <a:bodyPr vert="horz" wrap="square" lIns="91440" tIns="45720" rIns="91440" bIns="45720" numCol="1" anchor="b" anchorCtr="0" compatLnSpc="1"/>
          <a:lstStyle>
            <a:defPPr>
              <a:defRPr lang="en-AU"/>
            </a:defPPr>
            <a:lvl1pPr algn="r" rtl="0" eaLnBrk="1" fontAlgn="base" hangingPunct="1">
              <a:spcBef>
                <a:spcPct val="0"/>
              </a:spcBef>
              <a:spcAft>
                <a:spcPct val="0"/>
              </a:spcAft>
              <a:buFont typeface="Arial" panose="020B0604020202020204" pitchFamily="34" charset="0"/>
              <a:defRPr sz="1400" b="1" kern="1200" noProof="1">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2pPr>
            <a:lvl3pPr marL="9144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3pPr>
            <a:lvl4pPr marL="13716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4pPr>
            <a:lvl5pPr marL="1828800" algn="l" rtl="0" fontAlgn="base">
              <a:spcBef>
                <a:spcPct val="0"/>
              </a:spcBef>
              <a:spcAft>
                <a:spcPct val="0"/>
              </a:spcAft>
              <a:buFont typeface="Arial" panose="020B0604020202020204" pitchFamily="34" charset="0"/>
              <a:defRPr sz="1600" kern="1200">
                <a:solidFill>
                  <a:schemeClr val="tx1"/>
                </a:solidFill>
                <a:latin typeface="Arial" panose="020B0604020202020204" pitchFamily="34" charset="0"/>
                <a:ea typeface="+mn-ea"/>
                <a:cs typeface="+mn-cs"/>
              </a:defRPr>
            </a:lvl5pPr>
            <a:lvl6pPr marL="2286000" algn="l" defTabSz="914400" rtl="0" eaLnBrk="1" latinLnBrk="0" hangingPunct="1">
              <a:defRPr sz="1600" kern="1200">
                <a:solidFill>
                  <a:schemeClr val="tx1"/>
                </a:solidFill>
                <a:latin typeface="Arial" panose="020B0604020202020204" pitchFamily="34" charset="0"/>
                <a:ea typeface="+mn-ea"/>
                <a:cs typeface="+mn-cs"/>
              </a:defRPr>
            </a:lvl6pPr>
            <a:lvl7pPr marL="2743200" algn="l" defTabSz="914400" rtl="0" eaLnBrk="1" latinLnBrk="0" hangingPunct="1">
              <a:defRPr sz="1600" kern="1200">
                <a:solidFill>
                  <a:schemeClr val="tx1"/>
                </a:solidFill>
                <a:latin typeface="Arial" panose="020B0604020202020204" pitchFamily="34" charset="0"/>
                <a:ea typeface="+mn-ea"/>
                <a:cs typeface="+mn-cs"/>
              </a:defRPr>
            </a:lvl7pPr>
            <a:lvl8pPr marL="3200400" algn="l" defTabSz="914400" rtl="0" eaLnBrk="1" latinLnBrk="0" hangingPunct="1">
              <a:defRPr sz="1600" kern="1200">
                <a:solidFill>
                  <a:schemeClr val="tx1"/>
                </a:solidFill>
                <a:latin typeface="Arial" panose="020B0604020202020204" pitchFamily="34" charset="0"/>
                <a:ea typeface="+mn-ea"/>
                <a:cs typeface="+mn-cs"/>
              </a:defRPr>
            </a:lvl8pPr>
            <a:lvl9pPr marL="3657600" algn="l" defTabSz="914400" rtl="0" eaLnBrk="1" latinLnBrk="0" hangingPunct="1">
              <a:defRPr sz="1600" kern="1200">
                <a:solidFill>
                  <a:schemeClr val="tx1"/>
                </a:solidFill>
                <a:latin typeface="Arial" panose="020B0604020202020204" pitchFamily="34" charset="0"/>
                <a:ea typeface="+mn-ea"/>
                <a:cs typeface="+mn-cs"/>
              </a:defRPr>
            </a:lvl9pPr>
          </a:lstStyle>
          <a:p>
            <a:pPr algn="l">
              <a:defRPr/>
            </a:pPr>
            <a:r>
              <a:rPr lang="zh-CN" altLang="en-US" dirty="0"/>
              <a:t>深圳大学    计算机与软件学院</a:t>
            </a:r>
            <a:r>
              <a:rPr lang="en-US" altLang="zh-CN" dirty="0"/>
              <a:t>	</a:t>
            </a:r>
            <a:r>
              <a:rPr lang="zh-CN" altLang="en-US" dirty="0"/>
              <a:t>罗秋明</a:t>
            </a:r>
            <a:endParaRPr lang="en-US" altLang="zh-CN"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txStyles>
    <p:titleStyle>
      <a:lvl1pPr algn="l" rtl="0" eaLnBrk="0" fontAlgn="base" hangingPunct="0">
        <a:spcBef>
          <a:spcPct val="0"/>
        </a:spcBef>
        <a:spcAft>
          <a:spcPct val="0"/>
        </a:spcAft>
        <a:defRPr sz="4400" b="1">
          <a:solidFill>
            <a:schemeClr val="tx2"/>
          </a:solidFill>
          <a:latin typeface="+mj-lt"/>
          <a:ea typeface="+mj-ea"/>
          <a:cs typeface="+mj-cs"/>
        </a:defRPr>
      </a:lvl1pPr>
      <a:lvl2pPr algn="l" rtl="0" eaLnBrk="0" fontAlgn="base" hangingPunct="0">
        <a:spcBef>
          <a:spcPct val="0"/>
        </a:spcBef>
        <a:spcAft>
          <a:spcPct val="0"/>
        </a:spcAft>
        <a:defRPr sz="4400" b="1">
          <a:solidFill>
            <a:schemeClr val="tx2"/>
          </a:solidFill>
          <a:latin typeface="Arial" panose="020B0604020202020204" pitchFamily="34" charset="0"/>
        </a:defRPr>
      </a:lvl2pPr>
      <a:lvl3pPr algn="l" rtl="0" eaLnBrk="0" fontAlgn="base" hangingPunct="0">
        <a:spcBef>
          <a:spcPct val="0"/>
        </a:spcBef>
        <a:spcAft>
          <a:spcPct val="0"/>
        </a:spcAft>
        <a:defRPr sz="4400" b="1">
          <a:solidFill>
            <a:schemeClr val="tx2"/>
          </a:solidFill>
          <a:latin typeface="Arial" panose="020B0604020202020204" pitchFamily="34" charset="0"/>
        </a:defRPr>
      </a:lvl3pPr>
      <a:lvl4pPr algn="l" rtl="0" eaLnBrk="0" fontAlgn="base" hangingPunct="0">
        <a:spcBef>
          <a:spcPct val="0"/>
        </a:spcBef>
        <a:spcAft>
          <a:spcPct val="0"/>
        </a:spcAft>
        <a:defRPr sz="4400" b="1">
          <a:solidFill>
            <a:schemeClr val="tx2"/>
          </a:solidFill>
          <a:latin typeface="Arial" panose="020B0604020202020204" pitchFamily="34" charset="0"/>
        </a:defRPr>
      </a:lvl4pPr>
      <a:lvl5pPr algn="l" rtl="0" eaLnBrk="0" fontAlgn="base" hangingPunct="0">
        <a:spcBef>
          <a:spcPct val="0"/>
        </a:spcBef>
        <a:spcAft>
          <a:spcPct val="0"/>
        </a:spcAft>
        <a:defRPr sz="4400" b="1">
          <a:solidFill>
            <a:schemeClr val="tx2"/>
          </a:solidFill>
          <a:latin typeface="Arial" panose="020B0604020202020204" pitchFamily="34" charset="0"/>
        </a:defRPr>
      </a:lvl5pPr>
      <a:lvl6pPr marL="457200" algn="l" rtl="0" fontAlgn="base">
        <a:spcBef>
          <a:spcPct val="0"/>
        </a:spcBef>
        <a:spcAft>
          <a:spcPct val="0"/>
        </a:spcAft>
        <a:defRPr sz="4400" b="1">
          <a:solidFill>
            <a:schemeClr val="tx2"/>
          </a:solidFill>
          <a:latin typeface="Arial" panose="020B0604020202020204" pitchFamily="34" charset="0"/>
        </a:defRPr>
      </a:lvl6pPr>
      <a:lvl7pPr marL="914400" algn="l" rtl="0" fontAlgn="base">
        <a:spcBef>
          <a:spcPct val="0"/>
        </a:spcBef>
        <a:spcAft>
          <a:spcPct val="0"/>
        </a:spcAft>
        <a:defRPr sz="4400" b="1">
          <a:solidFill>
            <a:schemeClr val="tx2"/>
          </a:solidFill>
          <a:latin typeface="Arial" panose="020B0604020202020204" pitchFamily="34" charset="0"/>
        </a:defRPr>
      </a:lvl7pPr>
      <a:lvl8pPr marL="1371600" algn="l" rtl="0" fontAlgn="base">
        <a:spcBef>
          <a:spcPct val="0"/>
        </a:spcBef>
        <a:spcAft>
          <a:spcPct val="0"/>
        </a:spcAft>
        <a:defRPr sz="4400" b="1">
          <a:solidFill>
            <a:schemeClr val="tx2"/>
          </a:solidFill>
          <a:latin typeface="Arial" panose="020B0604020202020204" pitchFamily="34" charset="0"/>
        </a:defRPr>
      </a:lvl8pPr>
      <a:lvl9pPr marL="1828800" algn="l" rtl="0" fontAlgn="base">
        <a:spcBef>
          <a:spcPct val="0"/>
        </a:spcBef>
        <a:spcAft>
          <a:spcPct val="0"/>
        </a:spcAft>
        <a:defRPr sz="44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anose="05000000000000000000"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anose="05000000000000000000"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4"/>
          <p:cNvSpPr>
            <a:spLocks noGrp="1" noChangeArrowheads="1"/>
          </p:cNvSpPr>
          <p:nvPr>
            <p:ph type="ctrTitle"/>
          </p:nvPr>
        </p:nvSpPr>
        <p:spPr>
          <a:xfrm>
            <a:off x="2409827" y="1844675"/>
            <a:ext cx="5832475" cy="768350"/>
          </a:xfrm>
        </p:spPr>
        <p:txBody>
          <a:bodyPr/>
          <a:lstStyle/>
          <a:p>
            <a:r>
              <a:rPr lang="en-US" altLang="ko-KR" dirty="0">
                <a:solidFill>
                  <a:schemeClr val="tx1"/>
                </a:solidFill>
                <a:ea typeface="Gulim" panose="020B0600000101010101" pitchFamily="34" charset="-127"/>
              </a:rPr>
              <a:t>Chapter 2</a:t>
            </a:r>
            <a:endParaRPr lang="ko-KR" altLang="en-US" dirty="0">
              <a:solidFill>
                <a:schemeClr val="tx1"/>
              </a:solidFill>
              <a:ea typeface="Gulim" panose="020B0600000101010101" pitchFamily="34" charset="-127"/>
            </a:endParaRPr>
          </a:p>
        </p:txBody>
      </p:sp>
      <p:sp>
        <p:nvSpPr>
          <p:cNvPr id="6146" name="Rectangle 5"/>
          <p:cNvSpPr>
            <a:spLocks noGrp="1" noChangeArrowheads="1"/>
          </p:cNvSpPr>
          <p:nvPr>
            <p:ph type="subTitle" idx="1"/>
          </p:nvPr>
        </p:nvSpPr>
        <p:spPr>
          <a:xfrm>
            <a:off x="2409827" y="2924177"/>
            <a:ext cx="5832475" cy="1876425"/>
          </a:xfrm>
        </p:spPr>
        <p:txBody>
          <a:bodyPr/>
          <a:lstStyle/>
          <a:p>
            <a:pPr>
              <a:spcBef>
                <a:spcPts val="800"/>
              </a:spcBef>
            </a:pPr>
            <a:r>
              <a:rPr lang="en-US" altLang="zh-CN" sz="3600" b="1" dirty="0">
                <a:latin typeface="宋体" panose="02010600030101010101" pitchFamily="2" charset="-122"/>
                <a:ea typeface="宋体" panose="02010600030101010101" pitchFamily="2" charset="-122"/>
              </a:rPr>
              <a:t>LA64 </a:t>
            </a:r>
            <a:r>
              <a:rPr sz="3600" b="1" dirty="0">
                <a:latin typeface="宋体" panose="02010600030101010101" pitchFamily="2" charset="-122"/>
                <a:ea typeface="宋体" panose="02010600030101010101" pitchFamily="2" charset="-122"/>
              </a:rPr>
              <a:t>xv6入门实验</a:t>
            </a:r>
            <a:r>
              <a:rPr lang="zh-CN" altLang="en-US" sz="3600" b="1">
                <a:latin typeface="宋体" panose="02010600030101010101" pitchFamily="2" charset="-122"/>
                <a:ea typeface="宋体" panose="02010600030101010101" pitchFamily="2" charset="-122"/>
              </a:rPr>
              <a:t> </a:t>
            </a:r>
            <a:endParaRPr lang="en-US" altLang="zh-CN" sz="2000" b="1" dirty="0">
              <a:latin typeface="宋体" panose="02010600030101010101" pitchFamily="2" charset="-122"/>
              <a:ea typeface="宋体" panose="02010600030101010101" pitchFamily="2" charset="-122"/>
            </a:endParaRPr>
          </a:p>
          <a:p>
            <a:pPr>
              <a:spcBef>
                <a:spcPts val="800"/>
              </a:spcBef>
            </a:pPr>
            <a:endParaRPr lang="en-US" altLang="zh-CN" sz="2000" b="1" dirty="0">
              <a:latin typeface="宋体" panose="02010600030101010101" pitchFamily="2" charset="-122"/>
              <a:ea typeface="宋体" panose="02010600030101010101" pitchFamily="2" charset="-122"/>
            </a:endParaRPr>
          </a:p>
          <a:p>
            <a:pPr algn="r">
              <a:spcBef>
                <a:spcPts val="800"/>
              </a:spcBef>
            </a:pPr>
            <a:r>
              <a:rPr lang="zh-CN" altLang="en-US" sz="2000" b="1" dirty="0">
                <a:latin typeface="宋体" panose="02010600030101010101" pitchFamily="2" charset="-122"/>
                <a:ea typeface="宋体" panose="02010600030101010101" pitchFamily="2" charset="-122"/>
              </a:rPr>
              <a:t>罗秋明</a:t>
            </a:r>
            <a:endParaRPr lang="en-US" altLang="zh-CN" sz="2000" b="1" dirty="0">
              <a:latin typeface="宋体" panose="02010600030101010101" pitchFamily="2" charset="-122"/>
              <a:ea typeface="宋体" panose="02010600030101010101" pitchFamily="2" charset="-122"/>
            </a:endParaRPr>
          </a:p>
          <a:p>
            <a:pPr algn="r">
              <a:spcBef>
                <a:spcPts val="800"/>
              </a:spcBef>
            </a:pPr>
            <a:r>
              <a:rPr lang="en-US" altLang="zh-CN" sz="2000" b="1" dirty="0">
                <a:latin typeface="宋体" panose="02010600030101010101" pitchFamily="2" charset="-122"/>
                <a:ea typeface="宋体" panose="02010600030101010101" pitchFamily="2" charset="-122"/>
              </a:rPr>
              <a:t>2022-12-16</a:t>
            </a:r>
            <a:endParaRPr lang="ko-KR" altLang="en-US" sz="2000" b="1" dirty="0">
              <a:ea typeface="Gulim" panose="020B0600000101010101" pitchFamily="34" charset="-127"/>
            </a:endParaRPr>
          </a:p>
        </p:txBody>
      </p:sp>
    </p:spTree>
  </p:cSld>
  <p:clrMapOvr>
    <a:masterClrMapping/>
  </p:clrMapOvr>
  <p:transition spd="slow" advTm="5769"/>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2.2.1.系统调用示例</a:t>
            </a:r>
          </a:p>
        </p:txBody>
      </p:sp>
      <p:sp>
        <p:nvSpPr>
          <p:cNvPr id="105" name="文本框 104"/>
          <p:cNvSpPr txBox="1"/>
          <p:nvPr/>
        </p:nvSpPr>
        <p:spPr>
          <a:xfrm>
            <a:off x="827405" y="1196975"/>
            <a:ext cx="7243445" cy="64516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按照前面的方法修改Makefile并重新生成xv6，启动后在shell中执行print-pid并成功打印进程号，如图2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3所示。</a:t>
            </a:r>
          </a:p>
        </p:txBody>
      </p:sp>
      <p:pic>
        <p:nvPicPr>
          <p:cNvPr id="3" name="图片 2"/>
          <p:cNvPicPr/>
          <p:nvPr/>
        </p:nvPicPr>
        <p:blipFill>
          <a:blip r:embed="rId3"/>
          <a:stretch>
            <a:fillRect/>
          </a:stretch>
        </p:blipFill>
        <p:spPr>
          <a:xfrm>
            <a:off x="865582" y="1864942"/>
            <a:ext cx="7412835" cy="3004157"/>
          </a:xfrm>
          <a:prstGeom prst="rect">
            <a:avLst/>
          </a:prstGeom>
          <a:noFill/>
          <a:ln w="9525">
            <a:noFill/>
          </a:ln>
        </p:spPr>
      </p:pic>
      <p:sp>
        <p:nvSpPr>
          <p:cNvPr id="106" name="文本框 105"/>
          <p:cNvSpPr txBox="1"/>
          <p:nvPr/>
        </p:nvSpPr>
        <p:spPr>
          <a:xfrm>
            <a:off x="1853482" y="5247005"/>
            <a:ext cx="5080000" cy="414020"/>
          </a:xfrm>
          <a:prstGeom prst="rect">
            <a:avLst/>
          </a:prstGeom>
          <a:noFill/>
          <a:ln w="9525">
            <a:noFill/>
          </a:ln>
        </p:spPr>
        <p:txBody>
          <a:bodyPr>
            <a:spAutoFit/>
          </a:bodyPr>
          <a:lstStyle/>
          <a:p>
            <a:pPr marL="0" indent="0" algn="ctr"/>
            <a:r>
              <a:rPr lang="en-US" sz="2100" b="0" dirty="0">
                <a:latin typeface="Calibri" panose="020F0502020204030204" pitchFamily="34" charset="0"/>
                <a:ea typeface="宋体" panose="02010600030101010101" pitchFamily="2" charset="-122"/>
                <a:cs typeface="Times New Roman" panose="02020603050405020304" pitchFamily="18" charset="0"/>
              </a:rPr>
              <a:t> </a:t>
            </a:r>
            <a:r>
              <a:rPr lang="zh-CN" sz="1800" b="1" dirty="0">
                <a:latin typeface="Calibri" panose="020F0502020204030204" pitchFamily="34" charset="0"/>
                <a:ea typeface="宋体" panose="02010600030101010101" pitchFamily="2" charset="-122"/>
              </a:rPr>
              <a:t>图</a:t>
            </a:r>
            <a:r>
              <a:rPr lang="en-US" sz="1800" b="1" dirty="0">
                <a:latin typeface="Calibri" panose="020F0502020204030204" pitchFamily="34" charset="0"/>
                <a:ea typeface="宋体" panose="02010600030101010101" pitchFamily="2" charset="-122"/>
                <a:cs typeface="Times New Roman" panose="02020603050405020304" pitchFamily="18" charset="0"/>
              </a:rPr>
              <a:t>23 </a:t>
            </a:r>
            <a:r>
              <a:rPr lang="zh-CN" sz="1800" b="1" dirty="0">
                <a:latin typeface="Calibri" panose="020F0502020204030204" pitchFamily="34" charset="0"/>
                <a:ea typeface="宋体" panose="02010600030101010101" pitchFamily="2" charset="-122"/>
              </a:rPr>
              <a:t>执行</a:t>
            </a:r>
            <a:r>
              <a:rPr lang="en-US" sz="1800" b="1" dirty="0">
                <a:latin typeface="Calibri" panose="020F0502020204030204" pitchFamily="34" charset="0"/>
                <a:ea typeface="宋体" panose="02010600030101010101" pitchFamily="2" charset="-122"/>
                <a:cs typeface="Times New Roman" panose="02020603050405020304" pitchFamily="18" charset="0"/>
              </a:rPr>
              <a:t>print-</a:t>
            </a:r>
            <a:r>
              <a:rPr lang="en-US" sz="1800" b="1" dirty="0" err="1">
                <a:latin typeface="Calibri" panose="020F0502020204030204" pitchFamily="34" charset="0"/>
                <a:ea typeface="宋体" panose="02010600030101010101" pitchFamily="2" charset="-122"/>
                <a:cs typeface="Times New Roman" panose="02020603050405020304" pitchFamily="18" charset="0"/>
              </a:rPr>
              <a:t>pid</a:t>
            </a:r>
            <a:r>
              <a:rPr lang="zh-CN" sz="1800" b="1" dirty="0">
                <a:latin typeface="Calibri" panose="020F0502020204030204" pitchFamily="34" charset="0"/>
                <a:ea typeface="宋体" panose="02010600030101010101" pitchFamily="2" charset="-122"/>
              </a:rPr>
              <a:t>执行</a:t>
            </a:r>
            <a:r>
              <a:rPr lang="en-US" sz="1800" b="1" dirty="0" err="1">
                <a:latin typeface="Calibri" panose="020F0502020204030204" pitchFamily="34" charset="0"/>
                <a:ea typeface="宋体" panose="02010600030101010101" pitchFamily="2" charset="-122"/>
              </a:rPr>
              <a:t>g</a:t>
            </a:r>
            <a:r>
              <a:rPr lang="en-US" sz="1800" b="1" dirty="0" err="1">
                <a:latin typeface="Calibri" panose="020F0502020204030204" pitchFamily="34" charset="0"/>
                <a:ea typeface="宋体" panose="02010600030101010101" pitchFamily="2" charset="-122"/>
                <a:cs typeface="Times New Roman" panose="02020603050405020304" pitchFamily="18" charset="0"/>
              </a:rPr>
              <a:t>etpid</a:t>
            </a:r>
            <a:r>
              <a:rPr lang="en-US" sz="1800" b="1" dirty="0">
                <a:latin typeface="Calibri" panose="020F0502020204030204" pitchFamily="34" charset="0"/>
                <a:ea typeface="宋体" panose="02010600030101010101" pitchFamily="2" charset="-122"/>
                <a:cs typeface="Times New Roman" panose="02020603050405020304" pitchFamily="18" charset="0"/>
              </a:rPr>
              <a:t>()</a:t>
            </a:r>
            <a:r>
              <a:rPr lang="zh-CN" sz="1800" b="1" dirty="0">
                <a:latin typeface="Calibri" panose="020F0502020204030204" pitchFamily="34" charset="0"/>
                <a:ea typeface="宋体" panose="02010600030101010101" pitchFamily="2" charset="-122"/>
              </a:rPr>
              <a:t>系统调用</a:t>
            </a:r>
            <a:endParaRPr lang="zh-CN" altLang="en-US" sz="1800" b="1" dirty="0">
              <a:latin typeface="Calibri" panose="020F0502020204030204" pitchFamily="34" charset="0"/>
              <a:ea typeface="宋体" panose="02010600030101010101" pitchFamily="2" charset="-122"/>
            </a:endParaRPr>
          </a:p>
        </p:txBody>
      </p:sp>
      <p:grpSp>
        <p:nvGrpSpPr>
          <p:cNvPr id="4" name="组合 3">
            <a:extLst>
              <a:ext uri="{FF2B5EF4-FFF2-40B4-BE49-F238E27FC236}">
                <a16:creationId xmlns:a16="http://schemas.microsoft.com/office/drawing/2014/main" id="{B3709F50-11BE-44A2-F13D-786D5478337F}"/>
              </a:ext>
            </a:extLst>
          </p:cNvPr>
          <p:cNvGrpSpPr/>
          <p:nvPr/>
        </p:nvGrpSpPr>
        <p:grpSpPr>
          <a:xfrm>
            <a:off x="971750" y="4218594"/>
            <a:ext cx="3567777" cy="673312"/>
            <a:chOff x="1255462" y="4771827"/>
            <a:chExt cx="3567777" cy="673312"/>
          </a:xfrm>
        </p:grpSpPr>
        <p:sp>
          <p:nvSpPr>
            <p:cNvPr id="5" name="矩形: 圆角 4">
              <a:extLst>
                <a:ext uri="{FF2B5EF4-FFF2-40B4-BE49-F238E27FC236}">
                  <a16:creationId xmlns:a16="http://schemas.microsoft.com/office/drawing/2014/main" id="{630AB77E-505B-60A2-05D8-6EEFA4D19970}"/>
                </a:ext>
              </a:extLst>
            </p:cNvPr>
            <p:cNvSpPr/>
            <p:nvPr/>
          </p:nvSpPr>
          <p:spPr bwMode="auto">
            <a:xfrm>
              <a:off x="1255462" y="4941104"/>
              <a:ext cx="1512105" cy="504035"/>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43331D20-A99D-E53E-F0EC-2126F1133ACA}"/>
                </a:ext>
              </a:extLst>
            </p:cNvPr>
            <p:cNvSpPr txBox="1"/>
            <p:nvPr/>
          </p:nvSpPr>
          <p:spPr>
            <a:xfrm>
              <a:off x="3487617" y="4771827"/>
              <a:ext cx="1335622" cy="584775"/>
            </a:xfrm>
            <a:prstGeom prst="rect">
              <a:avLst/>
            </a:prstGeom>
            <a:noFill/>
          </p:spPr>
          <p:txBody>
            <a:bodyPr wrap="none" rtlCol="0">
              <a:spAutoFit/>
            </a:bodyPr>
            <a:lstStyle/>
            <a:p>
              <a:r>
                <a:rPr lang="zh-CN" altLang="en-US" dirty="0"/>
                <a:t>执行</a:t>
              </a:r>
              <a:r>
                <a:rPr lang="en-US" altLang="zh-CN" dirty="0"/>
                <a:t>print-</a:t>
              </a:r>
              <a:r>
                <a:rPr lang="en-US" altLang="zh-CN" dirty="0" err="1"/>
                <a:t>pid</a:t>
              </a:r>
              <a:endParaRPr lang="en-US" altLang="zh-CN" dirty="0"/>
            </a:p>
            <a:p>
              <a:r>
                <a:rPr lang="zh-CN" altLang="en-US" dirty="0"/>
                <a:t>输出</a:t>
              </a:r>
              <a:r>
                <a:rPr lang="en-US" altLang="zh-CN" dirty="0"/>
                <a:t>PID</a:t>
              </a:r>
              <a:r>
                <a:rPr lang="zh-CN" altLang="en-US" dirty="0"/>
                <a:t>信息</a:t>
              </a:r>
            </a:p>
          </p:txBody>
        </p:sp>
        <p:cxnSp>
          <p:nvCxnSpPr>
            <p:cNvPr id="7" name="直接箭头连接符 6">
              <a:extLst>
                <a:ext uri="{FF2B5EF4-FFF2-40B4-BE49-F238E27FC236}">
                  <a16:creationId xmlns:a16="http://schemas.microsoft.com/office/drawing/2014/main" id="{7A2A4A70-06F8-8D0D-22CA-22B50F49A9A7}"/>
                </a:ext>
              </a:extLst>
            </p:cNvPr>
            <p:cNvCxnSpPr>
              <a:cxnSpLocks/>
              <a:stCxn id="6" idx="1"/>
              <a:endCxn id="5" idx="3"/>
            </p:cNvCxnSpPr>
            <p:nvPr/>
          </p:nvCxnSpPr>
          <p:spPr bwMode="auto">
            <a:xfrm flipH="1">
              <a:off x="2767567" y="5064215"/>
              <a:ext cx="720050" cy="128907"/>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增加系统调用号</a:t>
            </a:r>
          </a:p>
        </p:txBody>
      </p:sp>
      <p:sp>
        <p:nvSpPr>
          <p:cNvPr id="100" name="文本框 99"/>
          <p:cNvSpPr txBox="1"/>
          <p:nvPr/>
        </p:nvSpPr>
        <p:spPr>
          <a:xfrm>
            <a:off x="1187450" y="1772920"/>
            <a:ext cx="6813550" cy="1791970"/>
          </a:xfrm>
          <a:prstGeom prst="rect">
            <a:avLst/>
          </a:prstGeom>
          <a:noFill/>
          <a:ln w="9525">
            <a:noFill/>
          </a:ln>
        </p:spPr>
        <p:txBody>
          <a:bodyPr>
            <a:noAutofit/>
          </a:bodyPr>
          <a:lstStyle/>
          <a:p>
            <a:pPr marL="0" indent="266700"/>
            <a:r>
              <a:rPr sz="1800" b="0">
                <a:latin typeface="Calibri" panose="020F0502020204030204" pitchFamily="34" charset="0"/>
                <a:ea typeface="宋体" panose="02010600030101010101" pitchFamily="2" charset="-122"/>
              </a:rPr>
              <a:t>xv6的系统调用都有一个唯一编号，定义在kernel/syscall.h中。我们可以在SYS_close的后面，新加入一行“#define SYS_getcpuid  22”即可，这里的编号22可以是其他值——只要不是前面使用过的就好。</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增加用户态入口</a:t>
            </a:r>
          </a:p>
        </p:txBody>
      </p:sp>
      <p:sp>
        <p:nvSpPr>
          <p:cNvPr id="106" name="文本框 105"/>
          <p:cNvSpPr txBox="1"/>
          <p:nvPr/>
        </p:nvSpPr>
        <p:spPr>
          <a:xfrm>
            <a:off x="1115695" y="1700530"/>
            <a:ext cx="7813675" cy="2030095"/>
          </a:xfrm>
          <a:prstGeom prst="rect">
            <a:avLst/>
          </a:prstGeom>
          <a:noFill/>
          <a:ln w="9525">
            <a:noFill/>
          </a:ln>
        </p:spPr>
        <p:txBody>
          <a:bodyPr wrap="square">
            <a:spAutoFit/>
          </a:bodyPr>
          <a:lstStyle/>
          <a:p>
            <a:pPr marL="266700" indent="-266700"/>
            <a:r>
              <a:rPr lang="en-US" sz="1800" b="1">
                <a:solidFill>
                  <a:srgbClr val="243F60"/>
                </a:solidFill>
                <a:latin typeface="Wingdings" panose="05000000000000000000" charset="0"/>
                <a:ea typeface="宋体" panose="02010600030101010101" pitchFamily="2" charset="-122"/>
              </a:rPr>
              <a:t>n </a:t>
            </a:r>
            <a:r>
              <a:rPr lang="zh-CN" sz="1800" b="1">
                <a:solidFill>
                  <a:srgbClr val="243F60"/>
                </a:solidFill>
                <a:latin typeface="Cambria" panose="02040503050406030204" charset="0"/>
                <a:ea typeface="宋体" panose="02010600030101010101" pitchFamily="2" charset="-122"/>
              </a:rPr>
              <a:t>修改</a:t>
            </a:r>
            <a:r>
              <a:rPr lang="en-US" sz="1800" b="1">
                <a:solidFill>
                  <a:srgbClr val="243F60"/>
                </a:solidFill>
                <a:latin typeface="Cambria" panose="02040503050406030204" charset="0"/>
                <a:ea typeface="宋体" panose="02010600030101010101" pitchFamily="2" charset="-122"/>
                <a:cs typeface="Times New Roman" panose="02020603050405020304" pitchFamily="18" charset="0"/>
              </a:rPr>
              <a:t>user.h</a:t>
            </a:r>
          </a:p>
          <a:p>
            <a:pPr marL="266700" indent="0"/>
            <a:r>
              <a:rPr lang="zh-CN" sz="1800">
                <a:latin typeface="Calibri" panose="020F0502020204030204" pitchFamily="34" charset="0"/>
                <a:ea typeface="宋体" panose="02010600030101010101" pitchFamily="2" charset="-122"/>
              </a:rPr>
              <a:t>为了让应用程序能调用用户态入口函数getcpuid()，需要在user/user.h中加入一行函数原型声明“int getcpuid(void);”。该头文件应该被应用程序段源代码所使用，因为它声明了所有用户态函数的原型。除此之外所有标准C语言库的函数都不能使用，因为Makefile用参数“-nostdinc”禁止使用Linux系统的头文件，而且用“-I.”指出在当前目录中搜索头文件。也就是说xv6系统中，并没有实现标准的C语言库。</a:t>
            </a:r>
            <a:r>
              <a:rPr lang="en-US" sz="1800" b="1">
                <a:solidFill>
                  <a:srgbClr val="243F60"/>
                </a:solidFill>
                <a:latin typeface="Cambria" panose="02040503050406030204" charset="0"/>
                <a:ea typeface="宋体" panose="02010600030101010101" pitchFamily="2" charset="-122"/>
                <a:cs typeface="Times New Roman" panose="02020603050405020304" pitchFamily="18" charset="0"/>
              </a:rPr>
              <a:t> </a:t>
            </a:r>
            <a:endParaRPr lang="en-US" altLang="en-US" sz="1800" b="1">
              <a:solidFill>
                <a:srgbClr val="243F60"/>
              </a:solidFill>
              <a:latin typeface="Cambria" panose="02040503050406030204" charset="0"/>
              <a:ea typeface="宋体" panose="02010600030101010101" pitchFamily="2" charset="-122"/>
              <a:cs typeface="Times New Roman" panose="02020603050405020304" pitchFamily="18" charset="0"/>
            </a:endParaRPr>
          </a:p>
        </p:txBody>
      </p:sp>
      <p:sp>
        <p:nvSpPr>
          <p:cNvPr id="4" name="文本框 3"/>
          <p:cNvSpPr txBox="1"/>
          <p:nvPr/>
        </p:nvSpPr>
        <p:spPr>
          <a:xfrm>
            <a:off x="1115695" y="3782060"/>
            <a:ext cx="5080000" cy="368300"/>
          </a:xfrm>
          <a:prstGeom prst="rect">
            <a:avLst/>
          </a:prstGeom>
          <a:noFill/>
          <a:ln w="9525">
            <a:noFill/>
          </a:ln>
        </p:spPr>
        <p:txBody>
          <a:bodyPr>
            <a:spAutoFit/>
          </a:bodyPr>
          <a:lstStyle/>
          <a:p>
            <a:pPr marL="266700" indent="-266700"/>
            <a:r>
              <a:rPr lang="en-US" sz="1800" b="1">
                <a:solidFill>
                  <a:srgbClr val="243F60"/>
                </a:solidFill>
                <a:latin typeface="Wingdings" panose="05000000000000000000" charset="0"/>
                <a:ea typeface="宋体" panose="02010600030101010101" pitchFamily="2" charset="-122"/>
              </a:rPr>
              <a:t>n </a:t>
            </a:r>
            <a:r>
              <a:rPr lang="en-US" sz="1800" b="1">
                <a:solidFill>
                  <a:srgbClr val="243F60"/>
                </a:solidFill>
                <a:latin typeface="Cambria" panose="02040503050406030204" charset="0"/>
                <a:ea typeface="宋体" panose="02010600030101010101" pitchFamily="2" charset="-122"/>
              </a:rPr>
              <a:t>usys.S</a:t>
            </a:r>
            <a:r>
              <a:rPr lang="zh-CN" sz="1800" b="1">
                <a:solidFill>
                  <a:srgbClr val="243F60"/>
                </a:solidFill>
                <a:latin typeface="Cambria" panose="02040503050406030204" charset="0"/>
                <a:ea typeface="宋体" panose="02010600030101010101" pitchFamily="2" charset="-122"/>
              </a:rPr>
              <a:t>中定义用户态入口</a:t>
            </a:r>
            <a:endParaRPr lang="zh-CN" altLang="en-US" sz="1800" b="1">
              <a:solidFill>
                <a:srgbClr val="243F60"/>
              </a:solidFill>
              <a:latin typeface="Cambria" panose="02040503050406030204" charset="0"/>
              <a:ea typeface="宋体" panose="02010600030101010101" pitchFamily="2" charset="-122"/>
            </a:endParaRPr>
          </a:p>
        </p:txBody>
      </p:sp>
      <p:sp>
        <p:nvSpPr>
          <p:cNvPr id="5" name="文本框 4"/>
          <p:cNvSpPr txBox="1"/>
          <p:nvPr/>
        </p:nvSpPr>
        <p:spPr>
          <a:xfrm>
            <a:off x="1115695" y="4201795"/>
            <a:ext cx="7770495" cy="2306955"/>
          </a:xfrm>
          <a:prstGeom prst="rect">
            <a:avLst/>
          </a:prstGeom>
          <a:noFill/>
          <a:ln w="9525">
            <a:noFill/>
          </a:ln>
        </p:spPr>
        <p:txBody>
          <a:bodyPr wrap="square">
            <a:spAutoFit/>
          </a:bodyPr>
          <a:lstStyle/>
          <a:p>
            <a:pPr marL="0" indent="266700"/>
            <a:r>
              <a:rPr lang="zh-CN" sz="1800" b="0">
                <a:latin typeface="Calibri" panose="020F0502020204030204" pitchFamily="34" charset="0"/>
                <a:ea typeface="宋体" panose="02010600030101010101" pitchFamily="2" charset="-122"/>
              </a:rPr>
              <a:t>定义了getcpuid()原型之后，还需要实现getcpuid()函数。我们在user/usys.pl中加入一行“entry("getcpuid");”，例如可以插入到usys.pl第38行后面。entry定义于usys.pl的第九行。entry("getcpuid")经过宏展开，将把“getcpuid”定义为入口函数名，然后把SYS_ getcpuid=22作为系统调用号保存到a7寄存器中，最后发出uint64指令进行系统调用“uint64  $T_SYSCALL”。这样，经过用户态函数getcpuid()，借助uint64指令进入到系统调用公共入口后，以a7作为下标在系统调用表syscalls[]中就可以找到需要执行的对应该系统调用的具体代码。</a:t>
            </a:r>
            <a:endParaRPr lang="zh-CN" altLang="en-US" sz="1800" b="0">
              <a:latin typeface="Calibri" panose="020F0502020204030204" pitchFamily="34" charset="0"/>
              <a:ea typeface="宋体" panose="02010600030101010101" pitchFamily="2"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修改syscall.c中的跳转表</a:t>
            </a:r>
          </a:p>
        </p:txBody>
      </p:sp>
      <p:sp>
        <p:nvSpPr>
          <p:cNvPr id="6" name="文本框 5"/>
          <p:cNvSpPr txBox="1"/>
          <p:nvPr/>
        </p:nvSpPr>
        <p:spPr>
          <a:xfrm>
            <a:off x="1187450" y="1701165"/>
            <a:ext cx="6442710" cy="2584450"/>
          </a:xfrm>
          <a:prstGeom prst="rect">
            <a:avLst/>
          </a:prstGeom>
          <a:noFill/>
          <a:ln w="9525">
            <a:noFill/>
          </a:ln>
        </p:spPr>
        <p:txBody>
          <a:bodyPr wrap="square">
            <a:spAutoFit/>
          </a:bodyPr>
          <a:lstStyle/>
          <a:p>
            <a:pPr marL="0" indent="266700"/>
            <a:r>
              <a:rPr lang="zh-CN" sz="1800" b="0">
                <a:latin typeface="Calibri" panose="020F0502020204030204" pitchFamily="34" charset="0"/>
                <a:ea typeface="宋体" panose="02010600030101010101" pitchFamily="2" charset="-122"/>
              </a:rPr>
              <a:t>在系统调用公共入口</a:t>
            </a:r>
            <a:r>
              <a:rPr lang="en-US" sz="1800" b="0">
                <a:latin typeface="Calibri" panose="020F0502020204030204" pitchFamily="34" charset="0"/>
                <a:ea typeface="宋体" panose="02010600030101010101" pitchFamily="2" charset="-122"/>
              </a:rPr>
              <a:t>syscall()</a:t>
            </a:r>
            <a:r>
              <a:rPr lang="zh-CN" sz="1800" b="0">
                <a:latin typeface="Calibri" panose="020F0502020204030204" pitchFamily="34" charset="0"/>
                <a:ea typeface="宋体" panose="02010600030101010101" pitchFamily="2" charset="-122"/>
              </a:rPr>
              <a:t>中，</a:t>
            </a:r>
            <a:r>
              <a:rPr lang="en-US" sz="1800" b="0">
                <a:latin typeface="Calibri" panose="020F0502020204030204" pitchFamily="34" charset="0"/>
                <a:ea typeface="宋体" panose="02010600030101010101" pitchFamily="2" charset="-122"/>
              </a:rPr>
              <a:t>xv6</a:t>
            </a:r>
            <a:r>
              <a:rPr lang="zh-CN" sz="1800" b="0">
                <a:latin typeface="Calibri" panose="020F0502020204030204" pitchFamily="34" charset="0"/>
                <a:ea typeface="宋体" panose="02010600030101010101" pitchFamily="2" charset="-122"/>
              </a:rPr>
              <a:t>将根据系统调用号进行分发处理。负责分发处理的函数</a:t>
            </a:r>
            <a:r>
              <a:rPr lang="en-US" sz="1800" b="0">
                <a:latin typeface="Calibri" panose="020F0502020204030204" pitchFamily="34" charset="0"/>
                <a:ea typeface="宋体" panose="02010600030101010101" pitchFamily="2" charset="-122"/>
              </a:rPr>
              <a:t>s</a:t>
            </a:r>
            <a:r>
              <a:rPr lang="en-US" sz="1800" b="0">
                <a:latin typeface="Calibri" panose="020F0502020204030204" pitchFamily="34" charset="0"/>
                <a:ea typeface="宋体" panose="02010600030101010101" pitchFamily="2" charset="-122"/>
                <a:cs typeface="Times New Roman" panose="02020603050405020304" pitchFamily="18" charset="0"/>
              </a:rPr>
              <a:t>yscall()</a:t>
            </a:r>
            <a:r>
              <a:rPr lang="zh-CN" sz="1800" b="0">
                <a:latin typeface="Calibri" panose="020F0502020204030204" pitchFamily="34" charset="0"/>
                <a:ea typeface="宋体" panose="02010600030101010101" pitchFamily="2" charset="-122"/>
              </a:rPr>
              <a:t>（定义于</a:t>
            </a:r>
            <a:r>
              <a:rPr lang="en-US" sz="1800" b="0">
                <a:latin typeface="Calibri" panose="020F0502020204030204" pitchFamily="34" charset="0"/>
                <a:ea typeface="宋体" panose="02010600030101010101" pitchFamily="2" charset="-122"/>
              </a:rPr>
              <a:t>kernel</a:t>
            </a:r>
            <a:r>
              <a:rPr lang="en-US" sz="1800" b="0">
                <a:latin typeface="Calibri" panose="020F0502020204030204" pitchFamily="34" charset="0"/>
                <a:ea typeface="宋体" panose="02010600030101010101" pitchFamily="2" charset="-122"/>
                <a:cs typeface="Times New Roman" panose="02020603050405020304" pitchFamily="18" charset="0"/>
              </a:rPr>
              <a:t>/</a:t>
            </a:r>
            <a:r>
              <a:rPr lang="en-US" sz="1800" b="0">
                <a:latin typeface="Calibri" panose="020F0502020204030204" pitchFamily="34" charset="0"/>
                <a:ea typeface="宋体" panose="02010600030101010101" pitchFamily="2" charset="-122"/>
              </a:rPr>
              <a:t>syscall.c</a:t>
            </a:r>
            <a:r>
              <a:rPr lang="zh-CN" sz="1800" b="0">
                <a:latin typeface="Calibri" panose="020F0502020204030204" pitchFamily="34" charset="0"/>
                <a:ea typeface="宋体" panose="02010600030101010101" pitchFamily="2" charset="-122"/>
              </a:rPr>
              <a:t>），分发依据是一个跳转表。我们需要这个修改跳转表，首先要在</a:t>
            </a:r>
            <a:r>
              <a:rPr lang="en-US" sz="1800" b="0">
                <a:latin typeface="Calibri" panose="020F0502020204030204" pitchFamily="34" charset="0"/>
                <a:ea typeface="宋体" panose="02010600030101010101" pitchFamily="2" charset="-122"/>
              </a:rPr>
              <a:t>syscall.c</a:t>
            </a:r>
            <a:r>
              <a:rPr lang="zh-CN" sz="1800" b="0">
                <a:latin typeface="Calibri" panose="020F0502020204030204" pitchFamily="34" charset="0"/>
                <a:ea typeface="宋体" panose="02010600030101010101" pitchFamily="2" charset="-122"/>
              </a:rPr>
              <a:t>第</a:t>
            </a:r>
            <a:r>
              <a:rPr lang="en-US" sz="1800" b="0">
                <a:latin typeface="Calibri" panose="020F0502020204030204" pitchFamily="34" charset="0"/>
                <a:ea typeface="宋体" panose="02010600030101010101" pitchFamily="2" charset="-122"/>
                <a:cs typeface="Times New Roman" panose="02020603050405020304" pitchFamily="18" charset="0"/>
              </a:rPr>
              <a:t>107</a:t>
            </a:r>
            <a:r>
              <a:rPr lang="zh-CN" sz="1800" b="0">
                <a:latin typeface="Calibri" panose="020F0502020204030204" pitchFamily="34" charset="0"/>
                <a:ea typeface="宋体" panose="02010600030101010101" pitchFamily="2" charset="-122"/>
              </a:rPr>
              <a:t>行中的分发函数表</a:t>
            </a:r>
            <a:r>
              <a:rPr lang="en-US" sz="1800" b="0">
                <a:latin typeface="Calibri" panose="020F0502020204030204" pitchFamily="34" charset="0"/>
                <a:ea typeface="宋体" panose="02010600030101010101" pitchFamily="2" charset="-122"/>
              </a:rPr>
              <a:t>s</a:t>
            </a:r>
            <a:r>
              <a:rPr lang="en-US" sz="1800" b="0">
                <a:latin typeface="Calibri" panose="020F0502020204030204" pitchFamily="34" charset="0"/>
                <a:ea typeface="宋体" panose="02010600030101010101" pitchFamily="2" charset="-122"/>
                <a:cs typeface="Times New Roman" panose="02020603050405020304" pitchFamily="18" charset="0"/>
              </a:rPr>
              <a:t>yscall</a:t>
            </a:r>
            <a:r>
              <a:rPr lang="en-US" sz="1800" b="0">
                <a:latin typeface="Calibri" panose="020F0502020204030204" pitchFamily="34" charset="0"/>
                <a:ea typeface="宋体" panose="02010600030101010101" pitchFamily="2" charset="-122"/>
              </a:rPr>
              <a:t>s</a:t>
            </a:r>
            <a:r>
              <a:rPr lang="en-US" sz="1800" b="0">
                <a:latin typeface="Calibri" panose="020F0502020204030204" pitchFamily="34" charset="0"/>
                <a:ea typeface="宋体" panose="02010600030101010101" pitchFamily="2" charset="-122"/>
                <a:cs typeface="Times New Roman" panose="02020603050405020304" pitchFamily="18" charset="0"/>
              </a:rPr>
              <a:t>[]</a:t>
            </a:r>
            <a:r>
              <a:rPr lang="zh-CN" sz="1800" b="0">
                <a:latin typeface="Calibri" panose="020F0502020204030204" pitchFamily="34" charset="0"/>
                <a:ea typeface="宋体" panose="02010600030101010101" pitchFamily="2" charset="-122"/>
              </a:rPr>
              <a:t>中加入</a:t>
            </a:r>
            <a:r>
              <a:rPr lang="en-US" sz="1800" b="0">
                <a:latin typeface="Calibri" panose="020F0502020204030204" pitchFamily="34" charset="0"/>
                <a:ea typeface="宋体" panose="02010600030101010101" pitchFamily="2" charset="-122"/>
              </a:rPr>
              <a:t>“</a:t>
            </a:r>
            <a:r>
              <a:rPr lang="en-US" sz="1800" b="0">
                <a:latin typeface="Calibri" panose="020F0502020204030204" pitchFamily="34" charset="0"/>
                <a:ea typeface="宋体" panose="02010600030101010101" pitchFamily="2" charset="-122"/>
                <a:cs typeface="Times New Roman" panose="02020603050405020304" pitchFamily="18" charset="0"/>
              </a:rPr>
              <a:t>[SYS_getcpuid]   sys_getcpuid,</a:t>
            </a:r>
            <a:r>
              <a:rPr lang="zh-CN" sz="1800" b="0">
                <a:latin typeface="Calibri" panose="020F0502020204030204" pitchFamily="34" charset="0"/>
                <a:ea typeface="宋体" panose="02010600030101010101" pitchFamily="2" charset="-122"/>
              </a:rPr>
              <a:t>”，也就是下标</a:t>
            </a:r>
            <a:r>
              <a:rPr lang="en-US" sz="1800" b="0">
                <a:latin typeface="Calibri" panose="020F0502020204030204" pitchFamily="34" charset="0"/>
                <a:ea typeface="宋体" panose="02010600030101010101" pitchFamily="2" charset="-122"/>
              </a:rPr>
              <a:t>22</a:t>
            </a:r>
            <a:r>
              <a:rPr lang="zh-CN" sz="1800" b="0">
                <a:latin typeface="Calibri" panose="020F0502020204030204" pitchFamily="34" charset="0"/>
                <a:ea typeface="宋体" panose="02010600030101010101" pitchFamily="2" charset="-122"/>
              </a:rPr>
              <a:t>对应的是</a:t>
            </a:r>
            <a:r>
              <a:rPr lang="en-US" sz="1800" b="0">
                <a:latin typeface="Calibri" panose="020F0502020204030204" pitchFamily="34" charset="0"/>
                <a:ea typeface="宋体" panose="02010600030101010101" pitchFamily="2" charset="-122"/>
              </a:rPr>
              <a:t>sys_getcpuid()</a:t>
            </a:r>
            <a:r>
              <a:rPr lang="zh-CN" sz="1800" b="0">
                <a:latin typeface="Calibri" panose="020F0502020204030204" pitchFamily="34" charset="0"/>
                <a:ea typeface="宋体" panose="02010600030101010101" pitchFamily="2" charset="-122"/>
              </a:rPr>
              <a:t>函数地址（后面我们会实现该函数）。其次，由于</a:t>
            </a:r>
            <a:r>
              <a:rPr lang="en-US" sz="1800" b="0">
                <a:latin typeface="Calibri" panose="020F0502020204030204" pitchFamily="34" charset="0"/>
                <a:ea typeface="宋体" panose="02010600030101010101" pitchFamily="2" charset="-122"/>
              </a:rPr>
              <a:t>s</a:t>
            </a:r>
            <a:r>
              <a:rPr lang="en-US" sz="1800" b="0">
                <a:latin typeface="Calibri" panose="020F0502020204030204" pitchFamily="34" charset="0"/>
                <a:ea typeface="宋体" panose="02010600030101010101" pitchFamily="2" charset="-122"/>
                <a:cs typeface="Times New Roman" panose="02020603050405020304" pitchFamily="18" charset="0"/>
              </a:rPr>
              <a:t>ys_getcpuid</a:t>
            </a:r>
            <a:r>
              <a:rPr lang="zh-CN" sz="1800" b="0">
                <a:latin typeface="Calibri" panose="020F0502020204030204" pitchFamily="34" charset="0"/>
                <a:ea typeface="宋体" panose="02010600030101010101" pitchFamily="2" charset="-122"/>
              </a:rPr>
              <a:t>未声明，因此要在它前面（例如第</a:t>
            </a:r>
            <a:r>
              <a:rPr lang="en-US" sz="1800" b="0">
                <a:latin typeface="Calibri" panose="020F0502020204030204" pitchFamily="34" charset="0"/>
                <a:ea typeface="宋体" panose="02010600030101010101" pitchFamily="2" charset="-122"/>
                <a:cs typeface="Times New Roman" panose="02020603050405020304" pitchFamily="18" charset="0"/>
              </a:rPr>
              <a:t>106</a:t>
            </a:r>
            <a:r>
              <a:rPr lang="zh-CN" sz="1800" b="0">
                <a:latin typeface="Calibri" panose="020F0502020204030204" pitchFamily="34" charset="0"/>
                <a:ea typeface="宋体" panose="02010600030101010101" pitchFamily="2" charset="-122"/>
              </a:rPr>
              <a:t>行后面的位置）加入一行</a:t>
            </a:r>
            <a:r>
              <a:rPr lang="en-US" sz="1800" b="0">
                <a:latin typeface="Calibri" panose="020F0502020204030204" pitchFamily="34" charset="0"/>
                <a:ea typeface="宋体" panose="02010600030101010101" pitchFamily="2" charset="-122"/>
                <a:cs typeface="Times New Roman" panose="02020603050405020304" pitchFamily="18" charset="0"/>
              </a:rPr>
              <a:t> </a:t>
            </a:r>
            <a:r>
              <a:rPr lang="en-US" sz="1800" b="0">
                <a:latin typeface="Calibri" panose="020F0502020204030204" pitchFamily="34" charset="0"/>
                <a:ea typeface="宋体" panose="02010600030101010101" pitchFamily="2" charset="-122"/>
              </a:rPr>
              <a:t>“</a:t>
            </a:r>
            <a:r>
              <a:rPr lang="en-US" sz="1800" b="0">
                <a:latin typeface="Calibri" panose="020F0502020204030204" pitchFamily="34" charset="0"/>
                <a:ea typeface="宋体" panose="02010600030101010101" pitchFamily="2" charset="-122"/>
                <a:cs typeface="Times New Roman" panose="02020603050405020304" pitchFamily="18" charset="0"/>
              </a:rPr>
              <a:t>extern uint64  sys_getcpuid(void)</a:t>
            </a:r>
            <a:r>
              <a:rPr lang="en-US" sz="1800" b="0">
                <a:latin typeface="Calibri" panose="020F0502020204030204" pitchFamily="34" charset="0"/>
                <a:ea typeface="宋体" panose="02010600030101010101" pitchFamily="2" charset="-122"/>
              </a:rPr>
              <a:t>;</a:t>
            </a:r>
            <a:r>
              <a:rPr lang="zh-CN" sz="1800" b="0">
                <a:latin typeface="Calibri" panose="020F0502020204030204" pitchFamily="34" charset="0"/>
                <a:ea typeface="宋体" panose="02010600030101010101" pitchFamily="2" charset="-122"/>
              </a:rPr>
              <a:t>” 用于指出该函数是外部符号。</a:t>
            </a:r>
            <a:endParaRPr lang="zh-CN" altLang="en-US" sz="1800" b="0">
              <a:latin typeface="Calibri" panose="020F0502020204030204" pitchFamily="34" charset="0"/>
              <a:ea typeface="宋体" panose="02010600030101010101" pitchFamily="2" charset="-122"/>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syscall</a:t>
            </a:r>
          </a:p>
        </p:txBody>
      </p:sp>
      <p:sp>
        <p:nvSpPr>
          <p:cNvPr id="6" name="文本框 5"/>
          <p:cNvSpPr txBox="1"/>
          <p:nvPr/>
        </p:nvSpPr>
        <p:spPr>
          <a:xfrm>
            <a:off x="684530" y="1557020"/>
            <a:ext cx="8053070" cy="119888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当用户发出22号系统调用是通过用户态函数getcpuid()完成的，其中系统调用号22是保存在a7的。因此syscall()系统调用入口代码可以通过p-&gt;trapframe-&gt;a7获得该系统调用号，并保存在num变量中，于是syscalls[num]就是syscalls[22]也就是sys_getcpuid()。代码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5是从syscall.c中截取的syscall()部分</a:t>
            </a:r>
          </a:p>
        </p:txBody>
      </p:sp>
      <p:sp>
        <p:nvSpPr>
          <p:cNvPr id="106" name="文本框 105"/>
          <p:cNvSpPr txBox="1"/>
          <p:nvPr/>
        </p:nvSpPr>
        <p:spPr>
          <a:xfrm>
            <a:off x="2051685" y="2637472"/>
            <a:ext cx="5080000" cy="3876675"/>
          </a:xfrm>
          <a:prstGeom prst="rect">
            <a:avLst/>
          </a:prstGeom>
          <a:noFill/>
          <a:ln w="9525">
            <a:noFill/>
          </a:ln>
        </p:spPr>
        <p:txBody>
          <a:bodyPr>
            <a:spAutoFit/>
          </a:bodyPr>
          <a:lstStyle/>
          <a:p>
            <a:pPr marL="0" indent="266700" algn="ctr"/>
            <a:r>
              <a:rPr lang="zh-CN" sz="1800" b="1">
                <a:latin typeface="Calibri" panose="020F0502020204030204" pitchFamily="34" charset="0"/>
                <a:ea typeface="宋体" panose="02010600030101010101" pitchFamily="2" charset="-122"/>
              </a:rPr>
              <a:t>代码</a:t>
            </a:r>
            <a:r>
              <a:rPr lang="en-US" sz="1800" b="1">
                <a:latin typeface="Calibri" panose="020F0502020204030204" pitchFamily="34" charset="0"/>
                <a:ea typeface="宋体" panose="02010600030101010101" pitchFamily="2" charset="-122"/>
                <a:cs typeface="Times New Roman" panose="02020603050405020304" pitchFamily="18" charset="0"/>
              </a:rPr>
              <a:t>2-5 </a:t>
            </a:r>
            <a:r>
              <a:rPr lang="zh-CN" sz="1800" b="1">
                <a:latin typeface="Calibri" panose="020F0502020204030204" pitchFamily="34" charset="0"/>
                <a:ea typeface="宋体" panose="02010600030101010101" pitchFamily="2" charset="-122"/>
              </a:rPr>
              <a:t>系统调用分发代码</a:t>
            </a:r>
            <a:r>
              <a:rPr lang="en-US" sz="1800" b="1">
                <a:latin typeface="Calibri" panose="020F0502020204030204" pitchFamily="34" charset="0"/>
                <a:ea typeface="宋体" panose="02010600030101010101" pitchFamily="2" charset="-122"/>
              </a:rPr>
              <a:t>s</a:t>
            </a:r>
            <a:r>
              <a:rPr lang="en-US" sz="1800" b="1">
                <a:latin typeface="Calibri" panose="020F0502020204030204" pitchFamily="34" charset="0"/>
                <a:ea typeface="宋体" panose="02010600030101010101" pitchFamily="2" charset="-122"/>
                <a:cs typeface="Times New Roman" panose="02020603050405020304" pitchFamily="18" charset="0"/>
              </a:rPr>
              <a:t>yscall()</a:t>
            </a:r>
          </a:p>
          <a:p>
            <a:pPr marL="0" indent="266700" algn="l"/>
            <a:endParaRPr lang="en-US" sz="18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 </a:t>
            </a:r>
            <a:r>
              <a:rPr lang="en-US" sz="1400" b="0">
                <a:latin typeface="Calibri" panose="020F0502020204030204" pitchFamily="34" charset="0"/>
                <a:ea typeface="宋体" panose="02010600030101010101" pitchFamily="2" charset="-122"/>
                <a:cs typeface="Times New Roman" panose="02020603050405020304" pitchFamily="18" charset="0"/>
              </a:rPr>
              <a:t>void</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2. </a:t>
            </a:r>
            <a:r>
              <a:rPr lang="en-US" sz="1400" b="0">
                <a:latin typeface="Calibri" panose="020F0502020204030204" pitchFamily="34" charset="0"/>
                <a:ea typeface="宋体" panose="02010600030101010101" pitchFamily="2" charset="-122"/>
                <a:cs typeface="Times New Roman" panose="02020603050405020304" pitchFamily="18" charset="0"/>
              </a:rPr>
              <a:t>syscall(void)</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3. </a:t>
            </a:r>
            <a:r>
              <a:rPr lang="en-US" sz="1400" b="0">
                <a:latin typeface="Calibri" panose="020F0502020204030204" pitchFamily="34" charset="0"/>
                <a:ea typeface="宋体" panose="02010600030101010101" pitchFamily="2" charset="-122"/>
                <a:cs typeface="Times New Roman" panose="02020603050405020304" pitchFamily="18" charset="0"/>
              </a:rPr>
              <a:t>{</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4. </a:t>
            </a:r>
            <a:r>
              <a:rPr lang="en-US" sz="1400" b="0">
                <a:latin typeface="Calibri" panose="020F0502020204030204" pitchFamily="34" charset="0"/>
                <a:ea typeface="宋体" panose="02010600030101010101" pitchFamily="2" charset="-122"/>
                <a:cs typeface="Times New Roman" panose="02020603050405020304" pitchFamily="18" charset="0"/>
              </a:rPr>
              <a:t>  int num;</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5. </a:t>
            </a:r>
            <a:r>
              <a:rPr lang="en-US" sz="1400" b="0">
                <a:latin typeface="Calibri" panose="020F0502020204030204" pitchFamily="34" charset="0"/>
                <a:ea typeface="宋体" panose="02010600030101010101" pitchFamily="2" charset="-122"/>
                <a:cs typeface="Times New Roman" panose="02020603050405020304" pitchFamily="18" charset="0"/>
              </a:rPr>
              <a:t>  struct proc *p = myproc();</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6. </a:t>
            </a:r>
          </a:p>
          <a:p>
            <a:pPr marL="0" indent="266700" algn="l"/>
            <a:r>
              <a:rPr lang="en-US" sz="1400" b="0">
                <a:latin typeface="Calibri" panose="020F0502020204030204" pitchFamily="34" charset="0"/>
                <a:ea typeface="宋体" panose="02010600030101010101" pitchFamily="2" charset="-122"/>
              </a:rPr>
              <a:t>7. </a:t>
            </a:r>
            <a:r>
              <a:rPr lang="en-US" sz="1400" b="0">
                <a:latin typeface="Calibri" panose="020F0502020204030204" pitchFamily="34" charset="0"/>
                <a:ea typeface="宋体" panose="02010600030101010101" pitchFamily="2" charset="-122"/>
                <a:cs typeface="Times New Roman" panose="02020603050405020304" pitchFamily="18" charset="0"/>
              </a:rPr>
              <a:t>  num = p-&gt;trapframe-&gt;a7;</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8. </a:t>
            </a:r>
            <a:r>
              <a:rPr lang="en-US" sz="1400" b="0">
                <a:latin typeface="Calibri" panose="020F0502020204030204" pitchFamily="34" charset="0"/>
                <a:ea typeface="宋体" panose="02010600030101010101" pitchFamily="2" charset="-122"/>
                <a:cs typeface="Times New Roman" panose="02020603050405020304" pitchFamily="18" charset="0"/>
              </a:rPr>
              <a:t>  if(num &gt; 0 &amp;&amp; num &lt; NELEM(syscalls) &amp;&amp; syscalls[num]) {</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9. </a:t>
            </a:r>
            <a:r>
              <a:rPr lang="en-US" sz="1400" b="0">
                <a:latin typeface="Calibri" panose="020F0502020204030204" pitchFamily="34" charset="0"/>
                <a:ea typeface="宋体" panose="02010600030101010101" pitchFamily="2" charset="-122"/>
                <a:cs typeface="Times New Roman" panose="02020603050405020304" pitchFamily="18" charset="0"/>
              </a:rPr>
              <a:t>    p-&gt;trapframe-&gt;a0 = syscalls[num]();</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10. </a:t>
            </a:r>
            <a:r>
              <a:rPr lang="en-US" sz="1400" b="0">
                <a:latin typeface="Calibri" panose="020F0502020204030204" pitchFamily="34" charset="0"/>
                <a:ea typeface="宋体" panose="02010600030101010101" pitchFamily="2" charset="-122"/>
                <a:cs typeface="Times New Roman" panose="02020603050405020304" pitchFamily="18" charset="0"/>
              </a:rPr>
              <a:t>  } else {</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11. </a:t>
            </a:r>
            <a:r>
              <a:rPr lang="en-US" sz="1400" b="0">
                <a:latin typeface="Calibri" panose="020F0502020204030204" pitchFamily="34" charset="0"/>
                <a:ea typeface="宋体" panose="02010600030101010101" pitchFamily="2" charset="-122"/>
                <a:cs typeface="Times New Roman" panose="02020603050405020304" pitchFamily="18" charset="0"/>
              </a:rPr>
              <a:t>    printf("%d %s: unknown sys call %d\n",</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12. </a:t>
            </a:r>
            <a:r>
              <a:rPr lang="en-US" sz="1400" b="0">
                <a:latin typeface="Calibri" panose="020F0502020204030204" pitchFamily="34" charset="0"/>
                <a:ea typeface="宋体" panose="02010600030101010101" pitchFamily="2" charset="-122"/>
                <a:cs typeface="Times New Roman" panose="02020603050405020304" pitchFamily="18" charset="0"/>
              </a:rPr>
              <a:t>            p-&gt;pid, p-&gt;name, num);</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13. </a:t>
            </a:r>
            <a:r>
              <a:rPr lang="en-US" sz="1400" b="0">
                <a:latin typeface="Calibri" panose="020F0502020204030204" pitchFamily="34" charset="0"/>
                <a:ea typeface="宋体" panose="02010600030101010101" pitchFamily="2" charset="-122"/>
                <a:cs typeface="Times New Roman" panose="02020603050405020304" pitchFamily="18" charset="0"/>
              </a:rPr>
              <a:t>    p-&gt;trapframe-&gt;a0 = -1;</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14. </a:t>
            </a:r>
            <a:r>
              <a:rPr lang="en-US" sz="1400" b="0">
                <a:latin typeface="Calibri" panose="020F0502020204030204" pitchFamily="34" charset="0"/>
                <a:ea typeface="宋体" panose="02010600030101010101" pitchFamily="2" charset="-122"/>
                <a:cs typeface="Times New Roman" panose="02020603050405020304" pitchFamily="18" charset="0"/>
              </a:rPr>
              <a:t>  }</a:t>
            </a:r>
            <a:endParaRPr lang="en-US" sz="1400" b="0">
              <a:latin typeface="Calibri" panose="020F0502020204030204" pitchFamily="34" charset="0"/>
              <a:ea typeface="宋体" panose="02010600030101010101" pitchFamily="2" charset="-122"/>
            </a:endParaRPr>
          </a:p>
          <a:p>
            <a:pPr marL="0" indent="266700" algn="l"/>
            <a:r>
              <a:rPr lang="en-US" sz="1400" b="0">
                <a:latin typeface="Calibri" panose="020F0502020204030204" pitchFamily="34" charset="0"/>
                <a:ea typeface="宋体" panose="02010600030101010101" pitchFamily="2" charset="-122"/>
              </a:rPr>
              <a:t>15. </a:t>
            </a:r>
            <a:r>
              <a:rPr lang="en-US" sz="1400" b="0">
                <a:latin typeface="Calibri" panose="020F0502020204030204" pitchFamily="34" charset="0"/>
                <a:ea typeface="宋体" panose="02010600030101010101" pitchFamily="2" charset="-122"/>
                <a:cs typeface="Times New Roman" panose="02020603050405020304" pitchFamily="18" charset="0"/>
              </a:rPr>
              <a:t>}</a:t>
            </a:r>
            <a:endParaRPr lang="en-US" altLang="en-US" sz="1400" b="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实现sys_getcpuid()</a:t>
            </a:r>
          </a:p>
        </p:txBody>
      </p:sp>
      <p:sp>
        <p:nvSpPr>
          <p:cNvPr id="6" name="文本框 5"/>
          <p:cNvSpPr txBox="1"/>
          <p:nvPr/>
        </p:nvSpPr>
        <p:spPr>
          <a:xfrm>
            <a:off x="684530" y="1557020"/>
            <a:ext cx="8053070" cy="119888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前面的工作使得用户可以用getcpuid()作为系统调用户态的入口，而且进入系统调用的分发例程syscall()中也能正确地转入到sys_getcpuid()函数里，但是我们还未实现sys_getcpuid()函数。如代码2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6所示，在kernel/sysproc.c中加入系统调用处理函数sys_getcpuid()——注意要和同名的用户态函数区分开来。</a:t>
            </a:r>
          </a:p>
        </p:txBody>
      </p:sp>
      <p:sp>
        <p:nvSpPr>
          <p:cNvPr id="4" name="文本框 3"/>
          <p:cNvSpPr txBox="1"/>
          <p:nvPr/>
        </p:nvSpPr>
        <p:spPr>
          <a:xfrm>
            <a:off x="1949450" y="3357245"/>
            <a:ext cx="5245735" cy="2149475"/>
          </a:xfrm>
          <a:prstGeom prst="rect">
            <a:avLst/>
          </a:prstGeom>
          <a:noFill/>
          <a:ln w="9525">
            <a:noFill/>
          </a:ln>
        </p:spPr>
        <p:txBody>
          <a:bodyPr>
            <a:noAutofit/>
          </a:bodyPr>
          <a:lstStyle/>
          <a:p>
            <a:pPr marL="0" indent="266700" algn="ctr"/>
            <a:r>
              <a:rPr lang="zh-CN" sz="1800" b="1">
                <a:latin typeface="Calibri" panose="020F0502020204030204" pitchFamily="34" charset="0"/>
                <a:ea typeface="宋体" panose="02010600030101010101" pitchFamily="2" charset="-122"/>
              </a:rPr>
              <a:t>代码</a:t>
            </a:r>
            <a:r>
              <a:rPr lang="en-US" sz="1800" b="1">
                <a:latin typeface="Calibri" panose="020F0502020204030204" pitchFamily="34" charset="0"/>
                <a:ea typeface="宋体" panose="02010600030101010101" pitchFamily="2" charset="-122"/>
                <a:cs typeface="Times New Roman" panose="02020603050405020304" pitchFamily="18" charset="0"/>
              </a:rPr>
              <a:t>2-6 sysproc.c</a:t>
            </a:r>
            <a:r>
              <a:rPr lang="zh-CN" sz="1800" b="1">
                <a:latin typeface="Calibri" panose="020F0502020204030204" pitchFamily="34" charset="0"/>
                <a:ea typeface="宋体" panose="02010600030101010101" pitchFamily="2" charset="-122"/>
              </a:rPr>
              <a:t>中添加</a:t>
            </a:r>
            <a:r>
              <a:rPr lang="en-US" sz="1800" b="1">
                <a:latin typeface="Calibri" panose="020F0502020204030204" pitchFamily="34" charset="0"/>
                <a:ea typeface="宋体" panose="02010600030101010101" pitchFamily="2" charset="-122"/>
              </a:rPr>
              <a:t>sys_getcpuid()</a:t>
            </a:r>
          </a:p>
          <a:p>
            <a:pPr marL="0" indent="266700" algn="l"/>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 </a:t>
            </a:r>
            <a:r>
              <a:rPr lang="en-US" sz="1800" b="0">
                <a:latin typeface="Calibri" panose="020F0502020204030204" pitchFamily="34" charset="0"/>
                <a:ea typeface="宋体" panose="02010600030101010101" pitchFamily="2" charset="-122"/>
                <a:cs typeface="Times New Roman" panose="02020603050405020304" pitchFamily="18" charset="0"/>
              </a:rPr>
              <a:t>uint64</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 </a:t>
            </a:r>
            <a:r>
              <a:rPr lang="en-US" sz="1800" b="0">
                <a:latin typeface="Calibri" panose="020F0502020204030204" pitchFamily="34" charset="0"/>
                <a:ea typeface="宋体" panose="02010600030101010101" pitchFamily="2" charset="-122"/>
                <a:cs typeface="Times New Roman" panose="02020603050405020304" pitchFamily="18" charset="0"/>
              </a:rPr>
              <a:t>sys_getcpuid()</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2.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3. </a:t>
            </a:r>
            <a:r>
              <a:rPr lang="en-US" sz="1800" b="0">
                <a:latin typeface="Calibri" panose="020F0502020204030204" pitchFamily="34" charset="0"/>
                <a:ea typeface="宋体" panose="02010600030101010101" pitchFamily="2" charset="-122"/>
                <a:cs typeface="Times New Roman" panose="02020603050405020304" pitchFamily="18" charset="0"/>
              </a:rPr>
              <a:t>  return getcpuid ();</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4.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altLang="en-US" sz="1800" b="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实现sys_getcpuid()</a:t>
            </a:r>
          </a:p>
        </p:txBody>
      </p:sp>
      <p:sp>
        <p:nvSpPr>
          <p:cNvPr id="6" name="文本框 5"/>
          <p:cNvSpPr txBox="1"/>
          <p:nvPr/>
        </p:nvSpPr>
        <p:spPr>
          <a:xfrm>
            <a:off x="684530" y="1557020"/>
            <a:ext cx="8053070" cy="36830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然后在kernel/proc.c中实现内核态的getcpuid()函数，如代码2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7所示。</a:t>
            </a:r>
          </a:p>
        </p:txBody>
      </p:sp>
      <p:sp>
        <p:nvSpPr>
          <p:cNvPr id="106" name="文本框 105"/>
          <p:cNvSpPr txBox="1"/>
          <p:nvPr/>
        </p:nvSpPr>
        <p:spPr>
          <a:xfrm>
            <a:off x="2032000" y="2552383"/>
            <a:ext cx="5080000" cy="2030095"/>
          </a:xfrm>
          <a:prstGeom prst="rect">
            <a:avLst/>
          </a:prstGeom>
          <a:noFill/>
          <a:ln w="9525">
            <a:noFill/>
          </a:ln>
        </p:spPr>
        <p:txBody>
          <a:bodyPr>
            <a:spAutoFit/>
          </a:bodyPr>
          <a:lstStyle/>
          <a:p>
            <a:pPr marL="0" indent="266700" algn="ctr"/>
            <a:r>
              <a:rPr lang="zh-CN" sz="1800" b="1">
                <a:latin typeface="Calibri" panose="020F0502020204030204" pitchFamily="34" charset="0"/>
                <a:ea typeface="宋体" panose="02010600030101010101" pitchFamily="2" charset="-122"/>
              </a:rPr>
              <a:t>代码</a:t>
            </a:r>
            <a:r>
              <a:rPr lang="en-US" sz="1800" b="1">
                <a:latin typeface="Calibri" panose="020F0502020204030204" pitchFamily="34" charset="0"/>
                <a:ea typeface="宋体" panose="02010600030101010101" pitchFamily="2" charset="-122"/>
                <a:cs typeface="Times New Roman" panose="02020603050405020304" pitchFamily="18" charset="0"/>
              </a:rPr>
              <a:t>2-7 proc.c</a:t>
            </a:r>
            <a:r>
              <a:rPr lang="zh-CN" sz="1800" b="1">
                <a:latin typeface="Calibri" panose="020F0502020204030204" pitchFamily="34" charset="0"/>
                <a:ea typeface="宋体" panose="02010600030101010101" pitchFamily="2" charset="-122"/>
              </a:rPr>
              <a:t>中添加</a:t>
            </a:r>
            <a:r>
              <a:rPr lang="en-US" sz="1800" b="1">
                <a:latin typeface="Calibri" panose="020F0502020204030204" pitchFamily="34" charset="0"/>
                <a:ea typeface="宋体" panose="02010600030101010101" pitchFamily="2" charset="-122"/>
              </a:rPr>
              <a:t>getcpuid()</a:t>
            </a:r>
          </a:p>
          <a:p>
            <a:pPr marL="0" indent="266700" algn="l"/>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 </a:t>
            </a:r>
            <a:r>
              <a:rPr lang="en-US" sz="1800" b="0">
                <a:latin typeface="Calibri" panose="020F0502020204030204" pitchFamily="34" charset="0"/>
                <a:ea typeface="宋体" panose="02010600030101010101" pitchFamily="2" charset="-122"/>
                <a:cs typeface="Times New Roman" panose="02020603050405020304" pitchFamily="18" charset="0"/>
              </a:rPr>
              <a:t>int getcpuid()</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2. </a:t>
            </a:r>
            <a:r>
              <a:rPr lang="en-US" sz="1800" b="0">
                <a:latin typeface="Calibri" panose="020F0502020204030204" pitchFamily="34" charset="0"/>
                <a:ea typeface="宋体" panose="02010600030101010101" pitchFamily="2" charset="-122"/>
                <a:cs typeface="Times New Roman" panose="02020603050405020304" pitchFamily="18" charset="0"/>
              </a:rPr>
              <a:t>  </a:t>
            </a:r>
            <a:r>
              <a:rPr lang="en-US" sz="1800" b="0">
                <a:latin typeface="Calibri" panose="020F0502020204030204" pitchFamily="34" charset="0"/>
                <a:ea typeface="宋体" panose="02010600030101010101" pitchFamily="2" charset="-122"/>
              </a:rPr>
              <a:t>i</a:t>
            </a:r>
            <a:r>
              <a:rPr lang="en-US" sz="1800" b="0">
                <a:latin typeface="Calibri" panose="020F0502020204030204" pitchFamily="34" charset="0"/>
                <a:ea typeface="宋体" panose="02010600030101010101" pitchFamily="2" charset="-122"/>
                <a:cs typeface="Times New Roman" panose="02020603050405020304" pitchFamily="18" charset="0"/>
              </a:rPr>
              <a:t>nt id = r_tp();</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3. </a:t>
            </a:r>
            <a:r>
              <a:rPr lang="en-US" sz="1800" b="0">
                <a:latin typeface="Calibri" panose="020F0502020204030204" pitchFamily="34" charset="0"/>
                <a:ea typeface="宋体" panose="02010600030101010101" pitchFamily="2" charset="-122"/>
                <a:cs typeface="Times New Roman" panose="02020603050405020304" pitchFamily="18" charset="0"/>
              </a:rPr>
              <a:t>  </a:t>
            </a:r>
            <a:r>
              <a:rPr lang="en-US" sz="1800" b="0">
                <a:latin typeface="Calibri" panose="020F0502020204030204" pitchFamily="34" charset="0"/>
                <a:ea typeface="宋体" panose="02010600030101010101" pitchFamily="2" charset="-122"/>
              </a:rPr>
              <a:t>r</a:t>
            </a:r>
            <a:r>
              <a:rPr lang="en-US" sz="1800" b="0">
                <a:latin typeface="Calibri" panose="020F0502020204030204" pitchFamily="34" charset="0"/>
                <a:ea typeface="宋体" panose="02010600030101010101" pitchFamily="2" charset="-122"/>
                <a:cs typeface="Times New Roman" panose="02020603050405020304" pitchFamily="18" charset="0"/>
              </a:rPr>
              <a:t>eturn id;  </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4.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altLang="en-US" sz="1800" b="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2.2.2.添加系统调用</a:t>
            </a:r>
          </a:p>
        </p:txBody>
      </p:sp>
      <p:sp>
        <p:nvSpPr>
          <p:cNvPr id="3" name="内容占位符 2"/>
          <p:cNvSpPr>
            <a:spLocks noGrp="1"/>
          </p:cNvSpPr>
          <p:nvPr>
            <p:ph idx="1"/>
          </p:nvPr>
        </p:nvSpPr>
        <p:spPr>
          <a:xfrm>
            <a:off x="684530" y="1125857"/>
            <a:ext cx="8271510" cy="523221"/>
          </a:xfrm>
        </p:spPr>
        <p:txBody>
          <a:bodyPr/>
          <a:lstStyle/>
          <a:p>
            <a:r>
              <a:rPr lang="zh-CN" altLang="en-US" sz="2400" dirty="0"/>
              <a:t>实现sys_getcpuid()</a:t>
            </a:r>
          </a:p>
        </p:txBody>
      </p:sp>
      <p:sp>
        <p:nvSpPr>
          <p:cNvPr id="6" name="文本框 5"/>
          <p:cNvSpPr txBox="1"/>
          <p:nvPr/>
        </p:nvSpPr>
        <p:spPr>
          <a:xfrm>
            <a:off x="684530" y="1557020"/>
            <a:ext cx="8053070" cy="119888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为了让sysproc.c中的sys_getcpuid()能调用proc.c中的getcpuid()，还需要在kernel/defs.h加入一行“int getcpuid(void); ”，用作内核态代码调用getcpuid()时的函数原型。defs.h定义了xv6几乎所有的内核数据结构和函数，也被几乎所有内核代码所包含。</a:t>
            </a:r>
          </a:p>
        </p:txBody>
      </p:sp>
      <p:sp>
        <p:nvSpPr>
          <p:cNvPr id="4" name="文本框 3"/>
          <p:cNvSpPr txBox="1"/>
          <p:nvPr/>
        </p:nvSpPr>
        <p:spPr>
          <a:xfrm>
            <a:off x="2483855" y="2492935"/>
            <a:ext cx="5080000" cy="3784600"/>
          </a:xfrm>
          <a:prstGeom prst="rect">
            <a:avLst/>
          </a:prstGeom>
          <a:noFill/>
          <a:ln w="9525">
            <a:noFill/>
          </a:ln>
        </p:spPr>
        <p:txBody>
          <a:bodyPr>
            <a:spAutoFit/>
          </a:bodyPr>
          <a:lstStyle/>
          <a:p>
            <a:pPr marL="266700" indent="0"/>
            <a:r>
              <a:rPr lang="en-US" sz="1000" b="0">
                <a:latin typeface="Calibri" panose="020F0502020204030204" pitchFamily="34" charset="0"/>
                <a:ea typeface="宋体" panose="02010600030101010101" pitchFamily="2" charset="-122"/>
                <a:cs typeface="Times New Roman" panose="02020603050405020304" pitchFamily="18" charset="0"/>
              </a:rPr>
              <a:t>    // proc.c </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 </a:t>
            </a:r>
            <a:r>
              <a:rPr lang="en-US" sz="1000" b="0">
                <a:latin typeface="Calibri" panose="020F0502020204030204" pitchFamily="34" charset="0"/>
                <a:ea typeface="宋体" panose="02010600030101010101" pitchFamily="2" charset="-122"/>
                <a:cs typeface="Times New Roman" panose="02020603050405020304" pitchFamily="18" charset="0"/>
              </a:rPr>
              <a:t>int             cpuid(void);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2. </a:t>
            </a:r>
            <a:r>
              <a:rPr lang="en-US" sz="1000" b="0">
                <a:latin typeface="Calibri" panose="020F0502020204030204" pitchFamily="34" charset="0"/>
                <a:ea typeface="宋体" panose="02010600030101010101" pitchFamily="2" charset="-122"/>
                <a:cs typeface="Times New Roman" panose="02020603050405020304" pitchFamily="18" charset="0"/>
              </a:rPr>
              <a:t>void            exit(int);</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3. </a:t>
            </a:r>
            <a:r>
              <a:rPr lang="en-US" sz="1000" b="0">
                <a:latin typeface="Calibri" panose="020F0502020204030204" pitchFamily="34" charset="0"/>
                <a:ea typeface="宋体" panose="02010600030101010101" pitchFamily="2" charset="-122"/>
                <a:cs typeface="Times New Roman" panose="02020603050405020304" pitchFamily="18" charset="0"/>
              </a:rPr>
              <a:t>int             fork(void);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4. </a:t>
            </a:r>
            <a:r>
              <a:rPr lang="en-US" sz="1000" b="0">
                <a:latin typeface="Calibri" panose="020F0502020204030204" pitchFamily="34" charset="0"/>
                <a:ea typeface="宋体" panose="02010600030101010101" pitchFamily="2" charset="-122"/>
                <a:cs typeface="Times New Roman" panose="02020603050405020304" pitchFamily="18" charset="0"/>
              </a:rPr>
              <a:t>int             growproc(int);</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5. </a:t>
            </a:r>
            <a:r>
              <a:rPr lang="en-US" sz="1000" b="0">
                <a:latin typeface="Calibri" panose="020F0502020204030204" pitchFamily="34" charset="0"/>
                <a:ea typeface="宋体" panose="02010600030101010101" pitchFamily="2" charset="-122"/>
                <a:cs typeface="Times New Roman" panose="02020603050405020304" pitchFamily="18" charset="0"/>
              </a:rPr>
              <a:t>void            proc_mapstacks(pagetable_t);</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6. </a:t>
            </a:r>
            <a:r>
              <a:rPr lang="en-US" sz="1000" b="0">
                <a:latin typeface="Calibri" panose="020F0502020204030204" pitchFamily="34" charset="0"/>
                <a:ea typeface="宋体" panose="02010600030101010101" pitchFamily="2" charset="-122"/>
                <a:cs typeface="Times New Roman" panose="02020603050405020304" pitchFamily="18" charset="0"/>
              </a:rPr>
              <a:t>pagetable_t     proc_pagetable(struct proc *p);</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7. </a:t>
            </a:r>
            <a:r>
              <a:rPr lang="en-US" sz="1000" b="0">
                <a:latin typeface="Calibri" panose="020F0502020204030204" pitchFamily="34" charset="0"/>
                <a:ea typeface="宋体" panose="02010600030101010101" pitchFamily="2" charset="-122"/>
                <a:cs typeface="Times New Roman" panose="02020603050405020304" pitchFamily="18" charset="0"/>
              </a:rPr>
              <a:t>void            proc_freepagetable(pagetable_t, uint64);</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8. </a:t>
            </a:r>
            <a:r>
              <a:rPr lang="en-US" sz="1000" b="0">
                <a:latin typeface="Calibri" panose="020F0502020204030204" pitchFamily="34" charset="0"/>
                <a:ea typeface="宋体" panose="02010600030101010101" pitchFamily="2" charset="-122"/>
                <a:cs typeface="Times New Roman" panose="02020603050405020304" pitchFamily="18" charset="0"/>
              </a:rPr>
              <a:t>int             kill(int);</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9. </a:t>
            </a:r>
            <a:r>
              <a:rPr lang="en-US" sz="1000" b="0">
                <a:latin typeface="Calibri" panose="020F0502020204030204" pitchFamily="34" charset="0"/>
                <a:ea typeface="宋体" panose="02010600030101010101" pitchFamily="2" charset="-122"/>
                <a:cs typeface="Times New Roman" panose="02020603050405020304" pitchFamily="18" charset="0"/>
              </a:rPr>
              <a:t>struct cpu*     mycpu(void);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10. </a:t>
            </a:r>
            <a:r>
              <a:rPr lang="en-US" sz="1000" b="0">
                <a:latin typeface="Calibri" panose="020F0502020204030204" pitchFamily="34" charset="0"/>
                <a:ea typeface="宋体" panose="02010600030101010101" pitchFamily="2" charset="-122"/>
                <a:cs typeface="Times New Roman" panose="02020603050405020304" pitchFamily="18" charset="0"/>
              </a:rPr>
              <a:t>struct cpu*     getmycpu(void);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11. </a:t>
            </a:r>
            <a:r>
              <a:rPr lang="en-US" sz="1000" b="0">
                <a:latin typeface="Calibri" panose="020F0502020204030204" pitchFamily="34" charset="0"/>
                <a:ea typeface="宋体" panose="02010600030101010101" pitchFamily="2" charset="-122"/>
                <a:cs typeface="Times New Roman" panose="02020603050405020304" pitchFamily="18" charset="0"/>
              </a:rPr>
              <a:t>struct proc*    myproc();</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12. </a:t>
            </a:r>
            <a:r>
              <a:rPr lang="en-US" sz="1000" b="0">
                <a:latin typeface="Calibri" panose="020F0502020204030204" pitchFamily="34" charset="0"/>
                <a:ea typeface="宋体" panose="02010600030101010101" pitchFamily="2" charset="-122"/>
                <a:cs typeface="Times New Roman" panose="02020603050405020304" pitchFamily="18" charset="0"/>
              </a:rPr>
              <a:t>void            procinit(void);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13. </a:t>
            </a:r>
            <a:r>
              <a:rPr lang="en-US" sz="1000" b="0">
                <a:latin typeface="Calibri" panose="020F0502020204030204" pitchFamily="34" charset="0"/>
                <a:ea typeface="宋体" panose="02010600030101010101" pitchFamily="2" charset="-122"/>
                <a:cs typeface="Times New Roman" panose="02020603050405020304" pitchFamily="18" charset="0"/>
              </a:rPr>
              <a:t>void            scheduler(void) __attribute__((noreturn));</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14. </a:t>
            </a:r>
            <a:r>
              <a:rPr lang="en-US" sz="1000" b="0">
                <a:latin typeface="Calibri" panose="020F0502020204030204" pitchFamily="34" charset="0"/>
                <a:ea typeface="宋体" panose="02010600030101010101" pitchFamily="2" charset="-122"/>
                <a:cs typeface="Times New Roman" panose="02020603050405020304" pitchFamily="18" charset="0"/>
              </a:rPr>
              <a:t>void            sched(void);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15. </a:t>
            </a:r>
            <a:r>
              <a:rPr lang="en-US" sz="1000" b="0">
                <a:latin typeface="Calibri" panose="020F0502020204030204" pitchFamily="34" charset="0"/>
                <a:ea typeface="宋体" panose="02010600030101010101" pitchFamily="2" charset="-122"/>
                <a:cs typeface="Times New Roman" panose="02020603050405020304" pitchFamily="18" charset="0"/>
              </a:rPr>
              <a:t>void            sleep(void*, struct spinlock*);</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16. </a:t>
            </a:r>
            <a:r>
              <a:rPr lang="en-US" sz="1000" b="0">
                <a:latin typeface="Calibri" panose="020F0502020204030204" pitchFamily="34" charset="0"/>
                <a:ea typeface="宋体" panose="02010600030101010101" pitchFamily="2" charset="-122"/>
                <a:cs typeface="Times New Roman" panose="02020603050405020304" pitchFamily="18" charset="0"/>
              </a:rPr>
              <a:t>void            userinit(void);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17. </a:t>
            </a:r>
            <a:r>
              <a:rPr lang="en-US" sz="1000" b="0">
                <a:latin typeface="Calibri" panose="020F0502020204030204" pitchFamily="34" charset="0"/>
                <a:ea typeface="宋体" panose="02010600030101010101" pitchFamily="2" charset="-122"/>
                <a:cs typeface="Times New Roman" panose="02020603050405020304" pitchFamily="18" charset="0"/>
              </a:rPr>
              <a:t>int             wait(uint64);</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18. </a:t>
            </a:r>
            <a:r>
              <a:rPr lang="en-US" sz="1000" b="0">
                <a:latin typeface="Calibri" panose="020F0502020204030204" pitchFamily="34" charset="0"/>
                <a:ea typeface="宋体" panose="02010600030101010101" pitchFamily="2" charset="-122"/>
                <a:cs typeface="Times New Roman" panose="02020603050405020304" pitchFamily="18" charset="0"/>
              </a:rPr>
              <a:t>void            wakeup(void*);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19. </a:t>
            </a:r>
            <a:r>
              <a:rPr lang="en-US" sz="1000" b="0">
                <a:latin typeface="Calibri" panose="020F0502020204030204" pitchFamily="34" charset="0"/>
                <a:ea typeface="宋体" panose="02010600030101010101" pitchFamily="2" charset="-122"/>
                <a:cs typeface="Times New Roman" panose="02020603050405020304" pitchFamily="18" charset="0"/>
              </a:rPr>
              <a:t>void            yield(void);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20. </a:t>
            </a:r>
            <a:r>
              <a:rPr lang="en-US" sz="1000" b="0">
                <a:latin typeface="Calibri" panose="020F0502020204030204" pitchFamily="34" charset="0"/>
                <a:ea typeface="宋体" panose="02010600030101010101" pitchFamily="2" charset="-122"/>
                <a:cs typeface="Times New Roman" panose="02020603050405020304" pitchFamily="18" charset="0"/>
              </a:rPr>
              <a:t>int             either_copyout(int user_dst, uint64 dst, void *src, uint64 len);</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21. </a:t>
            </a:r>
            <a:r>
              <a:rPr lang="en-US" sz="1000" b="0">
                <a:latin typeface="Calibri" panose="020F0502020204030204" pitchFamily="34" charset="0"/>
                <a:ea typeface="宋体" panose="02010600030101010101" pitchFamily="2" charset="-122"/>
                <a:cs typeface="Times New Roman" panose="02020603050405020304" pitchFamily="18" charset="0"/>
              </a:rPr>
              <a:t>int             either_copyin(void *dst, int user_src, uint64 src, uint64 len);</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22. </a:t>
            </a:r>
            <a:r>
              <a:rPr lang="en-US" sz="1000" b="0">
                <a:latin typeface="Calibri" panose="020F0502020204030204" pitchFamily="34" charset="0"/>
                <a:ea typeface="宋体" panose="02010600030101010101" pitchFamily="2" charset="-122"/>
                <a:cs typeface="Times New Roman" panose="02020603050405020304" pitchFamily="18" charset="0"/>
              </a:rPr>
              <a:t>void            procdump(void);</a:t>
            </a:r>
            <a:endParaRPr lang="en-US" sz="1000" b="0">
              <a:latin typeface="Calibri" panose="020F0502020204030204" pitchFamily="34" charset="0"/>
              <a:ea typeface="宋体" panose="02010600030101010101" pitchFamily="2" charset="-122"/>
            </a:endParaRPr>
          </a:p>
          <a:p>
            <a:pPr marL="266700" indent="0"/>
            <a:r>
              <a:rPr lang="en-US" sz="1000" b="0">
                <a:latin typeface="Calibri" panose="020F0502020204030204" pitchFamily="34" charset="0"/>
                <a:ea typeface="宋体" panose="02010600030101010101" pitchFamily="2" charset="-122"/>
              </a:rPr>
              <a:t>23. </a:t>
            </a:r>
            <a:r>
              <a:rPr lang="en-US" sz="1000" b="0">
                <a:latin typeface="Calibri" panose="020F0502020204030204" pitchFamily="34" charset="0"/>
                <a:ea typeface="宋体" panose="02010600030101010101" pitchFamily="2" charset="-122"/>
                <a:cs typeface="Times New Roman" panose="02020603050405020304" pitchFamily="18" charset="0"/>
              </a:rPr>
              <a:t>int             getcpuid(void);</a:t>
            </a:r>
            <a:endParaRPr lang="en-US" altLang="en-US" sz="1000" b="0">
              <a:latin typeface="Calibri" panose="020F0502020204030204" pitchFamily="34" charset="0"/>
              <a:ea typeface="宋体" panose="02010600030101010101" pitchFamily="2" charset="-122"/>
              <a:cs typeface="Times New Roman" panose="02020603050405020304" pitchFamily="18" charset="0"/>
            </a:endParaRPr>
          </a:p>
        </p:txBody>
      </p:sp>
      <p:grpSp>
        <p:nvGrpSpPr>
          <p:cNvPr id="5" name="组合 4">
            <a:extLst>
              <a:ext uri="{FF2B5EF4-FFF2-40B4-BE49-F238E27FC236}">
                <a16:creationId xmlns:a16="http://schemas.microsoft.com/office/drawing/2014/main" id="{B4A2B41C-DD14-46DC-C37E-BA948508CE32}"/>
              </a:ext>
            </a:extLst>
          </p:cNvPr>
          <p:cNvGrpSpPr/>
          <p:nvPr/>
        </p:nvGrpSpPr>
        <p:grpSpPr>
          <a:xfrm>
            <a:off x="3424837" y="5131703"/>
            <a:ext cx="4075952" cy="1141495"/>
            <a:chOff x="1255463" y="4051628"/>
            <a:chExt cx="4075952" cy="1141495"/>
          </a:xfrm>
        </p:grpSpPr>
        <p:sp>
          <p:nvSpPr>
            <p:cNvPr id="7" name="矩形: 圆角 6">
              <a:extLst>
                <a:ext uri="{FF2B5EF4-FFF2-40B4-BE49-F238E27FC236}">
                  <a16:creationId xmlns:a16="http://schemas.microsoft.com/office/drawing/2014/main" id="{094AA0F5-515B-0FDE-F0DB-F71915B0BD32}"/>
                </a:ext>
              </a:extLst>
            </p:cNvPr>
            <p:cNvSpPr/>
            <p:nvPr/>
          </p:nvSpPr>
          <p:spPr bwMode="auto">
            <a:xfrm>
              <a:off x="1255463" y="4941105"/>
              <a:ext cx="1147164" cy="252018"/>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8" name="文本框 7">
              <a:extLst>
                <a:ext uri="{FF2B5EF4-FFF2-40B4-BE49-F238E27FC236}">
                  <a16:creationId xmlns:a16="http://schemas.microsoft.com/office/drawing/2014/main" id="{07B545AC-2646-68D5-449F-F0F7D5FBED8D}"/>
                </a:ext>
              </a:extLst>
            </p:cNvPr>
            <p:cNvSpPr txBox="1"/>
            <p:nvPr/>
          </p:nvSpPr>
          <p:spPr>
            <a:xfrm>
              <a:off x="3410696" y="4051628"/>
              <a:ext cx="1920719" cy="338554"/>
            </a:xfrm>
            <a:prstGeom prst="rect">
              <a:avLst/>
            </a:prstGeom>
            <a:noFill/>
          </p:spPr>
          <p:txBody>
            <a:bodyPr wrap="none" rtlCol="0">
              <a:spAutoFit/>
            </a:bodyPr>
            <a:lstStyle/>
            <a:p>
              <a:r>
                <a:rPr lang="zh-CN" altLang="en-US" dirty="0"/>
                <a:t>新增</a:t>
              </a:r>
              <a:r>
                <a:rPr lang="en-US" altLang="zh-CN" dirty="0" err="1"/>
                <a:t>getcpuid</a:t>
              </a:r>
              <a:r>
                <a:rPr lang="en-US" altLang="zh-CN" dirty="0"/>
                <a:t>(void)</a:t>
              </a:r>
              <a:endParaRPr lang="zh-CN" altLang="en-US" dirty="0"/>
            </a:p>
          </p:txBody>
        </p:sp>
        <p:cxnSp>
          <p:nvCxnSpPr>
            <p:cNvPr id="9" name="直接箭头连接符 8">
              <a:extLst>
                <a:ext uri="{FF2B5EF4-FFF2-40B4-BE49-F238E27FC236}">
                  <a16:creationId xmlns:a16="http://schemas.microsoft.com/office/drawing/2014/main" id="{45BCEC18-A61A-EE6A-2DD3-D3B80409B1B8}"/>
                </a:ext>
              </a:extLst>
            </p:cNvPr>
            <p:cNvCxnSpPr>
              <a:cxnSpLocks/>
              <a:stCxn id="8" idx="1"/>
              <a:endCxn id="7" idx="3"/>
            </p:cNvCxnSpPr>
            <p:nvPr/>
          </p:nvCxnSpPr>
          <p:spPr bwMode="auto">
            <a:xfrm flipH="1">
              <a:off x="2402627" y="4220905"/>
              <a:ext cx="1008069" cy="846209"/>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2.2.3.验证新系统调用</a:t>
            </a:r>
          </a:p>
        </p:txBody>
      </p:sp>
      <p:sp>
        <p:nvSpPr>
          <p:cNvPr id="106" name="文本框 105"/>
          <p:cNvSpPr txBox="1"/>
          <p:nvPr/>
        </p:nvSpPr>
        <p:spPr>
          <a:xfrm>
            <a:off x="1043940" y="1125220"/>
            <a:ext cx="7363460" cy="1476375"/>
          </a:xfrm>
          <a:prstGeom prst="rect">
            <a:avLst/>
          </a:prstGeom>
          <a:noFill/>
          <a:ln w="9525">
            <a:noFill/>
          </a:ln>
        </p:spPr>
        <p:txBody>
          <a:bodyPr wrap="square">
            <a:spAutoFit/>
          </a:bodyPr>
          <a:lstStyle/>
          <a:p>
            <a:pPr marL="0" indent="266700"/>
            <a:r>
              <a:rPr lang="zh-CN" sz="1800" b="0">
                <a:latin typeface="Calibri" panose="020F0502020204030204" pitchFamily="34" charset="0"/>
                <a:ea typeface="宋体" panose="02010600030101010101" pitchFamily="2" charset="-122"/>
              </a:rPr>
              <a:t>最后，我们需要验证新增系统调用是否能被应用程序所正常使用。由于前面已经在</a:t>
            </a:r>
            <a:r>
              <a:rPr lang="en-US" sz="1800" b="0">
                <a:latin typeface="Calibri" panose="020F0502020204030204" pitchFamily="34" charset="0"/>
                <a:ea typeface="宋体" panose="02010600030101010101" pitchFamily="2" charset="-122"/>
              </a:rPr>
              <a:t>user.h</a:t>
            </a:r>
            <a:r>
              <a:rPr lang="zh-CN" sz="1800" b="0">
                <a:latin typeface="Calibri" panose="020F0502020204030204" pitchFamily="34" charset="0"/>
                <a:ea typeface="宋体" panose="02010600030101010101" pitchFamily="2" charset="-122"/>
              </a:rPr>
              <a:t>中声明了</a:t>
            </a:r>
            <a:r>
              <a:rPr lang="en-US" sz="1800" b="0">
                <a:latin typeface="Calibri" panose="020F0502020204030204" pitchFamily="34" charset="0"/>
                <a:ea typeface="宋体" panose="02010600030101010101" pitchFamily="2" charset="-122"/>
              </a:rPr>
              <a:t>getcpuid()</a:t>
            </a:r>
            <a:r>
              <a:rPr lang="zh-CN" sz="1800" b="0">
                <a:latin typeface="Calibri" panose="020F0502020204030204" pitchFamily="34" charset="0"/>
                <a:ea typeface="宋体" panose="02010600030101010101" pitchFamily="2" charset="-122"/>
              </a:rPr>
              <a:t>用户态函数原型，因此可以在应用程序中进行调用。编写如代码</a:t>
            </a:r>
            <a:r>
              <a:rPr lang="en-US" sz="1800" b="0">
                <a:latin typeface="Calibri" panose="020F0502020204030204" pitchFamily="34" charset="0"/>
                <a:ea typeface="宋体" panose="02010600030101010101" pitchFamily="2" charset="-122"/>
                <a:cs typeface="Times New Roman" panose="02020603050405020304" pitchFamily="18" charset="0"/>
              </a:rPr>
              <a:t>2-8</a:t>
            </a:r>
            <a:r>
              <a:rPr lang="zh-CN" sz="1800" b="0">
                <a:latin typeface="Calibri" panose="020F0502020204030204" pitchFamily="34" charset="0"/>
                <a:ea typeface="宋体" panose="02010600030101010101" pitchFamily="2" charset="-122"/>
              </a:rPr>
              <a:t>所示的程序，打印本进程所在的</a:t>
            </a:r>
            <a:r>
              <a:rPr lang="en-US" sz="1800" b="0">
                <a:latin typeface="Calibri" panose="020F0502020204030204" pitchFamily="34" charset="0"/>
                <a:ea typeface="宋体" panose="02010600030101010101" pitchFamily="2" charset="-122"/>
              </a:rPr>
              <a:t>CPU</a:t>
            </a:r>
            <a:r>
              <a:rPr lang="zh-CN" sz="1800" b="0">
                <a:latin typeface="Calibri" panose="020F0502020204030204" pitchFamily="34" charset="0"/>
                <a:ea typeface="宋体" panose="02010600030101010101" pitchFamily="2" charset="-122"/>
              </a:rPr>
              <a:t>编号。参照前面</a:t>
            </a:r>
            <a:r>
              <a:rPr lang="en-US" sz="1800" b="0">
                <a:latin typeface="Calibri" panose="020F0502020204030204" pitchFamily="34" charset="0"/>
                <a:ea typeface="宋体" panose="02010600030101010101" pitchFamily="2" charset="-122"/>
              </a:rPr>
              <a:t>my</a:t>
            </a:r>
            <a:r>
              <a:rPr lang="en-US" sz="1800" b="0">
                <a:latin typeface="Calibri" panose="020F0502020204030204" pitchFamily="34" charset="0"/>
                <a:ea typeface="宋体" panose="02010600030101010101" pitchFamily="2" charset="-122"/>
                <a:cs typeface="Times New Roman" panose="02020603050405020304" pitchFamily="18" charset="0"/>
              </a:rPr>
              <a:t>-</a:t>
            </a:r>
            <a:r>
              <a:rPr lang="en-US" sz="1800" b="0">
                <a:latin typeface="Calibri" panose="020F0502020204030204" pitchFamily="34" charset="0"/>
                <a:ea typeface="宋体" panose="02010600030101010101" pitchFamily="2" charset="-122"/>
              </a:rPr>
              <a:t>app.c</a:t>
            </a:r>
            <a:r>
              <a:rPr lang="zh-CN" sz="1800" b="0">
                <a:latin typeface="Calibri" panose="020F0502020204030204" pitchFamily="34" charset="0"/>
                <a:ea typeface="宋体" panose="02010600030101010101" pitchFamily="2" charset="-122"/>
              </a:rPr>
              <a:t>实验，完成其编译过程、加入到磁盘文件系统（记得要修改</a:t>
            </a:r>
            <a:r>
              <a:rPr lang="en-US" sz="1800" b="0">
                <a:latin typeface="Calibri" panose="020F0502020204030204" pitchFamily="34" charset="0"/>
                <a:ea typeface="宋体" panose="02010600030101010101" pitchFamily="2" charset="-122"/>
              </a:rPr>
              <a:t>Mak</a:t>
            </a:r>
            <a:r>
              <a:rPr lang="en-US" sz="1800" b="0">
                <a:latin typeface="Calibri" panose="020F0502020204030204" pitchFamily="34" charset="0"/>
                <a:ea typeface="宋体" panose="02010600030101010101" pitchFamily="2" charset="-122"/>
                <a:cs typeface="Times New Roman" panose="02020603050405020304" pitchFamily="18" charset="0"/>
              </a:rPr>
              <a:t>e</a:t>
            </a:r>
            <a:r>
              <a:rPr lang="en-US" sz="1800" b="0">
                <a:latin typeface="Calibri" panose="020F0502020204030204" pitchFamily="34" charset="0"/>
                <a:ea typeface="宋体" panose="02010600030101010101" pitchFamily="2" charset="-122"/>
              </a:rPr>
              <a:t>file</a:t>
            </a:r>
            <a:r>
              <a:rPr lang="zh-CN" sz="1800" b="0">
                <a:latin typeface="Calibri" panose="020F0502020204030204" pitchFamily="34" charset="0"/>
                <a:ea typeface="宋体" panose="02010600030101010101" pitchFamily="2" charset="-122"/>
              </a:rPr>
              <a:t>的</a:t>
            </a:r>
            <a:r>
              <a:rPr lang="en-US" sz="1800" b="0">
                <a:latin typeface="Calibri" panose="020F0502020204030204" pitchFamily="34" charset="0"/>
                <a:ea typeface="宋体" panose="02010600030101010101" pitchFamily="2" charset="-122"/>
                <a:cs typeface="Times New Roman" panose="02020603050405020304" pitchFamily="18" charset="0"/>
              </a:rPr>
              <a:t>UPROGS</a:t>
            </a:r>
            <a:r>
              <a:rPr lang="zh-CN" sz="1800" b="0">
                <a:latin typeface="Calibri" panose="020F0502020204030204" pitchFamily="34" charset="0"/>
                <a:ea typeface="宋体" panose="02010600030101010101" pitchFamily="2" charset="-122"/>
              </a:rPr>
              <a:t>目标加上</a:t>
            </a:r>
            <a:r>
              <a:rPr lang="en-US" sz="1800" b="0">
                <a:latin typeface="Calibri" panose="020F0502020204030204" pitchFamily="34" charset="0"/>
                <a:ea typeface="宋体" panose="02010600030101010101" pitchFamily="2" charset="-122"/>
              </a:rPr>
              <a:t>_pcpuid</a:t>
            </a:r>
            <a:r>
              <a:rPr lang="zh-CN" sz="1800" b="0">
                <a:latin typeface="Calibri" panose="020F0502020204030204" pitchFamily="34" charset="0"/>
                <a:ea typeface="宋体" panose="02010600030101010101" pitchFamily="2" charset="-122"/>
              </a:rPr>
              <a:t>）。</a:t>
            </a:r>
            <a:endParaRPr lang="zh-CN" altLang="en-US" sz="1800" b="0">
              <a:latin typeface="Calibri" panose="020F0502020204030204" pitchFamily="34" charset="0"/>
              <a:ea typeface="宋体" panose="02010600030101010101" pitchFamily="2" charset="-122"/>
            </a:endParaRPr>
          </a:p>
        </p:txBody>
      </p:sp>
      <p:sp>
        <p:nvSpPr>
          <p:cNvPr id="5" name="文本框 4"/>
          <p:cNvSpPr txBox="1"/>
          <p:nvPr/>
        </p:nvSpPr>
        <p:spPr>
          <a:xfrm>
            <a:off x="1907540" y="2781300"/>
            <a:ext cx="5080000" cy="3415030"/>
          </a:xfrm>
          <a:prstGeom prst="rect">
            <a:avLst/>
          </a:prstGeom>
          <a:noFill/>
          <a:ln w="9525">
            <a:noFill/>
          </a:ln>
        </p:spPr>
        <p:txBody>
          <a:bodyPr>
            <a:spAutoFit/>
          </a:bodyPr>
          <a:lstStyle/>
          <a:p>
            <a:pPr marL="0" indent="266700" algn="ctr"/>
            <a:r>
              <a:rPr lang="zh-CN" sz="1800" b="1">
                <a:latin typeface="Calibri" panose="020F0502020204030204" pitchFamily="34" charset="0"/>
                <a:ea typeface="宋体" panose="02010600030101010101" pitchFamily="2" charset="-122"/>
              </a:rPr>
              <a:t>代码</a:t>
            </a:r>
            <a:r>
              <a:rPr lang="en-US" sz="1800" b="1">
                <a:latin typeface="Calibri" panose="020F0502020204030204" pitchFamily="34" charset="0"/>
                <a:ea typeface="宋体" panose="02010600030101010101" pitchFamily="2" charset="-122"/>
                <a:cs typeface="Times New Roman" panose="02020603050405020304" pitchFamily="18" charset="0"/>
              </a:rPr>
              <a:t>2-8 pcpuid.c</a:t>
            </a:r>
          </a:p>
          <a:p>
            <a:pPr marL="0" indent="266700" algn="l"/>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 </a:t>
            </a:r>
            <a:r>
              <a:rPr lang="en-US" sz="1800" b="0">
                <a:latin typeface="Calibri" panose="020F0502020204030204" pitchFamily="34" charset="0"/>
                <a:ea typeface="宋体" panose="02010600030101010101" pitchFamily="2" charset="-122"/>
                <a:cs typeface="Times New Roman" panose="02020603050405020304" pitchFamily="18" charset="0"/>
              </a:rPr>
              <a:t>#include"kernel/types.h"</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2. </a:t>
            </a:r>
            <a:r>
              <a:rPr lang="en-US" sz="1800" b="0">
                <a:latin typeface="Calibri" panose="020F0502020204030204" pitchFamily="34" charset="0"/>
                <a:ea typeface="宋体" panose="02010600030101010101" pitchFamily="2" charset="-122"/>
                <a:cs typeface="Times New Roman" panose="02020603050405020304" pitchFamily="18" charset="0"/>
              </a:rPr>
              <a:t>#include"kernel/stat.h"</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3. </a:t>
            </a:r>
            <a:r>
              <a:rPr lang="en-US" sz="1800" b="0">
                <a:latin typeface="Calibri" panose="020F0502020204030204" pitchFamily="34" charset="0"/>
                <a:ea typeface="宋体" panose="02010600030101010101" pitchFamily="2" charset="-122"/>
                <a:cs typeface="Times New Roman" panose="02020603050405020304" pitchFamily="18" charset="0"/>
              </a:rPr>
              <a:t>#include"user/user.h"</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4. </a:t>
            </a:r>
          </a:p>
          <a:p>
            <a:pPr marL="0" indent="266700" algn="l"/>
            <a:r>
              <a:rPr lang="en-US" sz="1800" b="0">
                <a:latin typeface="Calibri" panose="020F0502020204030204" pitchFamily="34" charset="0"/>
                <a:ea typeface="宋体" panose="02010600030101010101" pitchFamily="2" charset="-122"/>
              </a:rPr>
              <a:t>5. </a:t>
            </a:r>
            <a:r>
              <a:rPr lang="en-US" sz="1800" b="0">
                <a:latin typeface="Calibri" panose="020F0502020204030204" pitchFamily="34" charset="0"/>
                <a:ea typeface="宋体" panose="02010600030101010101" pitchFamily="2" charset="-122"/>
                <a:cs typeface="Times New Roman" panose="02020603050405020304" pitchFamily="18" charset="0"/>
              </a:rPr>
              <a:t>int</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6. </a:t>
            </a:r>
            <a:r>
              <a:rPr lang="en-US" sz="1800" b="0">
                <a:latin typeface="Calibri" panose="020F0502020204030204" pitchFamily="34" charset="0"/>
                <a:ea typeface="宋体" panose="02010600030101010101" pitchFamily="2" charset="-122"/>
                <a:cs typeface="Times New Roman" panose="02020603050405020304" pitchFamily="18" charset="0"/>
              </a:rPr>
              <a:t>main(int argc, char *argv[])</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7.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8. </a:t>
            </a:r>
            <a:r>
              <a:rPr lang="en-US" sz="1800" b="0">
                <a:latin typeface="Calibri" panose="020F0502020204030204" pitchFamily="34" charset="0"/>
                <a:ea typeface="宋体" panose="02010600030101010101" pitchFamily="2" charset="-122"/>
                <a:cs typeface="Times New Roman" panose="02020603050405020304" pitchFamily="18" charset="0"/>
              </a:rPr>
              <a:t>        printf("My CPU id is :%d\n",</a:t>
            </a:r>
            <a:r>
              <a:rPr lang="en-US" sz="1800" b="1">
                <a:solidFill>
                  <a:srgbClr val="FF0000"/>
                </a:solidFill>
                <a:latin typeface="Calibri" panose="020F0502020204030204" pitchFamily="34" charset="0"/>
                <a:ea typeface="宋体" panose="02010600030101010101" pitchFamily="2" charset="-122"/>
                <a:cs typeface="Times New Roman" panose="02020603050405020304" pitchFamily="18" charset="0"/>
              </a:rPr>
              <a:t>getcpuid()</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9. </a:t>
            </a:r>
            <a:r>
              <a:rPr lang="en-US" sz="1800" b="0">
                <a:latin typeface="Calibri" panose="020F0502020204030204" pitchFamily="34" charset="0"/>
                <a:ea typeface="宋体" panose="02010600030101010101" pitchFamily="2" charset="-122"/>
                <a:cs typeface="Times New Roman" panose="02020603050405020304" pitchFamily="18" charset="0"/>
              </a:rPr>
              <a:t>        exit(0);</a:t>
            </a:r>
            <a:endParaRPr lang="en-US" sz="1800" b="0">
              <a:latin typeface="Calibri" panose="020F0502020204030204" pitchFamily="34" charset="0"/>
              <a:ea typeface="宋体" panose="02010600030101010101" pitchFamily="2" charset="-122"/>
            </a:endParaRPr>
          </a:p>
          <a:p>
            <a:pPr marL="0" indent="266700" algn="l"/>
            <a:r>
              <a:rPr lang="en-US" sz="1800" b="0">
                <a:latin typeface="Calibri" panose="020F0502020204030204" pitchFamily="34" charset="0"/>
                <a:ea typeface="宋体" panose="02010600030101010101" pitchFamily="2" charset="-122"/>
              </a:rPr>
              <a:t>10. </a:t>
            </a:r>
            <a:r>
              <a:rPr lang="en-US" sz="1800" b="0">
                <a:latin typeface="Calibri" panose="020F0502020204030204" pitchFamily="34" charset="0"/>
                <a:ea typeface="宋体" panose="02010600030101010101" pitchFamily="2" charset="-122"/>
                <a:cs typeface="Times New Roman" panose="02020603050405020304" pitchFamily="18" charset="0"/>
              </a:rPr>
              <a:t>}</a:t>
            </a:r>
            <a:endParaRPr lang="en-US" altLang="en-US" sz="1800" b="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2.2.3.验证新系统调用</a:t>
            </a:r>
          </a:p>
        </p:txBody>
      </p:sp>
      <p:sp>
        <p:nvSpPr>
          <p:cNvPr id="106" name="文本框 105"/>
          <p:cNvSpPr txBox="1"/>
          <p:nvPr/>
        </p:nvSpPr>
        <p:spPr>
          <a:xfrm>
            <a:off x="1043940" y="1125220"/>
            <a:ext cx="7363460" cy="368300"/>
          </a:xfrm>
          <a:prstGeom prst="rect">
            <a:avLst/>
          </a:prstGeom>
          <a:noFill/>
          <a:ln w="9525">
            <a:noFill/>
          </a:ln>
        </p:spPr>
        <p:txBody>
          <a:bodyPr wrap="square">
            <a:spAutoFit/>
          </a:bodyPr>
          <a:lstStyle/>
          <a:p>
            <a:pPr marL="0" indent="266700"/>
            <a:r>
              <a:rPr sz="1800" b="0">
                <a:latin typeface="Calibri" panose="020F0502020204030204" pitchFamily="34" charset="0"/>
                <a:ea typeface="宋体" panose="02010600030101010101" pitchFamily="2" charset="-122"/>
              </a:rPr>
              <a:t>执行pcpuid程序，将打印出本进程所在的处理器编号，如屏显2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2所示。</a:t>
            </a:r>
          </a:p>
        </p:txBody>
      </p:sp>
      <p:sp>
        <p:nvSpPr>
          <p:cNvPr id="3" name="文本框 2"/>
          <p:cNvSpPr txBox="1"/>
          <p:nvPr/>
        </p:nvSpPr>
        <p:spPr>
          <a:xfrm>
            <a:off x="2185670" y="2421572"/>
            <a:ext cx="5080000" cy="1506855"/>
          </a:xfrm>
          <a:prstGeom prst="rect">
            <a:avLst/>
          </a:prstGeom>
          <a:noFill/>
          <a:ln w="9525">
            <a:noFill/>
          </a:ln>
        </p:spPr>
        <p:txBody>
          <a:bodyPr>
            <a:spAutoFit/>
          </a:bodyPr>
          <a:lstStyle/>
          <a:p>
            <a:pPr marL="0" indent="266700" algn="ctr"/>
            <a:r>
              <a:rPr lang="zh-CN" sz="2000" b="1">
                <a:latin typeface="Calibri" panose="020F0502020204030204" pitchFamily="34" charset="0"/>
                <a:ea typeface="宋体" panose="02010600030101010101" pitchFamily="2" charset="-122"/>
              </a:rPr>
              <a:t>屏显</a:t>
            </a:r>
            <a:r>
              <a:rPr lang="en-US" sz="2000" b="1">
                <a:latin typeface="Calibri" panose="020F0502020204030204" pitchFamily="34" charset="0"/>
                <a:ea typeface="宋体" panose="02010600030101010101" pitchFamily="2" charset="-122"/>
                <a:cs typeface="Times New Roman" panose="02020603050405020304" pitchFamily="18" charset="0"/>
              </a:rPr>
              <a:t>2-2 pcpuid</a:t>
            </a:r>
            <a:r>
              <a:rPr lang="zh-CN" sz="2000" b="1">
                <a:latin typeface="Calibri" panose="020F0502020204030204" pitchFamily="34" charset="0"/>
                <a:ea typeface="宋体" panose="02010600030101010101" pitchFamily="2" charset="-122"/>
              </a:rPr>
              <a:t>运行结果</a:t>
            </a:r>
          </a:p>
          <a:p>
            <a:pPr marL="0" indent="266700" algn="l"/>
            <a:endParaRPr lang="en-US" sz="1800" b="0">
              <a:latin typeface="MS Gothic" panose="020B0609070205080204" pitchFamily="49" charset="-128"/>
              <a:cs typeface="微软雅黑" panose="020B0503020204020204" charset="-122"/>
            </a:endParaRPr>
          </a:p>
          <a:p>
            <a:pPr marL="0" indent="266700" algn="l"/>
            <a:r>
              <a:rPr lang="en-US" sz="1800" b="0">
                <a:latin typeface="MS Gothic" panose="020B0609070205080204" pitchFamily="49" charset="-128"/>
                <a:cs typeface="微软雅黑" panose="020B0503020204020204" charset="-122"/>
              </a:rPr>
              <a:t>$ pcpuid</a:t>
            </a:r>
          </a:p>
          <a:p>
            <a:pPr marL="0" indent="266700" algn="l"/>
            <a:r>
              <a:rPr lang="en-US" sz="1800" b="0">
                <a:latin typeface="MS Gothic" panose="020B0609070205080204" pitchFamily="49" charset="-128"/>
                <a:cs typeface="微软雅黑" panose="020B0503020204020204" charset="-122"/>
              </a:rPr>
              <a:t>My CPU id is:0</a:t>
            </a:r>
          </a:p>
          <a:p>
            <a:pPr marL="0" indent="266700" algn="l"/>
            <a:r>
              <a:rPr lang="en-US" sz="1800" b="0">
                <a:latin typeface="MS Gothic" panose="020B0609070205080204" pitchFamily="49" charset="-128"/>
                <a:cs typeface="微软雅黑" panose="020B0503020204020204" charset="-122"/>
              </a:rPr>
              <a:t>$</a:t>
            </a:r>
            <a:endParaRPr lang="en-US" altLang="en-US" sz="1800" b="0">
              <a:latin typeface="MS Gothic" panose="020B0609070205080204" pitchFamily="49" charset="-128"/>
              <a:cs typeface="微软雅黑" panose="020B0503020204020204"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140337"/>
            <a:ext cx="8260080" cy="768350"/>
          </a:xfrm>
        </p:spPr>
        <p:txBody>
          <a:bodyPr/>
          <a:lstStyle/>
          <a:p>
            <a:r>
              <a:rPr dirty="0"/>
              <a:t>2.1.新增可执行程序</a:t>
            </a:r>
          </a:p>
        </p:txBody>
      </p:sp>
      <p:sp>
        <p:nvSpPr>
          <p:cNvPr id="3" name="文本框 2"/>
          <p:cNvSpPr txBox="1"/>
          <p:nvPr/>
        </p:nvSpPr>
        <p:spPr>
          <a:xfrm>
            <a:off x="971750" y="1593119"/>
            <a:ext cx="6912480" cy="829945"/>
          </a:xfrm>
          <a:prstGeom prst="rect">
            <a:avLst/>
          </a:prstGeom>
          <a:noFill/>
        </p:spPr>
        <p:txBody>
          <a:bodyPr wrap="square" rtlCol="0">
            <a:spAutoFit/>
          </a:bodyPr>
          <a:lstStyle/>
          <a:p>
            <a:pPr marL="457200" indent="-457200">
              <a:buFont typeface="Wingdings" panose="05000000000000000000" pitchFamily="2" charset="2"/>
              <a:buChar char="p"/>
            </a:pPr>
            <a:r>
              <a:rPr sz="2400" dirty="0"/>
              <a:t>2.1.1.磁盘映像的生成</a:t>
            </a:r>
          </a:p>
          <a:p>
            <a:pPr marL="457200" indent="-457200">
              <a:buFont typeface="Wingdings" panose="05000000000000000000" pitchFamily="2" charset="2"/>
              <a:buChar char="p"/>
            </a:pPr>
            <a:r>
              <a:rPr sz="2400" dirty="0"/>
              <a:t>2.1.2.添加简单程序</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140337"/>
            <a:ext cx="8260080" cy="768350"/>
          </a:xfrm>
        </p:spPr>
        <p:txBody>
          <a:bodyPr/>
          <a:lstStyle/>
          <a:p>
            <a:r>
              <a:rPr dirty="0"/>
              <a:t>2.3.观察调度过程</a:t>
            </a:r>
          </a:p>
        </p:txBody>
      </p:sp>
      <p:sp>
        <p:nvSpPr>
          <p:cNvPr id="106" name="文本框 105"/>
          <p:cNvSpPr txBox="1"/>
          <p:nvPr/>
        </p:nvSpPr>
        <p:spPr>
          <a:xfrm>
            <a:off x="1043940" y="1052830"/>
            <a:ext cx="7595235" cy="1713865"/>
          </a:xfrm>
          <a:prstGeom prst="rect">
            <a:avLst/>
          </a:prstGeom>
          <a:noFill/>
          <a:ln w="9525">
            <a:noFill/>
          </a:ln>
        </p:spPr>
        <p:txBody>
          <a:bodyPr>
            <a:noAutofit/>
          </a:bodyPr>
          <a:lstStyle/>
          <a:p>
            <a:pPr marL="0" indent="266700"/>
            <a:r>
              <a:rPr lang="zh-CN" sz="1800" b="0">
                <a:latin typeface="Calibri" panose="020F0502020204030204" pitchFamily="34" charset="0"/>
                <a:ea typeface="宋体" panose="02010600030101010101" pitchFamily="2" charset="-122"/>
              </a:rPr>
              <a:t>在本章结束之前，我们再编写一个程序，使得它可以创建多个进程并发运行，用于观察多进程分时运行的现象。我们将</a:t>
            </a:r>
            <a:r>
              <a:rPr lang="en-US" sz="1800" b="0">
                <a:latin typeface="Calibri" panose="020F0502020204030204" pitchFamily="34" charset="0"/>
                <a:ea typeface="宋体" panose="02010600030101010101" pitchFamily="2" charset="-122"/>
              </a:rPr>
              <a:t>m</a:t>
            </a:r>
            <a:r>
              <a:rPr lang="en-US" sz="1800" b="0">
                <a:latin typeface="Calibri" panose="020F0502020204030204" pitchFamily="34" charset="0"/>
                <a:ea typeface="宋体" panose="02010600030101010101" pitchFamily="2" charset="-122"/>
                <a:cs typeface="Times New Roman" panose="02020603050405020304" pitchFamily="18" charset="0"/>
              </a:rPr>
              <a:t>y-app.c</a:t>
            </a:r>
            <a:r>
              <a:rPr lang="zh-CN" sz="1800" b="0">
                <a:latin typeface="Calibri" panose="020F0502020204030204" pitchFamily="34" charset="0"/>
                <a:ea typeface="宋体" panose="02010600030101010101" pitchFamily="2" charset="-122"/>
              </a:rPr>
              <a:t>稍作修改，调用两次</a:t>
            </a:r>
            <a:r>
              <a:rPr lang="en-US" sz="1800" b="0">
                <a:latin typeface="Calibri" panose="020F0502020204030204" pitchFamily="34" charset="0"/>
                <a:ea typeface="宋体" panose="02010600030101010101" pitchFamily="2" charset="-122"/>
              </a:rPr>
              <a:t>f</a:t>
            </a:r>
            <a:r>
              <a:rPr lang="en-US" sz="1800" b="0">
                <a:latin typeface="Calibri" panose="020F0502020204030204" pitchFamily="34" charset="0"/>
                <a:ea typeface="宋体" panose="02010600030101010101" pitchFamily="2" charset="-122"/>
                <a:cs typeface="Times New Roman" panose="02020603050405020304" pitchFamily="18" charset="0"/>
              </a:rPr>
              <a:t>ork()</a:t>
            </a:r>
            <a:r>
              <a:rPr lang="zh-CN" sz="1800" b="0">
                <a:latin typeface="Calibri" panose="020F0502020204030204" pitchFamily="34" charset="0"/>
                <a:ea typeface="宋体" panose="02010600030101010101" pitchFamily="2" charset="-122"/>
              </a:rPr>
              <a:t>来创建（实际上是复制自己）新的进程——两次</a:t>
            </a:r>
            <a:r>
              <a:rPr lang="en-US" sz="1800" b="0">
                <a:latin typeface="Calibri" panose="020F0502020204030204" pitchFamily="34" charset="0"/>
                <a:ea typeface="宋体" panose="02010600030101010101" pitchFamily="2" charset="-122"/>
              </a:rPr>
              <a:t>f</a:t>
            </a:r>
            <a:r>
              <a:rPr lang="en-US" sz="1800" b="0">
                <a:latin typeface="Calibri" panose="020F0502020204030204" pitchFamily="34" charset="0"/>
                <a:ea typeface="宋体" panose="02010600030101010101" pitchFamily="2" charset="-122"/>
                <a:cs typeface="Times New Roman" panose="02020603050405020304" pitchFamily="18" charset="0"/>
              </a:rPr>
              <a:t>ork</a:t>
            </a:r>
            <a:r>
              <a:rPr lang="zh-CN" sz="1800" b="0">
                <a:latin typeface="Calibri" panose="020F0502020204030204" pitchFamily="34" charset="0"/>
                <a:ea typeface="宋体" panose="02010600030101010101" pitchFamily="2" charset="-122"/>
              </a:rPr>
              <a:t>调用将一共创建</a:t>
            </a:r>
            <a:r>
              <a:rPr lang="en-US" sz="1800" b="0">
                <a:latin typeface="Calibri" panose="020F0502020204030204" pitchFamily="34" charset="0"/>
                <a:ea typeface="宋体" panose="02010600030101010101" pitchFamily="2" charset="-122"/>
              </a:rPr>
              <a:t>4</a:t>
            </a:r>
            <a:r>
              <a:rPr lang="zh-CN" sz="1800" b="0">
                <a:latin typeface="Calibri" panose="020F0502020204030204" pitchFamily="34" charset="0"/>
                <a:ea typeface="宋体" panose="02010600030101010101" pitchFamily="2" charset="-122"/>
              </a:rPr>
              <a:t>个进程，如代码</a:t>
            </a:r>
            <a:r>
              <a:rPr lang="en-US" sz="1800" b="0">
                <a:latin typeface="Calibri" panose="020F0502020204030204" pitchFamily="34" charset="0"/>
                <a:ea typeface="宋体" panose="02010600030101010101" pitchFamily="2" charset="-122"/>
                <a:cs typeface="Times New Roman" panose="02020603050405020304" pitchFamily="18" charset="0"/>
              </a:rPr>
              <a:t>2-9</a:t>
            </a:r>
            <a:r>
              <a:rPr lang="zh-CN" sz="1800" b="0">
                <a:latin typeface="Calibri" panose="020F0502020204030204" pitchFamily="34" charset="0"/>
                <a:ea typeface="宋体" panose="02010600030101010101" pitchFamily="2" charset="-122"/>
              </a:rPr>
              <a:t>所示。</a:t>
            </a:r>
            <a:endParaRPr lang="zh-CN" altLang="en-US" sz="1800" b="0">
              <a:latin typeface="Calibri" panose="020F0502020204030204" pitchFamily="34" charset="0"/>
              <a:ea typeface="宋体" panose="02010600030101010101" pitchFamily="2" charset="-122"/>
            </a:endParaRPr>
          </a:p>
        </p:txBody>
      </p:sp>
      <p:sp>
        <p:nvSpPr>
          <p:cNvPr id="4" name="文本框 3"/>
          <p:cNvSpPr txBox="1"/>
          <p:nvPr/>
        </p:nvSpPr>
        <p:spPr>
          <a:xfrm>
            <a:off x="2483485" y="2061527"/>
            <a:ext cx="5080000" cy="4584700"/>
          </a:xfrm>
          <a:prstGeom prst="rect">
            <a:avLst/>
          </a:prstGeom>
          <a:noFill/>
          <a:ln w="9525">
            <a:noFill/>
          </a:ln>
        </p:spPr>
        <p:txBody>
          <a:bodyPr>
            <a:spAutoFit/>
          </a:bodyPr>
          <a:lstStyle/>
          <a:p>
            <a:pPr marL="0" indent="266700" algn="ctr"/>
            <a:r>
              <a:rPr lang="zh-CN" sz="1800" b="1">
                <a:latin typeface="Calibri" panose="020F0502020204030204" pitchFamily="34" charset="0"/>
                <a:ea typeface="宋体" panose="02010600030101010101" pitchFamily="2" charset="-122"/>
              </a:rPr>
              <a:t>代码</a:t>
            </a:r>
            <a:r>
              <a:rPr lang="en-US" sz="1800" b="1">
                <a:latin typeface="Calibri" panose="020F0502020204030204" pitchFamily="34" charset="0"/>
                <a:ea typeface="宋体" panose="02010600030101010101" pitchFamily="2" charset="-122"/>
                <a:cs typeface="Times New Roman" panose="02020603050405020304" pitchFamily="18" charset="0"/>
              </a:rPr>
              <a:t>2-9 my-app-fork.c</a:t>
            </a:r>
          </a:p>
          <a:p>
            <a:pPr marL="0" indent="266700" algn="l"/>
            <a:endParaRPr lang="en-US" sz="1800"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 </a:t>
            </a:r>
            <a:r>
              <a:rPr lang="en-US" b="0">
                <a:latin typeface="Calibri" panose="020F0502020204030204" pitchFamily="34" charset="0"/>
                <a:ea typeface="宋体" panose="02010600030101010101" pitchFamily="2" charset="-122"/>
                <a:cs typeface="Times New Roman" panose="02020603050405020304" pitchFamily="18" charset="0"/>
              </a:rPr>
              <a:t>#include"kernel/types.h"</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2. </a:t>
            </a:r>
            <a:r>
              <a:rPr lang="en-US" b="0">
                <a:latin typeface="Calibri" panose="020F0502020204030204" pitchFamily="34" charset="0"/>
                <a:ea typeface="宋体" panose="02010600030101010101" pitchFamily="2" charset="-122"/>
                <a:cs typeface="Times New Roman" panose="02020603050405020304" pitchFamily="18" charset="0"/>
              </a:rPr>
              <a:t>#include"kernel/stat.h"</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3. </a:t>
            </a:r>
            <a:r>
              <a:rPr lang="en-US" b="0">
                <a:latin typeface="Calibri" panose="020F0502020204030204" pitchFamily="34" charset="0"/>
                <a:ea typeface="宋体" panose="02010600030101010101" pitchFamily="2" charset="-122"/>
                <a:cs typeface="Times New Roman" panose="02020603050405020304" pitchFamily="18" charset="0"/>
              </a:rPr>
              <a:t>#include"user/user.h"</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4. </a:t>
            </a:r>
          </a:p>
          <a:p>
            <a:pPr marL="0" indent="266700" algn="l"/>
            <a:r>
              <a:rPr lang="en-US" b="0">
                <a:latin typeface="Calibri" panose="020F0502020204030204" pitchFamily="34" charset="0"/>
                <a:ea typeface="宋体" panose="02010600030101010101" pitchFamily="2" charset="-122"/>
              </a:rPr>
              <a:t>5. </a:t>
            </a:r>
          </a:p>
          <a:p>
            <a:pPr marL="0" indent="266700" algn="l"/>
            <a:r>
              <a:rPr lang="en-US" b="0">
                <a:latin typeface="Calibri" panose="020F0502020204030204" pitchFamily="34" charset="0"/>
                <a:ea typeface="宋体" panose="02010600030101010101" pitchFamily="2" charset="-122"/>
              </a:rPr>
              <a:t>6. </a:t>
            </a:r>
            <a:r>
              <a:rPr lang="en-US" b="0">
                <a:latin typeface="Calibri" panose="020F0502020204030204" pitchFamily="34" charset="0"/>
                <a:ea typeface="宋体" panose="02010600030101010101" pitchFamily="2" charset="-122"/>
                <a:cs typeface="Times New Roman" panose="02020603050405020304" pitchFamily="18" charset="0"/>
              </a:rPr>
              <a:t>int</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7. </a:t>
            </a:r>
            <a:r>
              <a:rPr lang="en-US" b="0">
                <a:latin typeface="Calibri" panose="020F0502020204030204" pitchFamily="34" charset="0"/>
                <a:ea typeface="宋体" panose="02010600030101010101" pitchFamily="2" charset="-122"/>
                <a:cs typeface="Times New Roman" panose="02020603050405020304" pitchFamily="18" charset="0"/>
              </a:rPr>
              <a:t>main(int argc, char *argv[])</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8. </a:t>
            </a:r>
            <a:r>
              <a:rPr lang="en-US" b="0">
                <a:latin typeface="Calibri" panose="020F0502020204030204" pitchFamily="34" charset="0"/>
                <a:ea typeface="宋体" panose="02010600030101010101" pitchFamily="2" charset="-122"/>
                <a:cs typeface="Times New Roman" panose="02020603050405020304" pitchFamily="18" charset="0"/>
              </a:rPr>
              <a:t>{</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9. </a:t>
            </a:r>
            <a:r>
              <a:rPr lang="en-US" b="0">
                <a:latin typeface="Calibri" panose="020F0502020204030204" pitchFamily="34" charset="0"/>
                <a:ea typeface="宋体" panose="02010600030101010101" pitchFamily="2" charset="-122"/>
                <a:cs typeface="Times New Roman" panose="02020603050405020304" pitchFamily="18" charset="0"/>
              </a:rPr>
              <a:t>        int a;</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10. </a:t>
            </a:r>
            <a:r>
              <a:rPr lang="en-US" b="0">
                <a:latin typeface="Calibri" panose="020F0502020204030204" pitchFamily="34" charset="0"/>
                <a:ea typeface="宋体" panose="02010600030101010101" pitchFamily="2" charset="-122"/>
                <a:cs typeface="Times New Roman" panose="02020603050405020304" pitchFamily="18" charset="0"/>
              </a:rPr>
              <a:t>        printf("This is my own app!\n");</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11. </a:t>
            </a:r>
            <a:r>
              <a:rPr lang="en-US" b="0">
                <a:latin typeface="Calibri" panose="020F0502020204030204" pitchFamily="34" charset="0"/>
                <a:ea typeface="宋体" panose="02010600030101010101" pitchFamily="2" charset="-122"/>
                <a:cs typeface="Times New Roman" panose="02020603050405020304" pitchFamily="18" charset="0"/>
              </a:rPr>
              <a:t>        a=fork();</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12. </a:t>
            </a:r>
            <a:r>
              <a:rPr lang="en-US" b="0">
                <a:latin typeface="Calibri" panose="020F0502020204030204" pitchFamily="34" charset="0"/>
                <a:ea typeface="宋体" panose="02010600030101010101" pitchFamily="2" charset="-122"/>
                <a:cs typeface="Times New Roman" panose="02020603050405020304" pitchFamily="18" charset="0"/>
              </a:rPr>
              <a:t>        a=fork();</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13. </a:t>
            </a:r>
            <a:r>
              <a:rPr lang="en-US" b="0">
                <a:latin typeface="Calibri" panose="020F0502020204030204" pitchFamily="34" charset="0"/>
                <a:ea typeface="宋体" panose="02010600030101010101" pitchFamily="2" charset="-122"/>
                <a:cs typeface="Times New Roman" panose="02020603050405020304" pitchFamily="18" charset="0"/>
              </a:rPr>
              <a:t>        while(1)</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14. </a:t>
            </a:r>
            <a:r>
              <a:rPr lang="en-US" b="0">
                <a:latin typeface="Calibri" panose="020F0502020204030204" pitchFamily="34" charset="0"/>
                <a:ea typeface="宋体" panose="02010600030101010101" pitchFamily="2" charset="-122"/>
                <a:cs typeface="Times New Roman" panose="02020603050405020304" pitchFamily="18" charset="0"/>
              </a:rPr>
              <a:t>                a++;</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15. </a:t>
            </a:r>
            <a:r>
              <a:rPr lang="en-US" b="0">
                <a:latin typeface="Calibri" panose="020F0502020204030204" pitchFamily="34" charset="0"/>
                <a:ea typeface="宋体" panose="02010600030101010101" pitchFamily="2" charset="-122"/>
                <a:cs typeface="Times New Roman" panose="02020603050405020304" pitchFamily="18" charset="0"/>
              </a:rPr>
              <a:t>        exit(0);</a:t>
            </a:r>
            <a:endParaRPr lang="en-US" b="0">
              <a:latin typeface="Calibri" panose="020F0502020204030204" pitchFamily="34" charset="0"/>
              <a:ea typeface="宋体" panose="02010600030101010101" pitchFamily="2" charset="-122"/>
            </a:endParaRPr>
          </a:p>
          <a:p>
            <a:pPr marL="0" indent="266700" algn="l"/>
            <a:r>
              <a:rPr lang="en-US" b="0">
                <a:latin typeface="Calibri" panose="020F0502020204030204" pitchFamily="34" charset="0"/>
                <a:ea typeface="宋体" panose="02010600030101010101" pitchFamily="2" charset="-122"/>
              </a:rPr>
              <a:t>16. </a:t>
            </a:r>
            <a:r>
              <a:rPr lang="en-US" b="0">
                <a:latin typeface="Calibri" panose="020F0502020204030204" pitchFamily="34" charset="0"/>
                <a:ea typeface="宋体" panose="02010600030101010101" pitchFamily="2" charset="-122"/>
                <a:cs typeface="Times New Roman" panose="02020603050405020304" pitchFamily="18" charset="0"/>
              </a:rPr>
              <a:t>}</a:t>
            </a:r>
            <a:endParaRPr lang="en-US" altLang="en-US" b="0">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140337"/>
            <a:ext cx="8260080" cy="768350"/>
          </a:xfrm>
        </p:spPr>
        <p:txBody>
          <a:bodyPr/>
          <a:lstStyle/>
          <a:p>
            <a:r>
              <a:rPr dirty="0"/>
              <a:t>2.3.观察调度过程</a:t>
            </a:r>
          </a:p>
        </p:txBody>
      </p:sp>
      <p:sp>
        <p:nvSpPr>
          <p:cNvPr id="106" name="文本框 105"/>
          <p:cNvSpPr txBox="1"/>
          <p:nvPr/>
        </p:nvSpPr>
        <p:spPr>
          <a:xfrm>
            <a:off x="1043940" y="1052830"/>
            <a:ext cx="7595235" cy="1713865"/>
          </a:xfrm>
          <a:prstGeom prst="rect">
            <a:avLst/>
          </a:prstGeom>
          <a:noFill/>
          <a:ln w="9525">
            <a:noFill/>
          </a:ln>
        </p:spPr>
        <p:txBody>
          <a:bodyPr>
            <a:noAutofit/>
          </a:bodyPr>
          <a:lstStyle/>
          <a:p>
            <a:pPr marL="0" indent="266700"/>
            <a:r>
              <a:rPr sz="1800" b="0">
                <a:latin typeface="Calibri" panose="020F0502020204030204" pitchFamily="34" charset="0"/>
                <a:ea typeface="宋体" panose="02010600030101010101" pitchFamily="2" charset="-122"/>
              </a:rPr>
              <a:t>按前面的my-app的方法，我们重新在磁盘文件系统中增加my-app-fork程序，运行后间断性地键入Ctrl+P用于显示当时的进程状态，如屏显23所示。在四次查看进程的状态中，发现第一次进程3在运行，第二次和第三次时进程5在运行，第四次进程6在运行。也就是说最多有一个进程能拥有CPU。</a:t>
            </a:r>
          </a:p>
        </p:txBody>
      </p:sp>
      <p:sp>
        <p:nvSpPr>
          <p:cNvPr id="5" name="文本框 4"/>
          <p:cNvSpPr txBox="1"/>
          <p:nvPr/>
        </p:nvSpPr>
        <p:spPr>
          <a:xfrm>
            <a:off x="1113155" y="2277110"/>
            <a:ext cx="7402830" cy="4246245"/>
          </a:xfrm>
          <a:prstGeom prst="rect">
            <a:avLst/>
          </a:prstGeom>
          <a:noFill/>
          <a:ln w="9525">
            <a:noFill/>
          </a:ln>
        </p:spPr>
        <p:txBody>
          <a:bodyPr wrap="square">
            <a:spAutoFit/>
          </a:bodyPr>
          <a:lstStyle/>
          <a:p>
            <a:pPr marL="0" indent="266700" algn="ctr"/>
            <a:r>
              <a:rPr lang="zh-CN" sz="2000" b="1" dirty="0">
                <a:latin typeface="Calibri" panose="020F0502020204030204" pitchFamily="34" charset="0"/>
                <a:ea typeface="宋体" panose="02010600030101010101" pitchFamily="2" charset="-122"/>
              </a:rPr>
              <a:t>屏显</a:t>
            </a:r>
            <a:r>
              <a:rPr lang="en-US" sz="2000" b="1" dirty="0">
                <a:latin typeface="Calibri" panose="020F0502020204030204" pitchFamily="34" charset="0"/>
                <a:ea typeface="宋体" panose="02010600030101010101" pitchFamily="2" charset="-122"/>
                <a:cs typeface="Times New Roman" panose="02020603050405020304" pitchFamily="18" charset="0"/>
              </a:rPr>
              <a:t>2-3 </a:t>
            </a:r>
            <a:r>
              <a:rPr lang="zh-CN" sz="2000" b="1" dirty="0">
                <a:latin typeface="Calibri" panose="020F0502020204030204" pitchFamily="34" charset="0"/>
                <a:ea typeface="宋体" panose="02010600030101010101" pitchFamily="2" charset="-122"/>
              </a:rPr>
              <a:t>查看</a:t>
            </a:r>
            <a:r>
              <a:rPr lang="en-US" sz="2000" b="1" dirty="0">
                <a:latin typeface="Calibri" panose="020F0502020204030204" pitchFamily="34" charset="0"/>
                <a:ea typeface="宋体" panose="02010600030101010101" pitchFamily="2" charset="-122"/>
              </a:rPr>
              <a:t>m</a:t>
            </a:r>
            <a:r>
              <a:rPr lang="en-US" sz="2000" b="1" dirty="0">
                <a:latin typeface="Calibri" panose="020F0502020204030204" pitchFamily="34" charset="0"/>
                <a:ea typeface="宋体" panose="02010600030101010101" pitchFamily="2" charset="-122"/>
                <a:cs typeface="Times New Roman" panose="02020603050405020304" pitchFamily="18" charset="0"/>
              </a:rPr>
              <a:t>y-app-fork</a:t>
            </a:r>
            <a:r>
              <a:rPr lang="zh-CN" sz="2000" b="1" dirty="0">
                <a:latin typeface="Calibri" panose="020F0502020204030204" pitchFamily="34" charset="0"/>
                <a:ea typeface="宋体" panose="02010600030101010101" pitchFamily="2" charset="-122"/>
              </a:rPr>
              <a:t>运行时的进程状态</a:t>
            </a:r>
          </a:p>
          <a:p>
            <a:pPr marL="0" indent="266700" algn="l"/>
            <a:endParaRPr lang="en-US" sz="1800" b="0" dirty="0">
              <a:latin typeface="MS Gothic" panose="020B0609070205080204" pitchFamily="49" charset="-128"/>
              <a:cs typeface="微软雅黑" panose="020B0503020204020204" charset="-122"/>
            </a:endParaRPr>
          </a:p>
          <a:p>
            <a:pPr marL="0" indent="266700" algn="l"/>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This is my own app!</a:t>
            </a:r>
          </a:p>
          <a:p>
            <a:pPr marL="0" indent="266700" algn="l"/>
            <a:r>
              <a:rPr lang="en-US" sz="800" b="0" dirty="0">
                <a:latin typeface="MS Gothic" panose="020B0609070205080204" pitchFamily="49" charset="-128"/>
                <a:cs typeface="微软雅黑" panose="020B0503020204020204" charset="-122"/>
              </a:rPr>
              <a:t>1 sleep  </a:t>
            </a:r>
            <a:r>
              <a:rPr lang="en-US" sz="800" b="0" dirty="0" err="1">
                <a:latin typeface="MS Gothic" panose="020B0609070205080204" pitchFamily="49" charset="-128"/>
                <a:cs typeface="微软雅黑" panose="020B0503020204020204" charset="-122"/>
              </a:rPr>
              <a:t>init</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2 sleep  </a:t>
            </a:r>
            <a:r>
              <a:rPr lang="en-US" sz="800" b="0" dirty="0" err="1">
                <a:latin typeface="MS Gothic" panose="020B0609070205080204" pitchFamily="49" charset="-128"/>
                <a:cs typeface="微软雅黑" panose="020B0503020204020204" charset="-122"/>
              </a:rPr>
              <a:t>sh</a:t>
            </a:r>
            <a:r>
              <a:rPr lang="en-US" sz="800" b="0" dirty="0">
                <a:latin typeface="MS Gothic" panose="020B0609070205080204" pitchFamily="49" charset="-128"/>
                <a:cs typeface="微软雅黑" panose="020B0503020204020204" charset="-122"/>
              </a:rPr>
              <a:t> </a:t>
            </a:r>
            <a:endParaRPr lang="en-US" sz="800" b="1" dirty="0">
              <a:solidFill>
                <a:srgbClr val="FF0000"/>
              </a:solidFill>
              <a:latin typeface="MS Gothic" panose="020B0609070205080204" pitchFamily="49" charset="-128"/>
              <a:cs typeface="微软雅黑" panose="020B0503020204020204" charset="-122"/>
            </a:endParaRPr>
          </a:p>
          <a:p>
            <a:pPr marL="0" indent="266700" algn="l"/>
            <a:r>
              <a:rPr lang="en-US" sz="800" b="1" dirty="0">
                <a:solidFill>
                  <a:srgbClr val="FF0000"/>
                </a:solidFill>
                <a:latin typeface="MS Gothic" panose="020B0609070205080204" pitchFamily="49" charset="-128"/>
                <a:cs typeface="微软雅黑" panose="020B0503020204020204" charset="-122"/>
              </a:rPr>
              <a:t>3 run</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4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5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6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1 sleep  </a:t>
            </a:r>
            <a:r>
              <a:rPr lang="en-US" sz="800" b="0" dirty="0" err="1">
                <a:latin typeface="MS Gothic" panose="020B0609070205080204" pitchFamily="49" charset="-128"/>
                <a:cs typeface="微软雅黑" panose="020B0503020204020204" charset="-122"/>
              </a:rPr>
              <a:t>init</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2 sleep  </a:t>
            </a:r>
            <a:r>
              <a:rPr lang="en-US" sz="800" b="0" dirty="0" err="1">
                <a:latin typeface="MS Gothic" panose="020B0609070205080204" pitchFamily="49" charset="-128"/>
                <a:cs typeface="微软雅黑" panose="020B0503020204020204" charset="-122"/>
              </a:rPr>
              <a:t>sh</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3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4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endParaRPr lang="en-US" sz="800" b="1" dirty="0">
              <a:solidFill>
                <a:srgbClr val="FF0000"/>
              </a:solidFill>
              <a:latin typeface="MS Gothic" panose="020B0609070205080204" pitchFamily="49" charset="-128"/>
              <a:cs typeface="微软雅黑" panose="020B0503020204020204" charset="-122"/>
            </a:endParaRPr>
          </a:p>
          <a:p>
            <a:pPr marL="0" indent="266700" algn="l"/>
            <a:r>
              <a:rPr lang="en-US" sz="800" b="1" dirty="0">
                <a:solidFill>
                  <a:srgbClr val="FF0000"/>
                </a:solidFill>
                <a:latin typeface="MS Gothic" panose="020B0609070205080204" pitchFamily="49" charset="-128"/>
                <a:cs typeface="微软雅黑" panose="020B0503020204020204" charset="-122"/>
              </a:rPr>
              <a:t>5 run</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6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1 sleep  </a:t>
            </a:r>
            <a:r>
              <a:rPr lang="en-US" sz="800" b="0" dirty="0" err="1">
                <a:latin typeface="MS Gothic" panose="020B0609070205080204" pitchFamily="49" charset="-128"/>
                <a:cs typeface="微软雅黑" panose="020B0503020204020204" charset="-122"/>
              </a:rPr>
              <a:t>init</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2 sleep  </a:t>
            </a:r>
            <a:r>
              <a:rPr lang="en-US" sz="800" b="0" dirty="0" err="1">
                <a:latin typeface="MS Gothic" panose="020B0609070205080204" pitchFamily="49" charset="-128"/>
                <a:cs typeface="微软雅黑" panose="020B0503020204020204" charset="-122"/>
              </a:rPr>
              <a:t>sh</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3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4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endParaRPr lang="en-US" sz="800" b="1" dirty="0">
              <a:solidFill>
                <a:srgbClr val="FF0000"/>
              </a:solidFill>
              <a:latin typeface="MS Gothic" panose="020B0609070205080204" pitchFamily="49" charset="-128"/>
              <a:cs typeface="微软雅黑" panose="020B0503020204020204" charset="-122"/>
            </a:endParaRPr>
          </a:p>
          <a:p>
            <a:pPr marL="0" indent="266700" algn="l"/>
            <a:r>
              <a:rPr lang="en-US" sz="800" b="1" dirty="0">
                <a:solidFill>
                  <a:srgbClr val="FF0000"/>
                </a:solidFill>
                <a:latin typeface="MS Gothic" panose="020B0609070205080204" pitchFamily="49" charset="-128"/>
                <a:cs typeface="微软雅黑" panose="020B0503020204020204" charset="-122"/>
              </a:rPr>
              <a:t>5 run</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6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1 sleep  </a:t>
            </a:r>
            <a:r>
              <a:rPr lang="en-US" sz="800" b="0" dirty="0" err="1">
                <a:latin typeface="MS Gothic" panose="020B0609070205080204" pitchFamily="49" charset="-128"/>
                <a:cs typeface="微软雅黑" panose="020B0503020204020204" charset="-122"/>
              </a:rPr>
              <a:t>init</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2 sleep  </a:t>
            </a:r>
            <a:r>
              <a:rPr lang="en-US" sz="800" b="0" dirty="0" err="1">
                <a:latin typeface="MS Gothic" panose="020B0609070205080204" pitchFamily="49" charset="-128"/>
                <a:cs typeface="微软雅黑" panose="020B0503020204020204" charset="-122"/>
              </a:rPr>
              <a:t>sh</a:t>
            </a:r>
            <a:r>
              <a:rPr lang="en-US" sz="800" b="0" dirty="0">
                <a:latin typeface="MS Gothic" panose="020B0609070205080204" pitchFamily="49" charset="-128"/>
                <a:cs typeface="微软雅黑" panose="020B0503020204020204" charset="-122"/>
              </a:rPr>
              <a:t> </a:t>
            </a:r>
          </a:p>
          <a:p>
            <a:pPr marL="0" indent="266700" algn="l"/>
            <a:r>
              <a:rPr lang="en-US" sz="800" b="0" dirty="0">
                <a:latin typeface="MS Gothic" panose="020B0609070205080204" pitchFamily="49" charset="-128"/>
                <a:cs typeface="微软雅黑" panose="020B0503020204020204" charset="-122"/>
              </a:rPr>
              <a:t>3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4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p>
          <a:p>
            <a:pPr marL="0" indent="266700" algn="l"/>
            <a:r>
              <a:rPr lang="en-US" sz="800" b="0" dirty="0">
                <a:latin typeface="MS Gothic" panose="020B0609070205080204" pitchFamily="49" charset="-128"/>
                <a:cs typeface="微软雅黑" panose="020B0503020204020204" charset="-122"/>
              </a:rPr>
              <a:t>5 </a:t>
            </a:r>
            <a:r>
              <a:rPr lang="en-US" sz="800" b="0" dirty="0" err="1">
                <a:latin typeface="MS Gothic" panose="020B0609070205080204" pitchFamily="49" charset="-128"/>
                <a:cs typeface="微软雅黑" panose="020B0503020204020204" charset="-122"/>
              </a:rPr>
              <a:t>runble</a:t>
            </a:r>
            <a:r>
              <a:rPr lang="en-US" sz="800" b="0" dirty="0">
                <a:latin typeface="MS Gothic" panose="020B0609070205080204" pitchFamily="49" charset="-128"/>
                <a:cs typeface="微软雅黑" panose="020B0503020204020204" charset="-122"/>
              </a:rPr>
              <a:t> my-app-fork</a:t>
            </a:r>
            <a:endParaRPr lang="en-US" sz="800" b="1" dirty="0">
              <a:solidFill>
                <a:srgbClr val="FF0000"/>
              </a:solidFill>
              <a:latin typeface="MS Gothic" panose="020B0609070205080204" pitchFamily="49" charset="-128"/>
              <a:cs typeface="微软雅黑" panose="020B0503020204020204" charset="-122"/>
            </a:endParaRPr>
          </a:p>
          <a:p>
            <a:pPr marL="0" indent="266700" algn="l"/>
            <a:r>
              <a:rPr lang="en-US" sz="800" b="1" dirty="0">
                <a:solidFill>
                  <a:srgbClr val="FF0000"/>
                </a:solidFill>
                <a:latin typeface="MS Gothic" panose="020B0609070205080204" pitchFamily="49" charset="-128"/>
                <a:cs typeface="微软雅黑" panose="020B0503020204020204" charset="-122"/>
              </a:rPr>
              <a:t>6 run</a:t>
            </a:r>
            <a:r>
              <a:rPr lang="en-US" sz="800" b="0" dirty="0">
                <a:latin typeface="MS Gothic" panose="020B0609070205080204" pitchFamily="49" charset="-128"/>
                <a:cs typeface="微软雅黑" panose="020B0503020204020204" charset="-122"/>
              </a:rPr>
              <a:t>    my-app-fork</a:t>
            </a:r>
            <a:endParaRPr lang="en-US" altLang="en-US" sz="800" b="0" dirty="0">
              <a:latin typeface="MS Gothic" panose="020B0609070205080204" pitchFamily="49" charset="-128"/>
              <a:cs typeface="微软雅黑" panose="020B0503020204020204" charset="-122"/>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140337"/>
            <a:ext cx="8260080" cy="768350"/>
          </a:xfrm>
        </p:spPr>
        <p:txBody>
          <a:bodyPr/>
          <a:lstStyle/>
          <a:p>
            <a:r>
              <a:rPr dirty="0"/>
              <a:t>2.4.小结</a:t>
            </a:r>
          </a:p>
        </p:txBody>
      </p:sp>
      <p:sp>
        <p:nvSpPr>
          <p:cNvPr id="3" name="文本框 2"/>
          <p:cNvSpPr txBox="1"/>
          <p:nvPr/>
        </p:nvSpPr>
        <p:spPr>
          <a:xfrm>
            <a:off x="971550" y="1125220"/>
            <a:ext cx="7390130" cy="4246245"/>
          </a:xfrm>
          <a:prstGeom prst="rect">
            <a:avLst/>
          </a:prstGeom>
          <a:noFill/>
          <a:ln w="9525">
            <a:noFill/>
          </a:ln>
        </p:spPr>
        <p:txBody>
          <a:bodyPr wrap="square">
            <a:spAutoFit/>
          </a:bodyPr>
          <a:lstStyle/>
          <a:p>
            <a:pPr marL="0" indent="266700"/>
            <a:r>
              <a:rPr lang="zh-CN" sz="1800" b="0">
                <a:latin typeface="Calibri" panose="020F0502020204030204" pitchFamily="34" charset="0"/>
                <a:ea typeface="宋体" panose="02010600030101010101" pitchFamily="2" charset="-122"/>
              </a:rPr>
              <a:t>在未阅读</a:t>
            </a:r>
            <a:r>
              <a:rPr lang="en-US" sz="1800" b="0">
                <a:latin typeface="Calibri" panose="020F0502020204030204" pitchFamily="34" charset="0"/>
                <a:ea typeface="宋体" panose="02010600030101010101" pitchFamily="2" charset="-122"/>
                <a:cs typeface="Times New Roman" panose="02020603050405020304" pitchFamily="18" charset="0"/>
              </a:rPr>
              <a:t>xv6</a:t>
            </a:r>
            <a:r>
              <a:rPr lang="zh-CN" sz="1800" b="0">
                <a:latin typeface="Calibri" panose="020F0502020204030204" pitchFamily="34" charset="0"/>
                <a:ea typeface="宋体" panose="02010600030101010101" pitchFamily="2" charset="-122"/>
              </a:rPr>
              <a:t>内核代码之前，读者先完成两个</a:t>
            </a:r>
            <a:r>
              <a:rPr lang="en-US" sz="1800" b="0">
                <a:latin typeface="Calibri" panose="020F0502020204030204" pitchFamily="34" charset="0"/>
                <a:ea typeface="宋体" panose="02010600030101010101" pitchFamily="2" charset="-122"/>
              </a:rPr>
              <a:t>x</a:t>
            </a:r>
            <a:r>
              <a:rPr lang="en-US" sz="1800" b="0">
                <a:latin typeface="Calibri" panose="020F0502020204030204" pitchFamily="34" charset="0"/>
                <a:ea typeface="宋体" panose="02010600030101010101" pitchFamily="2" charset="-122"/>
                <a:cs typeface="Times New Roman" panose="02020603050405020304" pitchFamily="18" charset="0"/>
              </a:rPr>
              <a:t>v</a:t>
            </a:r>
            <a:r>
              <a:rPr lang="en-US" sz="1800" b="0">
                <a:latin typeface="Calibri" panose="020F0502020204030204" pitchFamily="34" charset="0"/>
                <a:ea typeface="宋体" panose="02010600030101010101" pitchFamily="2" charset="-122"/>
              </a:rPr>
              <a:t>6</a:t>
            </a:r>
            <a:r>
              <a:rPr lang="zh-CN" sz="1800" b="0">
                <a:latin typeface="Calibri" panose="020F0502020204030204" pitchFamily="34" charset="0"/>
                <a:ea typeface="宋体" panose="02010600030101010101" pitchFamily="2" charset="-122"/>
              </a:rPr>
              <a:t>的入门小实验，可以近距离体验到内核修改所带来的成就感。除了本书组织的初级、中级和高级实验外，感兴趣的读者可以进一步完成各章的后面的练习或者直接学习美国大学的操作系统课程的实验内容（例如华盛顿大学的实验内容）。</a:t>
            </a:r>
          </a:p>
          <a:p>
            <a:pPr marL="0" indent="266700"/>
            <a:endParaRPr lang="zh-CN" sz="1800" b="0">
              <a:latin typeface="Calibri" panose="020F0502020204030204" pitchFamily="34" charset="0"/>
              <a:ea typeface="宋体" panose="02010600030101010101" pitchFamily="2" charset="-122"/>
            </a:endParaRPr>
          </a:p>
          <a:p>
            <a:pPr marL="0" indent="266700"/>
            <a:endParaRPr lang="zh-CN" sz="1800" b="0">
              <a:latin typeface="Calibri" panose="020F0502020204030204" pitchFamily="34" charset="0"/>
              <a:ea typeface="宋体" panose="02010600030101010101" pitchFamily="2" charset="-122"/>
            </a:endParaRPr>
          </a:p>
          <a:p>
            <a:pPr marL="0" indent="266700"/>
            <a:endParaRPr lang="zh-CN" sz="1800" b="0">
              <a:latin typeface="Calibri" panose="020F0502020204030204" pitchFamily="34" charset="0"/>
              <a:ea typeface="宋体" panose="02010600030101010101" pitchFamily="2" charset="-122"/>
            </a:endParaRPr>
          </a:p>
          <a:p>
            <a:pPr marL="0" indent="266700"/>
            <a:endParaRPr lang="zh-CN" sz="2700" b="1">
              <a:latin typeface="Cambria" panose="02040503050406030204" charset="0"/>
              <a:ea typeface="宋体" panose="02010600030101010101" pitchFamily="2" charset="-122"/>
            </a:endParaRPr>
          </a:p>
          <a:p>
            <a:pPr marL="0" indent="266700"/>
            <a:r>
              <a:rPr lang="zh-CN" sz="2700" b="1">
                <a:latin typeface="Cambria" panose="02040503050406030204" charset="0"/>
                <a:ea typeface="宋体" panose="02010600030101010101" pitchFamily="2" charset="-122"/>
              </a:rPr>
              <a:t>练习</a:t>
            </a:r>
            <a:endParaRPr lang="en-US" sz="1800" b="0">
              <a:latin typeface="Calibri" panose="020F0502020204030204" pitchFamily="34" charset="0"/>
              <a:ea typeface="宋体" panose="02010600030101010101" pitchFamily="2" charset="-122"/>
            </a:endParaRPr>
          </a:p>
          <a:p>
            <a:pPr marL="0" indent="266700"/>
            <a:r>
              <a:rPr lang="en-US" sz="1800" b="0">
                <a:latin typeface="Calibri" panose="020F0502020204030204" pitchFamily="34" charset="0"/>
                <a:ea typeface="宋体" panose="02010600030101010101" pitchFamily="2" charset="-122"/>
              </a:rPr>
              <a:t>1. </a:t>
            </a:r>
            <a:r>
              <a:rPr lang="zh-CN" sz="1800" b="0">
                <a:latin typeface="Calibri" panose="020F0502020204030204" pitchFamily="34" charset="0"/>
                <a:ea typeface="宋体" panose="02010600030101010101" pitchFamily="2" charset="-122"/>
              </a:rPr>
              <a:t>请为</a:t>
            </a:r>
            <a:r>
              <a:rPr lang="en-US" sz="1800" b="0">
                <a:latin typeface="Calibri" panose="020F0502020204030204" pitchFamily="34" charset="0"/>
                <a:ea typeface="宋体" panose="02010600030101010101" pitchFamily="2" charset="-122"/>
              </a:rPr>
              <a:t>x</a:t>
            </a:r>
            <a:r>
              <a:rPr lang="en-US" sz="1800" b="0">
                <a:latin typeface="Calibri" panose="020F0502020204030204" pitchFamily="34" charset="0"/>
                <a:ea typeface="宋体" panose="02010600030101010101" pitchFamily="2" charset="-122"/>
                <a:cs typeface="Times New Roman" panose="02020603050405020304" pitchFamily="18" charset="0"/>
              </a:rPr>
              <a:t>v6</a:t>
            </a:r>
            <a:r>
              <a:rPr lang="zh-CN" sz="1800" b="0">
                <a:latin typeface="Calibri" panose="020F0502020204030204" pitchFamily="34" charset="0"/>
                <a:ea typeface="宋体" panose="02010600030101010101" pitchFamily="2" charset="-122"/>
              </a:rPr>
              <a:t>增加一个新的应用程序，读者自行选定其功能。</a:t>
            </a:r>
            <a:endParaRPr lang="en-US" sz="1800" b="0">
              <a:latin typeface="Calibri" panose="020F0502020204030204" pitchFamily="34" charset="0"/>
              <a:ea typeface="宋体" panose="02010600030101010101" pitchFamily="2" charset="-122"/>
            </a:endParaRPr>
          </a:p>
          <a:p>
            <a:pPr marL="0" indent="266700"/>
            <a:r>
              <a:rPr lang="en-US" sz="1800" b="0">
                <a:latin typeface="Calibri" panose="020F0502020204030204" pitchFamily="34" charset="0"/>
                <a:ea typeface="宋体" panose="02010600030101010101" pitchFamily="2" charset="-122"/>
              </a:rPr>
              <a:t>2. </a:t>
            </a:r>
            <a:r>
              <a:rPr lang="zh-CN" sz="1800" b="0">
                <a:latin typeface="Calibri" panose="020F0502020204030204" pitchFamily="34" charset="0"/>
                <a:ea typeface="宋体" panose="02010600030101010101" pitchFamily="2" charset="-122"/>
              </a:rPr>
              <a:t>定义一个内核全局变量，用于进程间共享的目的。设计并实现两个系统调用</a:t>
            </a:r>
            <a:r>
              <a:rPr lang="en-US" sz="1800" b="0">
                <a:latin typeface="Calibri" panose="020F0502020204030204" pitchFamily="34" charset="0"/>
                <a:ea typeface="宋体" panose="02010600030101010101" pitchFamily="2" charset="-122"/>
              </a:rPr>
              <a:t>r</a:t>
            </a:r>
            <a:r>
              <a:rPr lang="en-US" sz="1800" b="0">
                <a:latin typeface="Calibri" panose="020F0502020204030204" pitchFamily="34" charset="0"/>
                <a:ea typeface="宋体" panose="02010600030101010101" pitchFamily="2" charset="-122"/>
                <a:cs typeface="Times New Roman" panose="02020603050405020304" pitchFamily="18" charset="0"/>
              </a:rPr>
              <a:t>ead_sh_var()</a:t>
            </a:r>
            <a:r>
              <a:rPr lang="zh-CN" sz="1800" b="0">
                <a:latin typeface="Calibri" panose="020F0502020204030204" pitchFamily="34" charset="0"/>
                <a:ea typeface="宋体" panose="02010600030101010101" pitchFamily="2" charset="-122"/>
              </a:rPr>
              <a:t>和</a:t>
            </a:r>
            <a:r>
              <a:rPr lang="en-US" sz="1800" b="0">
                <a:latin typeface="Calibri" panose="020F0502020204030204" pitchFamily="34" charset="0"/>
                <a:ea typeface="宋体" panose="02010600030101010101" pitchFamily="2" charset="-122"/>
              </a:rPr>
              <a:t>w</a:t>
            </a:r>
            <a:r>
              <a:rPr lang="en-US" sz="1800" b="0">
                <a:latin typeface="Calibri" panose="020F0502020204030204" pitchFamily="34" charset="0"/>
                <a:ea typeface="宋体" panose="02010600030101010101" pitchFamily="2" charset="-122"/>
                <a:cs typeface="Times New Roman" panose="02020603050405020304" pitchFamily="18" charset="0"/>
              </a:rPr>
              <a:t>rite_sh_var()</a:t>
            </a:r>
            <a:r>
              <a:rPr lang="zh-CN" sz="1800" b="0">
                <a:latin typeface="Calibri" panose="020F0502020204030204" pitchFamily="34" charset="0"/>
                <a:ea typeface="宋体" panose="02010600030101010101" pitchFamily="2" charset="-122"/>
              </a:rPr>
              <a:t>用于读取和修改该全局变量的值。编写应用程序，检验是否能在进程间完成数值的共享。</a:t>
            </a:r>
            <a:endParaRPr lang="zh-CN" altLang="en-US" sz="1800" b="0">
              <a:latin typeface="Calibri" panose="020F0502020204030204" pitchFamily="34" charset="0"/>
              <a:ea typeface="宋体" panose="02010600030101010101" pitchFamily="2" charset="-122"/>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2.1.1.磁盘映像的生成</a:t>
            </a:r>
          </a:p>
        </p:txBody>
      </p:sp>
      <p:sp>
        <p:nvSpPr>
          <p:cNvPr id="3" name="内容占位符 2"/>
          <p:cNvSpPr>
            <a:spLocks noGrp="1"/>
          </p:cNvSpPr>
          <p:nvPr>
            <p:ph idx="1"/>
          </p:nvPr>
        </p:nvSpPr>
        <p:spPr>
          <a:xfrm>
            <a:off x="684530" y="1125857"/>
            <a:ext cx="8271510" cy="523221"/>
          </a:xfrm>
        </p:spPr>
        <p:txBody>
          <a:bodyPr/>
          <a:lstStyle/>
          <a:p>
            <a:r>
              <a:rPr lang="zh-CN" altLang="en-US" sz="2400" dirty="0"/>
              <a:t>在Makefile中有一个默认规则，那就是所有的*.c文件都需要通过默认的编译命令生成*.o文件。另外在Makefile中有一个规则用于指出可执行文件的生成，如代码2</a:t>
            </a:r>
            <a:r>
              <a:rPr lang="en-US" altLang="zh-CN" sz="2400" dirty="0"/>
              <a:t>-</a:t>
            </a:r>
            <a:r>
              <a:rPr lang="zh-CN" altLang="en-US" sz="2400" dirty="0"/>
              <a:t>1所示。</a:t>
            </a:r>
          </a:p>
        </p:txBody>
      </p:sp>
      <p:sp>
        <p:nvSpPr>
          <p:cNvPr id="5" name="文本框 4"/>
          <p:cNvSpPr txBox="1"/>
          <p:nvPr/>
        </p:nvSpPr>
        <p:spPr>
          <a:xfrm>
            <a:off x="107690" y="3420046"/>
            <a:ext cx="9810750" cy="1876425"/>
          </a:xfrm>
          <a:prstGeom prst="rect">
            <a:avLst/>
          </a:prstGeom>
          <a:noFill/>
          <a:ln w="9525">
            <a:noFill/>
          </a:ln>
        </p:spPr>
        <p:txBody>
          <a:bodyPr wrap="square">
            <a:spAutoFit/>
          </a:bodyPr>
          <a:lstStyle/>
          <a:p>
            <a:pPr marL="0" indent="457200" algn="ctr">
              <a:buClrTx/>
              <a:buSzTx/>
              <a:buFont typeface="+mj-lt"/>
              <a:buNone/>
            </a:pPr>
            <a:r>
              <a:rPr lang="zh-CN" sz="1800" b="1" dirty="0">
                <a:latin typeface="Calibri" panose="020F0502020204030204" pitchFamily="34" charset="0"/>
                <a:ea typeface="宋体" panose="02010600030101010101" pitchFamily="2" charset="-122"/>
              </a:rPr>
              <a:t>代码</a:t>
            </a:r>
            <a:r>
              <a:rPr lang="en-US" sz="1800" b="1" dirty="0">
                <a:latin typeface="Calibri" panose="020F0502020204030204" pitchFamily="34" charset="0"/>
                <a:ea typeface="宋体" panose="02010600030101010101" pitchFamily="2" charset="-122"/>
                <a:cs typeface="Times New Roman" panose="02020603050405020304" pitchFamily="18" charset="0"/>
              </a:rPr>
              <a:t>2-1 </a:t>
            </a:r>
            <a:r>
              <a:rPr lang="en-US" sz="1800" b="1" dirty="0" err="1">
                <a:latin typeface="Calibri" panose="020F0502020204030204" pitchFamily="34" charset="0"/>
                <a:ea typeface="宋体" panose="02010600030101010101" pitchFamily="2" charset="-122"/>
                <a:cs typeface="Times New Roman" panose="02020603050405020304" pitchFamily="18" charset="0"/>
              </a:rPr>
              <a:t>Makefile</a:t>
            </a:r>
            <a:r>
              <a:rPr lang="zh-CN" sz="1800" b="1" dirty="0">
                <a:latin typeface="Calibri" panose="020F0502020204030204" pitchFamily="34" charset="0"/>
                <a:ea typeface="宋体" panose="02010600030101010101" pitchFamily="2" charset="-122"/>
              </a:rPr>
              <a:t>中可执行文件的生成规则</a:t>
            </a:r>
          </a:p>
          <a:p>
            <a:pPr marL="0" indent="457200" algn="l">
              <a:buClrTx/>
              <a:buSzTx/>
              <a:buFont typeface="+mj-lt"/>
              <a:buNone/>
            </a:pPr>
            <a:endParaRPr lang="en-US" sz="1800" b="0" dirty="0">
              <a:latin typeface="Calibri" panose="020F0502020204030204" pitchFamily="34" charset="0"/>
              <a:ea typeface="宋体" panose="02010600030101010101" pitchFamily="2" charset="-122"/>
            </a:endParaRPr>
          </a:p>
          <a:p>
            <a:pPr marL="0" indent="457200" algn="l">
              <a:buClrTx/>
              <a:buSzTx/>
              <a:buFont typeface="+mj-lt"/>
              <a:buNone/>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 ULIB = ulib.o usys.o printf.o umalloc.o  </a:t>
            </a:r>
          </a:p>
          <a:p>
            <a:pPr marL="0" indent="457200" algn="l">
              <a:buClrTx/>
              <a:buSzTx/>
              <a:buFont typeface="+mj-lt"/>
              <a:buNone/>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2. _%: %.o $(ULIB)</a:t>
            </a:r>
          </a:p>
          <a:p>
            <a:pPr marL="0" indent="457200" algn="l">
              <a:buClrTx/>
              <a:buSzTx/>
              <a:buFont typeface="+mj-lt"/>
              <a:buNone/>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3.         $(LD) $(LDFLAGS) -N -e main -Ttext 0 -o $@ $^</a:t>
            </a:r>
          </a:p>
          <a:p>
            <a:pPr marL="0" indent="457200" algn="l">
              <a:buClrTx/>
              <a:buSzTx/>
              <a:buFont typeface="+mj-lt"/>
              <a:buNone/>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4.         $(OBJDUMP) -S $@ &gt; $*.asm</a:t>
            </a:r>
          </a:p>
          <a:p>
            <a:pPr marL="0" indent="457200" algn="l">
              <a:buClrTx/>
              <a:buSzTx/>
              <a:buFont typeface="+mj-lt"/>
              <a:buNone/>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5.         $(OBJDUMP) -t $@ | sed '1,/SYMBOL TABLE/d; s/ .* / /; /^$$/d' &gt; $*.sym</a:t>
            </a:r>
          </a:p>
        </p:txBody>
      </p:sp>
      <p:grpSp>
        <p:nvGrpSpPr>
          <p:cNvPr id="7" name="组合 6">
            <a:extLst>
              <a:ext uri="{FF2B5EF4-FFF2-40B4-BE49-F238E27FC236}">
                <a16:creationId xmlns:a16="http://schemas.microsoft.com/office/drawing/2014/main" id="{B11AE611-C6D3-7597-3395-14685F4D5EE0}"/>
              </a:ext>
            </a:extLst>
          </p:cNvPr>
          <p:cNvGrpSpPr/>
          <p:nvPr/>
        </p:nvGrpSpPr>
        <p:grpSpPr>
          <a:xfrm>
            <a:off x="1115760" y="3348723"/>
            <a:ext cx="1584111" cy="1196356"/>
            <a:chOff x="971750" y="2844688"/>
            <a:chExt cx="1584111" cy="1196356"/>
          </a:xfrm>
        </p:grpSpPr>
        <p:sp>
          <p:nvSpPr>
            <p:cNvPr id="8" name="矩形: 圆角 7">
              <a:extLst>
                <a:ext uri="{FF2B5EF4-FFF2-40B4-BE49-F238E27FC236}">
                  <a16:creationId xmlns:a16="http://schemas.microsoft.com/office/drawing/2014/main" id="{F05FD7A7-8B44-3318-927B-75FA41F65DFE}"/>
                </a:ext>
              </a:extLst>
            </p:cNvPr>
            <p:cNvSpPr/>
            <p:nvPr/>
          </p:nvSpPr>
          <p:spPr bwMode="auto">
            <a:xfrm>
              <a:off x="1115761" y="3789026"/>
              <a:ext cx="1440100" cy="252018"/>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9" name="文本框 8">
              <a:extLst>
                <a:ext uri="{FF2B5EF4-FFF2-40B4-BE49-F238E27FC236}">
                  <a16:creationId xmlns:a16="http://schemas.microsoft.com/office/drawing/2014/main" id="{BA817296-B910-94D4-026A-8858443E7895}"/>
                </a:ext>
              </a:extLst>
            </p:cNvPr>
            <p:cNvSpPr txBox="1"/>
            <p:nvPr/>
          </p:nvSpPr>
          <p:spPr>
            <a:xfrm>
              <a:off x="971750" y="2844688"/>
              <a:ext cx="1313180" cy="338554"/>
            </a:xfrm>
            <a:prstGeom prst="rect">
              <a:avLst/>
            </a:prstGeom>
            <a:noFill/>
          </p:spPr>
          <p:txBody>
            <a:bodyPr wrap="none" rtlCol="0">
              <a:spAutoFit/>
            </a:bodyPr>
            <a:lstStyle/>
            <a:p>
              <a:r>
                <a:rPr lang="zh-CN" altLang="en-US" dirty="0"/>
                <a:t>*</a:t>
              </a:r>
              <a:r>
                <a:rPr lang="en-US" altLang="zh-CN" dirty="0"/>
                <a:t>.o</a:t>
              </a:r>
              <a:r>
                <a:rPr lang="zh-CN" altLang="en-US" dirty="0"/>
                <a:t>和</a:t>
              </a:r>
              <a:r>
                <a:rPr lang="en-US" altLang="zh-CN" dirty="0"/>
                <a:t>ULIB</a:t>
              </a:r>
              <a:r>
                <a:rPr lang="zh-CN" altLang="en-US" dirty="0"/>
                <a:t>库</a:t>
              </a:r>
            </a:p>
          </p:txBody>
        </p:sp>
        <p:cxnSp>
          <p:nvCxnSpPr>
            <p:cNvPr id="10" name="直接箭头连接符 9">
              <a:extLst>
                <a:ext uri="{FF2B5EF4-FFF2-40B4-BE49-F238E27FC236}">
                  <a16:creationId xmlns:a16="http://schemas.microsoft.com/office/drawing/2014/main" id="{B93FB899-FD80-0E9E-DD22-C72A65AD41C6}"/>
                </a:ext>
              </a:extLst>
            </p:cNvPr>
            <p:cNvCxnSpPr>
              <a:cxnSpLocks/>
              <a:stCxn id="9" idx="2"/>
              <a:endCxn id="8" idx="0"/>
            </p:cNvCxnSpPr>
            <p:nvPr/>
          </p:nvCxnSpPr>
          <p:spPr bwMode="auto">
            <a:xfrm>
              <a:off x="1628340" y="3183242"/>
              <a:ext cx="207471" cy="605784"/>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2.1.1.磁盘映像的生成</a:t>
            </a:r>
          </a:p>
        </p:txBody>
      </p:sp>
      <p:sp>
        <p:nvSpPr>
          <p:cNvPr id="3" name="内容占位符 2"/>
          <p:cNvSpPr>
            <a:spLocks noGrp="1"/>
          </p:cNvSpPr>
          <p:nvPr>
            <p:ph idx="1"/>
          </p:nvPr>
        </p:nvSpPr>
        <p:spPr>
          <a:xfrm>
            <a:off x="684530" y="1125857"/>
            <a:ext cx="8271510" cy="523221"/>
          </a:xfrm>
        </p:spPr>
        <p:txBody>
          <a:bodyPr/>
          <a:lstStyle/>
          <a:p>
            <a:r>
              <a:rPr sz="1600" dirty="0"/>
              <a:t>代码2</a:t>
            </a:r>
            <a:r>
              <a:rPr lang="en-US" sz="1600" dirty="0"/>
              <a:t>-</a:t>
            </a:r>
            <a:r>
              <a:rPr sz="1600" dirty="0"/>
              <a:t>2是Makefile中有关创建磁盘文件系统的部分。其中变量UPROGS包含了所有相关的可执行文件名。磁盘文件系统fs.img目标依赖于UPROGS变量，并且将它们和README文件一起通过mkfs程序转换成文件系统映像fs.img。</a:t>
            </a:r>
          </a:p>
        </p:txBody>
      </p:sp>
      <p:sp>
        <p:nvSpPr>
          <p:cNvPr id="5" name="文本框 4"/>
          <p:cNvSpPr txBox="1"/>
          <p:nvPr/>
        </p:nvSpPr>
        <p:spPr>
          <a:xfrm>
            <a:off x="704090" y="1917065"/>
            <a:ext cx="7524205" cy="4307840"/>
          </a:xfrm>
          <a:prstGeom prst="rect">
            <a:avLst/>
          </a:prstGeom>
          <a:noFill/>
          <a:ln w="9525">
            <a:noFill/>
          </a:ln>
        </p:spPr>
        <p:txBody>
          <a:bodyPr wrap="square">
            <a:spAutoFit/>
          </a:bodyPr>
          <a:lstStyle/>
          <a:p>
            <a:pPr marL="0" indent="457200" algn="ctr">
              <a:buClrTx/>
              <a:buSzTx/>
              <a:buFont typeface="+mj-lt"/>
              <a:buNone/>
            </a:pPr>
            <a:r>
              <a:rPr sz="1800" b="1" dirty="0">
                <a:latin typeface="Calibri" panose="020F0502020204030204" pitchFamily="34" charset="0"/>
                <a:ea typeface="宋体" panose="02010600030101010101" pitchFamily="2" charset="-122"/>
              </a:rPr>
              <a:t>代码2</a:t>
            </a:r>
            <a:r>
              <a:rPr lang="en-US" sz="1800" b="1" dirty="0">
                <a:latin typeface="Calibri" panose="020F0502020204030204" pitchFamily="34" charset="0"/>
                <a:ea typeface="宋体" panose="02010600030101010101" pitchFamily="2" charset="-122"/>
              </a:rPr>
              <a:t>-</a:t>
            </a:r>
            <a:r>
              <a:rPr sz="1800" b="1" dirty="0">
                <a:latin typeface="Calibri" panose="020F0502020204030204" pitchFamily="34" charset="0"/>
                <a:ea typeface="宋体" panose="02010600030101010101" pitchFamily="2" charset="-122"/>
              </a:rPr>
              <a:t>2 </a:t>
            </a:r>
            <a:r>
              <a:rPr sz="1800" b="1" dirty="0" err="1">
                <a:latin typeface="Calibri" panose="020F0502020204030204" pitchFamily="34" charset="0"/>
                <a:ea typeface="宋体" panose="02010600030101010101" pitchFamily="2" charset="-122"/>
              </a:rPr>
              <a:t>Makefile中创建磁盘文件系统的部分</a:t>
            </a:r>
            <a:endParaRPr sz="1800" b="1" dirty="0">
              <a:latin typeface="Calibri" panose="020F0502020204030204" pitchFamily="34" charset="0"/>
              <a:ea typeface="宋体" panose="02010600030101010101" pitchFamily="2" charset="-122"/>
            </a:endParaRP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1.UPROGS=\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2.	$U/_cat\</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3.	$U/_echo\</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4.	$U/_forktest\</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5.	$U/_grep\</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6.	$U/_init\</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7.	$U/_kill\</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8.	$U/_ln\</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9.	$U/_ls\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10.	$U/_mkdir\</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11.	$U/_rm\</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12.	$U/_sh\</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13.	$U/_stressfs\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14.	$U/_usertests\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15.#	$U/_grind\</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16.	$U/_wc\</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17.	$U/_zombie\</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18.</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19.fs.img: mkfs/mkfs README $(UPROGS)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20.	mkfs/mkfs fs.img README $(UPROGS)</a:t>
            </a:r>
          </a:p>
          <a:p>
            <a:pPr marL="0" indent="457200" algn="l">
              <a:buClrTx/>
              <a:buSzTx/>
              <a:buFont typeface="+mj-lt"/>
              <a:buNone/>
            </a:pPr>
            <a:r>
              <a:rPr lang="en-US" altLang="zh-CN" sz="1200" dirty="0">
                <a:effectLst/>
                <a:latin typeface="楷体" panose="02010609060101010101" pitchFamily="49" charset="-122"/>
                <a:ea typeface="楷体" panose="02010609060101010101" pitchFamily="49" charset="-122"/>
                <a:cs typeface="Times New Roman" panose="02020603050405020304" pitchFamily="18" charset="0"/>
              </a:rPr>
              <a:t>	xxd -i fs.img &gt; kernel/ramdisk.h</a:t>
            </a: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 </a:t>
            </a:r>
          </a:p>
        </p:txBody>
      </p:sp>
      <p:grpSp>
        <p:nvGrpSpPr>
          <p:cNvPr id="10" name="组合 9">
            <a:extLst>
              <a:ext uri="{FF2B5EF4-FFF2-40B4-BE49-F238E27FC236}">
                <a16:creationId xmlns:a16="http://schemas.microsoft.com/office/drawing/2014/main" id="{482FCD2D-7C51-287D-3FB5-7280E3841BB3}"/>
              </a:ext>
            </a:extLst>
          </p:cNvPr>
          <p:cNvGrpSpPr/>
          <p:nvPr/>
        </p:nvGrpSpPr>
        <p:grpSpPr>
          <a:xfrm>
            <a:off x="1331775" y="2132910"/>
            <a:ext cx="3448895" cy="3312230"/>
            <a:chOff x="1331775" y="2132910"/>
            <a:chExt cx="3448895" cy="3312230"/>
          </a:xfrm>
        </p:grpSpPr>
        <p:sp>
          <p:nvSpPr>
            <p:cNvPr id="4" name="矩形: 圆角 3">
              <a:extLst>
                <a:ext uri="{FF2B5EF4-FFF2-40B4-BE49-F238E27FC236}">
                  <a16:creationId xmlns:a16="http://schemas.microsoft.com/office/drawing/2014/main" id="{51FD720C-A6E1-8CDC-A71F-D7982BF50A72}"/>
                </a:ext>
              </a:extLst>
            </p:cNvPr>
            <p:cNvSpPr/>
            <p:nvPr/>
          </p:nvSpPr>
          <p:spPr bwMode="auto">
            <a:xfrm>
              <a:off x="1331775" y="2132910"/>
              <a:ext cx="1512105" cy="3312230"/>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E5769D2D-466C-E425-4187-14A33E0C9DC6}"/>
                </a:ext>
              </a:extLst>
            </p:cNvPr>
            <p:cNvSpPr txBox="1"/>
            <p:nvPr/>
          </p:nvSpPr>
          <p:spPr>
            <a:xfrm>
              <a:off x="3707940" y="2852960"/>
              <a:ext cx="1072730" cy="338554"/>
            </a:xfrm>
            <a:prstGeom prst="rect">
              <a:avLst/>
            </a:prstGeom>
            <a:noFill/>
          </p:spPr>
          <p:txBody>
            <a:bodyPr wrap="none" rtlCol="0">
              <a:spAutoFit/>
            </a:bodyPr>
            <a:lstStyle/>
            <a:p>
              <a:r>
                <a:rPr lang="en-US" altLang="zh-CN" dirty="0"/>
                <a:t>UPROGS</a:t>
              </a:r>
              <a:endParaRPr lang="zh-CN" altLang="en-US" dirty="0"/>
            </a:p>
          </p:txBody>
        </p:sp>
        <p:cxnSp>
          <p:nvCxnSpPr>
            <p:cNvPr id="8" name="直接箭头连接符 7">
              <a:extLst>
                <a:ext uri="{FF2B5EF4-FFF2-40B4-BE49-F238E27FC236}">
                  <a16:creationId xmlns:a16="http://schemas.microsoft.com/office/drawing/2014/main" id="{4AD3FFE3-5A6D-32E1-5B52-1AFB5635AE81}"/>
                </a:ext>
              </a:extLst>
            </p:cNvPr>
            <p:cNvCxnSpPr>
              <a:cxnSpLocks/>
              <a:endCxn id="4" idx="3"/>
            </p:cNvCxnSpPr>
            <p:nvPr/>
          </p:nvCxnSpPr>
          <p:spPr bwMode="auto">
            <a:xfrm flipH="1">
              <a:off x="2843880" y="2996970"/>
              <a:ext cx="864060" cy="792055"/>
            </a:xfrm>
            <a:prstGeom prst="straightConnector1">
              <a:avLst/>
            </a:prstGeom>
            <a:solidFill>
              <a:schemeClr val="accent1"/>
            </a:solidFill>
            <a:ln w="9525" cap="flat" cmpd="sng" algn="ctr">
              <a:solidFill>
                <a:srgbClr val="00B050"/>
              </a:solidFill>
              <a:prstDash val="solid"/>
              <a:round/>
              <a:headEnd type="none" w="med" len="med"/>
              <a:tailEnd type="triangle"/>
            </a:ln>
          </p:spPr>
        </p:cxnSp>
      </p:grpSp>
      <p:grpSp>
        <p:nvGrpSpPr>
          <p:cNvPr id="11" name="组合 10">
            <a:extLst>
              <a:ext uri="{FF2B5EF4-FFF2-40B4-BE49-F238E27FC236}">
                <a16:creationId xmlns:a16="http://schemas.microsoft.com/office/drawing/2014/main" id="{917A21F7-4518-6BCB-8A0B-ED3C84876F0F}"/>
              </a:ext>
            </a:extLst>
          </p:cNvPr>
          <p:cNvGrpSpPr/>
          <p:nvPr/>
        </p:nvGrpSpPr>
        <p:grpSpPr>
          <a:xfrm>
            <a:off x="1399472" y="4941105"/>
            <a:ext cx="4050729" cy="1008069"/>
            <a:chOff x="1255462" y="4437070"/>
            <a:chExt cx="4050729" cy="1008069"/>
          </a:xfrm>
        </p:grpSpPr>
        <p:sp>
          <p:nvSpPr>
            <p:cNvPr id="12" name="矩形: 圆角 11">
              <a:extLst>
                <a:ext uri="{FF2B5EF4-FFF2-40B4-BE49-F238E27FC236}">
                  <a16:creationId xmlns:a16="http://schemas.microsoft.com/office/drawing/2014/main" id="{6BD81639-D265-718E-2106-00483C534CBB}"/>
                </a:ext>
              </a:extLst>
            </p:cNvPr>
            <p:cNvSpPr/>
            <p:nvPr/>
          </p:nvSpPr>
          <p:spPr bwMode="auto">
            <a:xfrm>
              <a:off x="1255462" y="4941104"/>
              <a:ext cx="3096215" cy="504035"/>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13" name="文本框 12">
              <a:extLst>
                <a:ext uri="{FF2B5EF4-FFF2-40B4-BE49-F238E27FC236}">
                  <a16:creationId xmlns:a16="http://schemas.microsoft.com/office/drawing/2014/main" id="{E0516A22-716F-2E61-E5D8-E532DC809509}"/>
                </a:ext>
              </a:extLst>
            </p:cNvPr>
            <p:cNvSpPr txBox="1"/>
            <p:nvPr/>
          </p:nvSpPr>
          <p:spPr>
            <a:xfrm>
              <a:off x="4687111" y="4437070"/>
              <a:ext cx="619080" cy="338554"/>
            </a:xfrm>
            <a:prstGeom prst="rect">
              <a:avLst/>
            </a:prstGeom>
            <a:noFill/>
          </p:spPr>
          <p:txBody>
            <a:bodyPr wrap="none" rtlCol="0">
              <a:spAutoFit/>
            </a:bodyPr>
            <a:lstStyle/>
            <a:p>
              <a:r>
                <a:rPr lang="en-US" altLang="zh-CN" dirty="0" err="1"/>
                <a:t>mkfs</a:t>
              </a:r>
              <a:endParaRPr lang="zh-CN" altLang="en-US" dirty="0"/>
            </a:p>
          </p:txBody>
        </p:sp>
        <p:cxnSp>
          <p:nvCxnSpPr>
            <p:cNvPr id="14" name="直接箭头连接符 13">
              <a:extLst>
                <a:ext uri="{FF2B5EF4-FFF2-40B4-BE49-F238E27FC236}">
                  <a16:creationId xmlns:a16="http://schemas.microsoft.com/office/drawing/2014/main" id="{0B228A3D-EC07-DAD0-89F0-9817F1779D8B}"/>
                </a:ext>
              </a:extLst>
            </p:cNvPr>
            <p:cNvCxnSpPr>
              <a:cxnSpLocks/>
              <a:stCxn id="13" idx="1"/>
              <a:endCxn id="12" idx="3"/>
            </p:cNvCxnSpPr>
            <p:nvPr/>
          </p:nvCxnSpPr>
          <p:spPr bwMode="auto">
            <a:xfrm flipH="1">
              <a:off x="4351677" y="4606347"/>
              <a:ext cx="335434" cy="586775"/>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2.1.2.添加简单程序</a:t>
            </a:r>
          </a:p>
        </p:txBody>
      </p:sp>
      <p:sp>
        <p:nvSpPr>
          <p:cNvPr id="100" name="文本框 99"/>
          <p:cNvSpPr txBox="1"/>
          <p:nvPr/>
        </p:nvSpPr>
        <p:spPr>
          <a:xfrm>
            <a:off x="689610" y="1125220"/>
            <a:ext cx="7983855" cy="1791970"/>
          </a:xfrm>
          <a:prstGeom prst="rect">
            <a:avLst/>
          </a:prstGeom>
          <a:noFill/>
          <a:ln w="9525">
            <a:noFill/>
          </a:ln>
        </p:spPr>
        <p:txBody>
          <a:bodyPr>
            <a:noAutofit/>
          </a:bodyPr>
          <a:lstStyle/>
          <a:p>
            <a:pPr marL="0" indent="266700"/>
            <a:r>
              <a:rPr sz="1800" b="0">
                <a:latin typeface="Calibri" panose="020F0502020204030204" pitchFamily="34" charset="0"/>
                <a:ea typeface="宋体" panose="02010600030101010101" pitchFamily="2" charset="-122"/>
              </a:rPr>
              <a:t>在xv6源码的user目录下，编写一个程序作为我们为xv6增加的一个应用程序，如代码2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3所示。其中types.h、stat.h和user.h分别是kernel和user本目录中的头文件。程序运行结果是打印一行信息“This is my own app!\n”。</a:t>
            </a:r>
            <a:r>
              <a:rPr lang="zh-CN" sz="1800" b="0">
                <a:latin typeface="Calibri" panose="020F0502020204030204" pitchFamily="34" charset="0"/>
                <a:ea typeface="宋体" panose="02010600030101010101" pitchFamily="2" charset="-122"/>
              </a:rPr>
              <a:t>。</a:t>
            </a:r>
            <a:endParaRPr lang="zh-CN" altLang="en-US" sz="1800" b="0">
              <a:latin typeface="Calibri" panose="020F0502020204030204" pitchFamily="34" charset="0"/>
              <a:ea typeface="宋体" panose="02010600030101010101" pitchFamily="2" charset="-122"/>
            </a:endParaRPr>
          </a:p>
        </p:txBody>
      </p:sp>
      <p:sp>
        <p:nvSpPr>
          <p:cNvPr id="104" name="文本框 103"/>
          <p:cNvSpPr txBox="1"/>
          <p:nvPr/>
        </p:nvSpPr>
        <p:spPr>
          <a:xfrm>
            <a:off x="1979930" y="2349500"/>
            <a:ext cx="5211445" cy="3228975"/>
          </a:xfrm>
          <a:prstGeom prst="rect">
            <a:avLst/>
          </a:prstGeom>
          <a:noFill/>
          <a:ln w="9525">
            <a:noFill/>
          </a:ln>
        </p:spPr>
        <p:txBody>
          <a:bodyPr>
            <a:noAutofit/>
          </a:bodyPr>
          <a:lstStyle/>
          <a:p>
            <a:pPr marL="0" indent="457200" algn="ctr">
              <a:buClrTx/>
              <a:buSzTx/>
              <a:buFont typeface="+mj-lt"/>
            </a:pPr>
            <a:r>
              <a:rPr lang="zh-CN" altLang="en-US" sz="1800" b="1">
                <a:latin typeface="Calibri" panose="020F0502020204030204" pitchFamily="34" charset="0"/>
                <a:ea typeface="宋体" panose="02010600030101010101" pitchFamily="2" charset="-122"/>
                <a:cs typeface="Times New Roman" panose="02020603050405020304" pitchFamily="18" charset="0"/>
              </a:rPr>
              <a:t>代码</a:t>
            </a:r>
            <a:r>
              <a:rPr lang="en-US" sz="1800" b="1">
                <a:latin typeface="Calibri" panose="020F0502020204030204" pitchFamily="34" charset="0"/>
                <a:ea typeface="宋体" panose="02010600030101010101" pitchFamily="2" charset="-122"/>
                <a:cs typeface="Times New Roman" panose="02020603050405020304" pitchFamily="18" charset="0"/>
              </a:rPr>
              <a:t>2-3 </a:t>
            </a:r>
            <a:r>
              <a:rPr lang="en-US" sz="1800" b="1">
                <a:latin typeface="Calibri" panose="020F0502020204030204" pitchFamily="34" charset="0"/>
                <a:ea typeface="宋体" panose="02010600030101010101" pitchFamily="2" charset="-122"/>
              </a:rPr>
              <a:t>my-app.c</a:t>
            </a:r>
          </a:p>
          <a:p>
            <a:pPr marL="0" indent="457200" algn="l">
              <a:buClrTx/>
              <a:buSzTx/>
              <a:buFont typeface="+mj-lt"/>
            </a:pPr>
            <a:endParaRPr lang="en-US" sz="1800" b="0">
              <a:latin typeface="Calibri" panose="020F0502020204030204" pitchFamily="34" charset="0"/>
              <a:ea typeface="宋体" panose="02010600030101010101" pitchFamily="2" charset="-122"/>
            </a:endParaRP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 #include"kernel/types.h"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2. #include"kernel/stat.h"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3. #include"user/user.h"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4. </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5. int</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6. main(int argc, char *argv[])</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7. {</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8.         printf("This is my own app!\n");</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9.         exit(0);</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10. }</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2.1.2.添加简单程序</a:t>
            </a:r>
          </a:p>
        </p:txBody>
      </p:sp>
      <p:sp>
        <p:nvSpPr>
          <p:cNvPr id="100" name="文本框 99"/>
          <p:cNvSpPr txBox="1"/>
          <p:nvPr/>
        </p:nvSpPr>
        <p:spPr>
          <a:xfrm>
            <a:off x="689610" y="1125220"/>
            <a:ext cx="7983855" cy="1791970"/>
          </a:xfrm>
          <a:prstGeom prst="rect">
            <a:avLst/>
          </a:prstGeom>
          <a:noFill/>
          <a:ln w="9525">
            <a:noFill/>
          </a:ln>
        </p:spPr>
        <p:txBody>
          <a:bodyPr>
            <a:noAutofit/>
          </a:bodyPr>
          <a:lstStyle/>
          <a:p>
            <a:pPr marL="0" indent="266700"/>
            <a:r>
              <a:rPr sz="1800" b="0">
                <a:latin typeface="Calibri" panose="020F0502020204030204" pitchFamily="34" charset="0"/>
                <a:ea typeface="宋体" panose="02010600030101010101" pitchFamily="2" charset="-122"/>
              </a:rPr>
              <a:t>修改Makefile中的UPROGS变量，添加一个$U/_my-app。然后执行make all，此时可以看到输出的_my-app文件，如屏显2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1所示</a:t>
            </a:r>
            <a:r>
              <a:rPr lang="zh-CN" sz="1800" b="0">
                <a:latin typeface="Calibri" panose="020F0502020204030204" pitchFamily="34" charset="0"/>
                <a:ea typeface="宋体" panose="02010600030101010101" pitchFamily="2" charset="-122"/>
              </a:rPr>
              <a:t>。</a:t>
            </a:r>
          </a:p>
        </p:txBody>
      </p:sp>
      <p:sp>
        <p:nvSpPr>
          <p:cNvPr id="104" name="文本框 103"/>
          <p:cNvSpPr txBox="1"/>
          <p:nvPr/>
        </p:nvSpPr>
        <p:spPr>
          <a:xfrm>
            <a:off x="507365" y="2277110"/>
            <a:ext cx="8347710" cy="3618230"/>
          </a:xfrm>
          <a:prstGeom prst="rect">
            <a:avLst/>
          </a:prstGeom>
          <a:noFill/>
          <a:ln w="9525">
            <a:noFill/>
          </a:ln>
        </p:spPr>
        <p:txBody>
          <a:bodyPr>
            <a:noAutofit/>
          </a:bodyPr>
          <a:lstStyle/>
          <a:p>
            <a:pPr marL="0" indent="457200" algn="ctr">
              <a:buClrTx/>
              <a:buSzTx/>
              <a:buFont typeface="+mj-lt"/>
            </a:pPr>
            <a:r>
              <a:rPr sz="1800" b="1" dirty="0">
                <a:latin typeface="Calibri" panose="020F0502020204030204" pitchFamily="34" charset="0"/>
                <a:ea typeface="宋体" panose="02010600030101010101" pitchFamily="2" charset="-122"/>
              </a:rPr>
              <a:t>屏显2</a:t>
            </a:r>
            <a:r>
              <a:rPr lang="en-US" sz="1800" b="1" dirty="0">
                <a:latin typeface="Calibri" panose="020F0502020204030204" pitchFamily="34" charset="0"/>
                <a:ea typeface="宋体" panose="02010600030101010101" pitchFamily="2" charset="-122"/>
              </a:rPr>
              <a:t>-</a:t>
            </a:r>
            <a:r>
              <a:rPr sz="1800" b="1" dirty="0">
                <a:latin typeface="Calibri" panose="020F0502020204030204" pitchFamily="34" charset="0"/>
                <a:ea typeface="宋体" panose="02010600030101010101" pitchFamily="2" charset="-122"/>
              </a:rPr>
              <a:t>1编译my-app.c</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1.lqm@ubuntu:~/project/xv6-loongarch-exp$ make all</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2.loongarch64-unknown-linux-gnu-gcc -Wall -Werror -O -fno-omit-frame-pointer -ggdb -MD -     march=loongarch64 -mabi=lp64s -ffreestanding -fno-common -nostdlib -I. -fno-stack-protector -fno-pie -no-pie   -c -o user/my-app.o user/my-app.c</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3.loongarch64-unknown-linux-gnu-ld -z max-page-size=4096 -N -e main -Ttext 0 -o user/_my-app user/my-app.o user/ulib.o user/usys.o user/printf.o user/umalloc.o</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4.loongarch64-unknown-linux-gnu-objdump -S user/_my-app &gt; user/my-app.asm</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5.loongarch64-unknown-linux-gnu-objdump -t user/_my-app | sed '1,/SYMBOL TABLE/d; s/ .* / /; /^$/d' &gt; user/my-app.sym</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6.mkfs/mkfs fs.img README user/_cat user/_echo user/_forktest user/_grep user/_init user/_kill user/_ln user/_ls user/_mkdir user/_rm user/_sh user/_stressfs user/_usertests user/_my-app </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7.nmeta 46 (boot, super, log blocks 30 inode blocks 13, bitmap blocks 1) blocks 954 total 1000</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8.balloc: first 493 blocks have been allocated</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9.balloc: write bitmap block at sector 45</a:t>
            </a:r>
          </a:p>
          <a:p>
            <a:pPr marL="0" lvl="0" indent="457200" algn="l">
              <a:buClrTx/>
              <a:buSzTx/>
              <a:buFont typeface="+mj-lt"/>
              <a:buNone/>
            </a:pPr>
            <a:r>
              <a:rPr lang="en-US" altLang="zh-CN" sz="1200" b="0" dirty="0">
                <a:effectLst/>
                <a:latin typeface="楷体" panose="02010609060101010101" pitchFamily="49" charset="-122"/>
                <a:ea typeface="楷体" panose="02010609060101010101" pitchFamily="49" charset="-122"/>
                <a:cs typeface="Times New Roman" panose="02020603050405020304" pitchFamily="18" charset="0"/>
              </a:rPr>
              <a:t>10.xxd -i fs.img &gt; kernel/ramdisk.h</a:t>
            </a:r>
          </a:p>
        </p:txBody>
      </p:sp>
      <p:grpSp>
        <p:nvGrpSpPr>
          <p:cNvPr id="3" name="组合 2">
            <a:extLst>
              <a:ext uri="{FF2B5EF4-FFF2-40B4-BE49-F238E27FC236}">
                <a16:creationId xmlns:a16="http://schemas.microsoft.com/office/drawing/2014/main" id="{ACDFCEE3-966C-C865-09BB-1DAE5B904D97}"/>
              </a:ext>
            </a:extLst>
          </p:cNvPr>
          <p:cNvGrpSpPr/>
          <p:nvPr/>
        </p:nvGrpSpPr>
        <p:grpSpPr>
          <a:xfrm>
            <a:off x="2195835" y="1989629"/>
            <a:ext cx="1390171" cy="1367367"/>
            <a:chOff x="2961507" y="4013544"/>
            <a:chExt cx="1390171" cy="1367367"/>
          </a:xfrm>
        </p:grpSpPr>
        <p:sp>
          <p:nvSpPr>
            <p:cNvPr id="4" name="矩形: 圆角 3">
              <a:extLst>
                <a:ext uri="{FF2B5EF4-FFF2-40B4-BE49-F238E27FC236}">
                  <a16:creationId xmlns:a16="http://schemas.microsoft.com/office/drawing/2014/main" id="{5BE4ACB8-B90A-E61D-3FF0-35F00DD4FB14}"/>
                </a:ext>
              </a:extLst>
            </p:cNvPr>
            <p:cNvSpPr/>
            <p:nvPr/>
          </p:nvSpPr>
          <p:spPr bwMode="auto">
            <a:xfrm>
              <a:off x="3249528" y="5157639"/>
              <a:ext cx="1102150" cy="223272"/>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5" name="文本框 4">
              <a:extLst>
                <a:ext uri="{FF2B5EF4-FFF2-40B4-BE49-F238E27FC236}">
                  <a16:creationId xmlns:a16="http://schemas.microsoft.com/office/drawing/2014/main" id="{0D2F4E7A-6A1D-690D-69CA-0D47E794649D}"/>
                </a:ext>
              </a:extLst>
            </p:cNvPr>
            <p:cNvSpPr txBox="1"/>
            <p:nvPr/>
          </p:nvSpPr>
          <p:spPr>
            <a:xfrm>
              <a:off x="2961507" y="4013544"/>
              <a:ext cx="1029449" cy="338554"/>
            </a:xfrm>
            <a:prstGeom prst="rect">
              <a:avLst/>
            </a:prstGeom>
            <a:noFill/>
          </p:spPr>
          <p:txBody>
            <a:bodyPr wrap="none" rtlCol="0">
              <a:spAutoFit/>
            </a:bodyPr>
            <a:lstStyle/>
            <a:p>
              <a:r>
                <a:rPr lang="en-US" altLang="zh-CN" dirty="0"/>
                <a:t>my-</a:t>
              </a:r>
              <a:r>
                <a:rPr lang="en-US" altLang="zh-CN" dirty="0" err="1"/>
                <a:t>app.c</a:t>
              </a:r>
              <a:endParaRPr lang="zh-CN" altLang="en-US" dirty="0"/>
            </a:p>
          </p:txBody>
        </p:sp>
        <p:cxnSp>
          <p:nvCxnSpPr>
            <p:cNvPr id="6" name="直接箭头连接符 5">
              <a:extLst>
                <a:ext uri="{FF2B5EF4-FFF2-40B4-BE49-F238E27FC236}">
                  <a16:creationId xmlns:a16="http://schemas.microsoft.com/office/drawing/2014/main" id="{C252FBF3-228D-8D61-72A5-31FD7E065FD1}"/>
                </a:ext>
              </a:extLst>
            </p:cNvPr>
            <p:cNvCxnSpPr>
              <a:cxnSpLocks/>
              <a:stCxn id="5" idx="2"/>
              <a:endCxn id="4" idx="0"/>
            </p:cNvCxnSpPr>
            <p:nvPr/>
          </p:nvCxnSpPr>
          <p:spPr bwMode="auto">
            <a:xfrm>
              <a:off x="3476232" y="4352098"/>
              <a:ext cx="324371" cy="805541"/>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2.1.2.添加简单程序</a:t>
            </a:r>
          </a:p>
        </p:txBody>
      </p:sp>
      <p:sp>
        <p:nvSpPr>
          <p:cNvPr id="100" name="文本框 99"/>
          <p:cNvSpPr txBox="1"/>
          <p:nvPr/>
        </p:nvSpPr>
        <p:spPr>
          <a:xfrm>
            <a:off x="689610" y="1125220"/>
            <a:ext cx="7983855" cy="1791970"/>
          </a:xfrm>
          <a:prstGeom prst="rect">
            <a:avLst/>
          </a:prstGeom>
          <a:noFill/>
          <a:ln w="9525">
            <a:noFill/>
          </a:ln>
        </p:spPr>
        <p:txBody>
          <a:bodyPr>
            <a:noAutofit/>
          </a:bodyPr>
          <a:lstStyle/>
          <a:p>
            <a:pPr marL="0" indent="266700"/>
            <a:r>
              <a:rPr sz="1800" b="0">
                <a:latin typeface="Calibri" panose="020F0502020204030204" pitchFamily="34" charset="0"/>
                <a:ea typeface="宋体" panose="02010600030101010101" pitchFamily="2" charset="-122"/>
              </a:rPr>
              <a:t>启动xv6系统后，执行my-app程序，正确地输出了我们期待的“This is my own app!”字符串，如图2</a:t>
            </a:r>
            <a:r>
              <a:rPr lang="en-US" sz="1800" b="0">
                <a:latin typeface="Calibri" panose="020F0502020204030204" pitchFamily="34" charset="0"/>
                <a:ea typeface="宋体" panose="02010600030101010101" pitchFamily="2" charset="-122"/>
              </a:rPr>
              <a:t>-</a:t>
            </a:r>
            <a:r>
              <a:rPr sz="1800" b="0">
                <a:latin typeface="Calibri" panose="020F0502020204030204" pitchFamily="34" charset="0"/>
                <a:ea typeface="宋体" panose="02010600030101010101" pitchFamily="2" charset="-122"/>
              </a:rPr>
              <a:t>2所示。</a:t>
            </a:r>
          </a:p>
        </p:txBody>
      </p:sp>
      <p:pic>
        <p:nvPicPr>
          <p:cNvPr id="3" name="图片 2"/>
          <p:cNvPicPr/>
          <p:nvPr/>
        </p:nvPicPr>
        <p:blipFill>
          <a:blip r:embed="rId3"/>
          <a:stretch>
            <a:fillRect/>
          </a:stretch>
        </p:blipFill>
        <p:spPr>
          <a:xfrm>
            <a:off x="2123440" y="2205038"/>
            <a:ext cx="5105400" cy="3343275"/>
          </a:xfrm>
          <a:prstGeom prst="rect">
            <a:avLst/>
          </a:prstGeom>
          <a:noFill/>
          <a:ln w="9525">
            <a:noFill/>
          </a:ln>
        </p:spPr>
      </p:pic>
      <p:sp>
        <p:nvSpPr>
          <p:cNvPr id="105" name="文本框 104"/>
          <p:cNvSpPr txBox="1"/>
          <p:nvPr/>
        </p:nvSpPr>
        <p:spPr>
          <a:xfrm>
            <a:off x="2123440" y="5548313"/>
            <a:ext cx="5080000" cy="368300"/>
          </a:xfrm>
          <a:prstGeom prst="rect">
            <a:avLst/>
          </a:prstGeom>
          <a:noFill/>
          <a:ln w="9525">
            <a:noFill/>
          </a:ln>
        </p:spPr>
        <p:txBody>
          <a:bodyPr>
            <a:spAutoFit/>
          </a:bodyPr>
          <a:lstStyle/>
          <a:p>
            <a:pPr marL="0" indent="266700" algn="ctr"/>
            <a:r>
              <a:rPr lang="zh-CN" sz="1800" b="1">
                <a:latin typeface="Calibri" panose="020F0502020204030204" pitchFamily="34" charset="0"/>
                <a:ea typeface="宋体" panose="02010600030101010101" pitchFamily="2" charset="-122"/>
              </a:rPr>
              <a:t>图</a:t>
            </a:r>
            <a:r>
              <a:rPr lang="en-US" sz="1800" b="1">
                <a:latin typeface="Calibri" panose="020F0502020204030204" pitchFamily="34" charset="0"/>
                <a:ea typeface="宋体" panose="02010600030101010101" pitchFamily="2" charset="-122"/>
                <a:cs typeface="Times New Roman" panose="02020603050405020304" pitchFamily="18" charset="0"/>
              </a:rPr>
              <a:t>2-2  </a:t>
            </a:r>
            <a:r>
              <a:rPr lang="zh-CN" sz="1800" b="1">
                <a:latin typeface="Calibri" panose="020F0502020204030204" pitchFamily="34" charset="0"/>
                <a:ea typeface="宋体" panose="02010600030101010101" pitchFamily="2" charset="-122"/>
              </a:rPr>
              <a:t>在</a:t>
            </a:r>
            <a:r>
              <a:rPr lang="en-US" sz="1800" b="1">
                <a:latin typeface="Calibri" panose="020F0502020204030204" pitchFamily="34" charset="0"/>
                <a:ea typeface="宋体" panose="02010600030101010101" pitchFamily="2" charset="-122"/>
              </a:rPr>
              <a:t>x</a:t>
            </a:r>
            <a:r>
              <a:rPr lang="en-US" sz="1800" b="1">
                <a:latin typeface="Calibri" panose="020F0502020204030204" pitchFamily="34" charset="0"/>
                <a:ea typeface="宋体" panose="02010600030101010101" pitchFamily="2" charset="-122"/>
                <a:cs typeface="Times New Roman" panose="02020603050405020304" pitchFamily="18" charset="0"/>
              </a:rPr>
              <a:t>v6</a:t>
            </a:r>
            <a:r>
              <a:rPr lang="zh-CN" sz="1800" b="1">
                <a:latin typeface="Calibri" panose="020F0502020204030204" pitchFamily="34" charset="0"/>
                <a:ea typeface="宋体" panose="02010600030101010101" pitchFamily="2" charset="-122"/>
              </a:rPr>
              <a:t>中运行新增的</a:t>
            </a:r>
            <a:r>
              <a:rPr lang="en-US" sz="1800" b="1">
                <a:latin typeface="Calibri" panose="020F0502020204030204" pitchFamily="34" charset="0"/>
                <a:ea typeface="宋体" panose="02010600030101010101" pitchFamily="2" charset="-122"/>
              </a:rPr>
              <a:t>m</a:t>
            </a:r>
            <a:r>
              <a:rPr lang="en-US" sz="1800" b="1">
                <a:latin typeface="Calibri" panose="020F0502020204030204" pitchFamily="34" charset="0"/>
                <a:ea typeface="宋体" panose="02010600030101010101" pitchFamily="2" charset="-122"/>
                <a:cs typeface="Times New Roman" panose="02020603050405020304" pitchFamily="18" charset="0"/>
              </a:rPr>
              <a:t>y-app</a:t>
            </a:r>
            <a:r>
              <a:rPr lang="zh-CN" sz="1800" b="1">
                <a:latin typeface="Calibri" panose="020F0502020204030204" pitchFamily="34" charset="0"/>
                <a:ea typeface="宋体" panose="02010600030101010101" pitchFamily="2" charset="-122"/>
              </a:rPr>
              <a:t>程序</a:t>
            </a:r>
            <a:endParaRPr lang="zh-CN" altLang="en-US" sz="1800" b="1">
              <a:latin typeface="Calibri" panose="020F0502020204030204" pitchFamily="34" charset="0"/>
              <a:ea typeface="宋体" panose="02010600030101010101" pitchFamily="2" charset="-122"/>
            </a:endParaRPr>
          </a:p>
        </p:txBody>
      </p:sp>
      <p:grpSp>
        <p:nvGrpSpPr>
          <p:cNvPr id="4" name="组合 3">
            <a:extLst>
              <a:ext uri="{FF2B5EF4-FFF2-40B4-BE49-F238E27FC236}">
                <a16:creationId xmlns:a16="http://schemas.microsoft.com/office/drawing/2014/main" id="{552D65CB-CC81-0697-4A16-EE3943B3C5E5}"/>
              </a:ext>
            </a:extLst>
          </p:cNvPr>
          <p:cNvGrpSpPr/>
          <p:nvPr/>
        </p:nvGrpSpPr>
        <p:grpSpPr>
          <a:xfrm>
            <a:off x="635643" y="4335319"/>
            <a:ext cx="2856283" cy="1109822"/>
            <a:chOff x="491633" y="3831284"/>
            <a:chExt cx="2856283" cy="1109822"/>
          </a:xfrm>
        </p:grpSpPr>
        <p:sp>
          <p:nvSpPr>
            <p:cNvPr id="5" name="矩形: 圆角 4">
              <a:extLst>
                <a:ext uri="{FF2B5EF4-FFF2-40B4-BE49-F238E27FC236}">
                  <a16:creationId xmlns:a16="http://schemas.microsoft.com/office/drawing/2014/main" id="{9AC2242E-C4D8-109D-EFB6-08B4E86671C7}"/>
                </a:ext>
              </a:extLst>
            </p:cNvPr>
            <p:cNvSpPr/>
            <p:nvPr/>
          </p:nvSpPr>
          <p:spPr bwMode="auto">
            <a:xfrm>
              <a:off x="1771150" y="4602552"/>
              <a:ext cx="1576766" cy="338554"/>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D88CCD20-3D38-DA24-65A3-836D9FDC1874}"/>
                </a:ext>
              </a:extLst>
            </p:cNvPr>
            <p:cNvSpPr txBox="1"/>
            <p:nvPr/>
          </p:nvSpPr>
          <p:spPr>
            <a:xfrm>
              <a:off x="491633" y="3831284"/>
              <a:ext cx="1279517" cy="584775"/>
            </a:xfrm>
            <a:prstGeom prst="rect">
              <a:avLst/>
            </a:prstGeom>
            <a:noFill/>
          </p:spPr>
          <p:txBody>
            <a:bodyPr wrap="none" rtlCol="0">
              <a:spAutoFit/>
            </a:bodyPr>
            <a:lstStyle/>
            <a:p>
              <a:r>
                <a:rPr lang="zh-CN" altLang="en-US" dirty="0"/>
                <a:t>执行</a:t>
              </a:r>
              <a:r>
                <a:rPr lang="en-US" altLang="zh-CN" dirty="0"/>
                <a:t>my-app</a:t>
              </a:r>
            </a:p>
            <a:p>
              <a:r>
                <a:rPr lang="zh-CN" altLang="en-US" dirty="0"/>
                <a:t>以及输出</a:t>
              </a:r>
            </a:p>
          </p:txBody>
        </p:sp>
        <p:cxnSp>
          <p:nvCxnSpPr>
            <p:cNvPr id="7" name="直接箭头连接符 6">
              <a:extLst>
                <a:ext uri="{FF2B5EF4-FFF2-40B4-BE49-F238E27FC236}">
                  <a16:creationId xmlns:a16="http://schemas.microsoft.com/office/drawing/2014/main" id="{2757B018-88C1-C9F3-5097-5AD1CDA027A9}"/>
                </a:ext>
              </a:extLst>
            </p:cNvPr>
            <p:cNvCxnSpPr>
              <a:cxnSpLocks/>
              <a:stCxn id="6" idx="2"/>
              <a:endCxn id="5" idx="1"/>
            </p:cNvCxnSpPr>
            <p:nvPr/>
          </p:nvCxnSpPr>
          <p:spPr bwMode="auto">
            <a:xfrm>
              <a:off x="1131392" y="4416059"/>
              <a:ext cx="639758" cy="355770"/>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140337"/>
            <a:ext cx="8260080" cy="768350"/>
          </a:xfrm>
        </p:spPr>
        <p:txBody>
          <a:bodyPr/>
          <a:lstStyle/>
          <a:p>
            <a:r>
              <a:rPr dirty="0"/>
              <a:t>2.2.新增系统调用</a:t>
            </a:r>
          </a:p>
        </p:txBody>
      </p:sp>
      <p:sp>
        <p:nvSpPr>
          <p:cNvPr id="3" name="文本框 2"/>
          <p:cNvSpPr txBox="1"/>
          <p:nvPr/>
        </p:nvSpPr>
        <p:spPr>
          <a:xfrm>
            <a:off x="971750" y="1593119"/>
            <a:ext cx="6912480" cy="1198880"/>
          </a:xfrm>
          <a:prstGeom prst="rect">
            <a:avLst/>
          </a:prstGeom>
          <a:noFill/>
        </p:spPr>
        <p:txBody>
          <a:bodyPr wrap="square" rtlCol="0">
            <a:spAutoFit/>
          </a:bodyPr>
          <a:lstStyle/>
          <a:p>
            <a:pPr marL="457200" indent="-457200">
              <a:buFont typeface="Wingdings" panose="05000000000000000000" pitchFamily="2" charset="2"/>
              <a:buChar char="p"/>
            </a:pPr>
            <a:r>
              <a:rPr sz="2400" dirty="0"/>
              <a:t>2.2.1.系统调用示例</a:t>
            </a:r>
          </a:p>
          <a:p>
            <a:pPr marL="457200" indent="-457200">
              <a:buFont typeface="Wingdings" panose="05000000000000000000" pitchFamily="2" charset="2"/>
              <a:buChar char="p"/>
            </a:pPr>
            <a:r>
              <a:rPr sz="2400" dirty="0"/>
              <a:t>2.2.2.添加系统调用</a:t>
            </a:r>
          </a:p>
          <a:p>
            <a:pPr marL="457200" indent="-457200">
              <a:buFont typeface="Wingdings" panose="05000000000000000000" pitchFamily="2" charset="2"/>
              <a:buChar char="p"/>
            </a:pPr>
            <a:r>
              <a:rPr sz="2400" dirty="0"/>
              <a:t>2.2.3.验证新系统调用</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4530" y="386717"/>
            <a:ext cx="8260080" cy="521970"/>
          </a:xfrm>
        </p:spPr>
        <p:txBody>
          <a:bodyPr/>
          <a:lstStyle/>
          <a:p>
            <a:r>
              <a:rPr sz="2800" dirty="0"/>
              <a:t>2.2.1.系统调用示例</a:t>
            </a:r>
          </a:p>
        </p:txBody>
      </p:sp>
      <p:sp>
        <p:nvSpPr>
          <p:cNvPr id="105" name="文本框 104"/>
          <p:cNvSpPr txBox="1"/>
          <p:nvPr/>
        </p:nvSpPr>
        <p:spPr>
          <a:xfrm>
            <a:off x="827405" y="1196975"/>
            <a:ext cx="7243445" cy="922020"/>
          </a:xfrm>
          <a:prstGeom prst="rect">
            <a:avLst/>
          </a:prstGeom>
          <a:noFill/>
          <a:ln w="9525">
            <a:noFill/>
          </a:ln>
        </p:spPr>
        <p:txBody>
          <a:bodyPr wrap="square">
            <a:spAutoFit/>
          </a:bodyPr>
          <a:lstStyle/>
          <a:p>
            <a:pPr marL="0" indent="266700"/>
            <a:r>
              <a:rPr lang="zh-CN" sz="1800" b="0">
                <a:latin typeface="Calibri" panose="020F0502020204030204" pitchFamily="34" charset="0"/>
                <a:ea typeface="宋体" panose="02010600030101010101" pitchFamily="2" charset="-122"/>
              </a:rPr>
              <a:t>可用的系统调用都在</a:t>
            </a:r>
            <a:r>
              <a:rPr lang="en-US" sz="1800" b="0">
                <a:latin typeface="Calibri" panose="020F0502020204030204" pitchFamily="34" charset="0"/>
                <a:ea typeface="宋体" panose="02010600030101010101" pitchFamily="2" charset="-122"/>
              </a:rPr>
              <a:t>user</a:t>
            </a:r>
            <a:r>
              <a:rPr lang="en-US" sz="1800" b="0">
                <a:latin typeface="Calibri" panose="020F0502020204030204" pitchFamily="34" charset="0"/>
                <a:ea typeface="宋体" panose="02010600030101010101" pitchFamily="2" charset="-122"/>
                <a:cs typeface="Times New Roman" panose="02020603050405020304" pitchFamily="18" charset="0"/>
              </a:rPr>
              <a:t>/</a:t>
            </a:r>
            <a:r>
              <a:rPr lang="en-US" sz="1800" b="0">
                <a:latin typeface="Calibri" panose="020F0502020204030204" pitchFamily="34" charset="0"/>
                <a:ea typeface="宋体" panose="02010600030101010101" pitchFamily="2" charset="-122"/>
              </a:rPr>
              <a:t>u</a:t>
            </a:r>
            <a:r>
              <a:rPr lang="en-US" sz="1800" b="0">
                <a:latin typeface="Calibri" panose="020F0502020204030204" pitchFamily="34" charset="0"/>
                <a:ea typeface="宋体" panose="02010600030101010101" pitchFamily="2" charset="-122"/>
                <a:cs typeface="Times New Roman" panose="02020603050405020304" pitchFamily="18" charset="0"/>
              </a:rPr>
              <a:t>ser.h</a:t>
            </a:r>
            <a:r>
              <a:rPr lang="zh-CN" sz="1800" b="0">
                <a:latin typeface="Calibri" panose="020F0502020204030204" pitchFamily="34" charset="0"/>
                <a:ea typeface="宋体" panose="02010600030101010101" pitchFamily="2" charset="-122"/>
              </a:rPr>
              <a:t>中定义，我们在程序中直接使用即可。我们以获取进程号的</a:t>
            </a:r>
            <a:r>
              <a:rPr lang="en-US" sz="1800" b="0">
                <a:latin typeface="Calibri" panose="020F0502020204030204" pitchFamily="34" charset="0"/>
                <a:ea typeface="宋体" panose="02010600030101010101" pitchFamily="2" charset="-122"/>
              </a:rPr>
              <a:t>g</a:t>
            </a:r>
            <a:r>
              <a:rPr lang="en-US" sz="1800" b="0">
                <a:latin typeface="Calibri" panose="020F0502020204030204" pitchFamily="34" charset="0"/>
                <a:ea typeface="宋体" panose="02010600030101010101" pitchFamily="2" charset="-122"/>
                <a:cs typeface="Times New Roman" panose="02020603050405020304" pitchFamily="18" charset="0"/>
              </a:rPr>
              <a:t>etpid()</a:t>
            </a:r>
            <a:r>
              <a:rPr lang="zh-CN" sz="1800" b="0">
                <a:latin typeface="Calibri" panose="020F0502020204030204" pitchFamily="34" charset="0"/>
                <a:ea typeface="宋体" panose="02010600030101010101" pitchFamily="2" charset="-122"/>
              </a:rPr>
              <a:t>系统调用为例，编写如代码</a:t>
            </a:r>
            <a:r>
              <a:rPr lang="en-US" sz="1800" b="0">
                <a:latin typeface="Calibri" panose="020F0502020204030204" pitchFamily="34" charset="0"/>
                <a:ea typeface="宋体" panose="02010600030101010101" pitchFamily="2" charset="-122"/>
                <a:cs typeface="Times New Roman" panose="02020603050405020304" pitchFamily="18" charset="0"/>
              </a:rPr>
              <a:t>2-4</a:t>
            </a:r>
            <a:r>
              <a:rPr lang="zh-CN" sz="1800" b="0">
                <a:latin typeface="Calibri" panose="020F0502020204030204" pitchFamily="34" charset="0"/>
                <a:ea typeface="宋体" panose="02010600030101010101" pitchFamily="2" charset="-122"/>
              </a:rPr>
              <a:t>所示的</a:t>
            </a:r>
            <a:r>
              <a:rPr lang="en-US" sz="1800" b="0">
                <a:latin typeface="Calibri" panose="020F0502020204030204" pitchFamily="34" charset="0"/>
                <a:ea typeface="宋体" panose="02010600030101010101" pitchFamily="2" charset="-122"/>
              </a:rPr>
              <a:t>p</a:t>
            </a:r>
            <a:r>
              <a:rPr lang="en-US" sz="1800" b="0">
                <a:latin typeface="Calibri" panose="020F0502020204030204" pitchFamily="34" charset="0"/>
                <a:ea typeface="宋体" panose="02010600030101010101" pitchFamily="2" charset="-122"/>
                <a:cs typeface="Times New Roman" panose="02020603050405020304" pitchFamily="18" charset="0"/>
              </a:rPr>
              <a:t>rint-pid.c</a:t>
            </a:r>
            <a:r>
              <a:rPr lang="zh-CN" sz="1800" b="0">
                <a:latin typeface="Calibri" panose="020F0502020204030204" pitchFamily="34" charset="0"/>
                <a:ea typeface="宋体" panose="02010600030101010101" pitchFamily="2" charset="-122"/>
              </a:rPr>
              <a:t>代码。</a:t>
            </a:r>
            <a:endParaRPr lang="zh-CN" altLang="en-US" sz="1800" b="0">
              <a:latin typeface="Calibri" panose="020F0502020204030204" pitchFamily="34" charset="0"/>
              <a:ea typeface="宋体" panose="02010600030101010101" pitchFamily="2" charset="-122"/>
            </a:endParaRPr>
          </a:p>
        </p:txBody>
      </p:sp>
      <p:sp>
        <p:nvSpPr>
          <p:cNvPr id="5" name="文本框 4"/>
          <p:cNvSpPr txBox="1"/>
          <p:nvPr/>
        </p:nvSpPr>
        <p:spPr>
          <a:xfrm>
            <a:off x="1763395" y="2349500"/>
            <a:ext cx="5080000" cy="3353435"/>
          </a:xfrm>
          <a:prstGeom prst="rect">
            <a:avLst/>
          </a:prstGeom>
          <a:noFill/>
          <a:ln w="9525">
            <a:noFill/>
          </a:ln>
        </p:spPr>
        <p:txBody>
          <a:bodyPr>
            <a:spAutoFit/>
          </a:bodyPr>
          <a:lstStyle/>
          <a:p>
            <a:pPr marL="0" indent="457200" algn="ctr">
              <a:buClrTx/>
              <a:buSzTx/>
              <a:buFont typeface="+mj-lt"/>
            </a:pPr>
            <a:r>
              <a:rPr lang="zh-CN" sz="1800" b="1" dirty="0">
                <a:latin typeface="Calibri" panose="020F0502020204030204" pitchFamily="34" charset="0"/>
                <a:ea typeface="宋体" panose="02010600030101010101" pitchFamily="2" charset="-122"/>
              </a:rPr>
              <a:t>代码</a:t>
            </a:r>
            <a:r>
              <a:rPr lang="en-US" sz="1800" b="1" dirty="0">
                <a:latin typeface="Calibri" panose="020F0502020204030204" pitchFamily="34" charset="0"/>
                <a:ea typeface="宋体" panose="02010600030101010101" pitchFamily="2" charset="-122"/>
                <a:cs typeface="Times New Roman" panose="02020603050405020304" pitchFamily="18" charset="0"/>
              </a:rPr>
              <a:t>2-4 </a:t>
            </a:r>
            <a:r>
              <a:rPr lang="en-US" sz="1800" b="1" dirty="0">
                <a:latin typeface="Calibri" panose="020F0502020204030204" pitchFamily="34" charset="0"/>
                <a:ea typeface="宋体" panose="02010600030101010101" pitchFamily="2" charset="-122"/>
              </a:rPr>
              <a:t>print-</a:t>
            </a:r>
            <a:r>
              <a:rPr lang="en-US" sz="1800" b="1" dirty="0" err="1">
                <a:latin typeface="Calibri" panose="020F0502020204030204" pitchFamily="34" charset="0"/>
                <a:ea typeface="宋体" panose="02010600030101010101" pitchFamily="2" charset="-122"/>
              </a:rPr>
              <a:t>pid.c</a:t>
            </a:r>
            <a:endParaRPr lang="en-US" sz="1800" b="1" dirty="0">
              <a:latin typeface="Calibri" panose="020F0502020204030204" pitchFamily="34" charset="0"/>
              <a:ea typeface="宋体" panose="02010600030101010101" pitchFamily="2" charset="-122"/>
            </a:endParaRPr>
          </a:p>
          <a:p>
            <a:pPr marL="0" indent="457200" algn="l">
              <a:buClrTx/>
              <a:buSzTx/>
              <a:buFont typeface="+mj-lt"/>
            </a:pPr>
            <a:endParaRPr lang="en-US" sz="1800" b="0" dirty="0">
              <a:latin typeface="Calibri" panose="020F0502020204030204" pitchFamily="34" charset="0"/>
              <a:ea typeface="宋体" panose="02010600030101010101" pitchFamily="2" charset="-122"/>
            </a:endParaRP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 #include"kernel/types.h"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2. #include"kernel/stat.h"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3. #include"user/user.h"</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4. </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5. int</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6. main(int argc, char *argv[])</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7. {</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8. </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9.     printf("My PID is: %d\n",</a:t>
            </a:r>
            <a:r>
              <a:rPr lang="en-US" altLang="zh-CN" sz="1600" dirty="0">
                <a:effectLst/>
                <a:latin typeface="楷体" panose="02010609060101010101" pitchFamily="49" charset="-122"/>
                <a:ea typeface="楷体" panose="02010609060101010101" pitchFamily="49" charset="-122"/>
                <a:cs typeface="Times New Roman" panose="02020603050405020304" pitchFamily="18" charset="0"/>
              </a:rPr>
              <a:t>getpid()</a:t>
            </a: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10.     exit(0);</a:t>
            </a:r>
          </a:p>
          <a:p>
            <a:pPr marL="0" indent="457200" algn="l">
              <a:buClrTx/>
              <a:buSzTx/>
              <a:buFont typeface="+mj-lt"/>
            </a:pPr>
            <a:r>
              <a:rPr lang="en-US" altLang="zh-CN" sz="1600" b="0" dirty="0">
                <a:effectLst/>
                <a:latin typeface="楷体" panose="02010609060101010101" pitchFamily="49" charset="-122"/>
                <a:ea typeface="楷体" panose="02010609060101010101" pitchFamily="49" charset="-122"/>
                <a:cs typeface="Times New Roman" panose="02020603050405020304" pitchFamily="18" charset="0"/>
              </a:rPr>
              <a:t>11. }</a:t>
            </a:r>
          </a:p>
        </p:txBody>
      </p:sp>
      <p:grpSp>
        <p:nvGrpSpPr>
          <p:cNvPr id="3" name="组合 2">
            <a:extLst>
              <a:ext uri="{FF2B5EF4-FFF2-40B4-BE49-F238E27FC236}">
                <a16:creationId xmlns:a16="http://schemas.microsoft.com/office/drawing/2014/main" id="{A4E8370C-E260-FB35-F140-07B858008EC0}"/>
              </a:ext>
            </a:extLst>
          </p:cNvPr>
          <p:cNvGrpSpPr/>
          <p:nvPr/>
        </p:nvGrpSpPr>
        <p:grpSpPr>
          <a:xfrm>
            <a:off x="5508066" y="4212320"/>
            <a:ext cx="3391534" cy="1030720"/>
            <a:chOff x="2317897" y="4414419"/>
            <a:chExt cx="3391534" cy="1030720"/>
          </a:xfrm>
        </p:grpSpPr>
        <p:sp>
          <p:nvSpPr>
            <p:cNvPr id="4" name="矩形: 圆角 3">
              <a:extLst>
                <a:ext uri="{FF2B5EF4-FFF2-40B4-BE49-F238E27FC236}">
                  <a16:creationId xmlns:a16="http://schemas.microsoft.com/office/drawing/2014/main" id="{BD06FEEB-1D62-1EEF-4702-04C5FA2D0929}"/>
                </a:ext>
              </a:extLst>
            </p:cNvPr>
            <p:cNvSpPr/>
            <p:nvPr/>
          </p:nvSpPr>
          <p:spPr bwMode="auto">
            <a:xfrm>
              <a:off x="2317897" y="4999194"/>
              <a:ext cx="864060" cy="445945"/>
            </a:xfrm>
            <a:prstGeom prst="roundRect">
              <a:avLst/>
            </a:prstGeom>
            <a:noFill/>
            <a:ln w="25400" cap="flat" cmpd="sng" algn="ctr">
              <a:solidFill>
                <a:srgbClr val="FF0000"/>
              </a:solidFill>
              <a:prstDash val="solid"/>
              <a:round/>
              <a:headEnd type="none" w="med" len="med"/>
              <a:tailEnd type="none" w="med" len="med"/>
            </a:ln>
          </p:spPr>
          <p:txBody>
            <a:bodyPr vert="horz" wrap="square" lIns="91440" tIns="45720" rIns="91440" bIns="45720" numCol="1" rtlCol="0" anchor="ctr" anchorCtr="0" compatLnSpc="1"/>
            <a:lstStyle/>
            <a:p>
              <a:pPr marL="0" marR="0" indent="0" algn="ctr"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a:ln>
                  <a:noFill/>
                </a:ln>
                <a:solidFill>
                  <a:schemeClr val="tx1"/>
                </a:solidFill>
                <a:effectLst/>
                <a:latin typeface="Arial" panose="020B0604020202020204" pitchFamily="34" charset="0"/>
              </a:endParaRPr>
            </a:p>
          </p:txBody>
        </p:sp>
        <p:sp>
          <p:nvSpPr>
            <p:cNvPr id="6" name="文本框 5">
              <a:extLst>
                <a:ext uri="{FF2B5EF4-FFF2-40B4-BE49-F238E27FC236}">
                  <a16:creationId xmlns:a16="http://schemas.microsoft.com/office/drawing/2014/main" id="{ECAA1108-E4F6-C835-4C43-2F7A76639548}"/>
                </a:ext>
              </a:extLst>
            </p:cNvPr>
            <p:cNvSpPr txBox="1"/>
            <p:nvPr/>
          </p:nvSpPr>
          <p:spPr>
            <a:xfrm>
              <a:off x="3613986" y="4414419"/>
              <a:ext cx="2095445" cy="584775"/>
            </a:xfrm>
            <a:prstGeom prst="rect">
              <a:avLst/>
            </a:prstGeom>
            <a:noFill/>
          </p:spPr>
          <p:txBody>
            <a:bodyPr wrap="none" rtlCol="0">
              <a:spAutoFit/>
            </a:bodyPr>
            <a:lstStyle/>
            <a:p>
              <a:pPr algn="ctr"/>
              <a:r>
                <a:rPr lang="zh-CN" altLang="en-US" dirty="0"/>
                <a:t>已有的系统调用</a:t>
              </a:r>
              <a:endParaRPr lang="en-US" altLang="zh-CN" dirty="0"/>
            </a:p>
            <a:p>
              <a:pPr algn="ctr"/>
              <a:r>
                <a:rPr lang="zh-CN" altLang="en-US" dirty="0"/>
                <a:t>（用户态的库函数）</a:t>
              </a:r>
            </a:p>
          </p:txBody>
        </p:sp>
        <p:cxnSp>
          <p:nvCxnSpPr>
            <p:cNvPr id="7" name="直接箭头连接符 6">
              <a:extLst>
                <a:ext uri="{FF2B5EF4-FFF2-40B4-BE49-F238E27FC236}">
                  <a16:creationId xmlns:a16="http://schemas.microsoft.com/office/drawing/2014/main" id="{12B82ED7-51B2-F716-5B5D-6EB990ADA432}"/>
                </a:ext>
              </a:extLst>
            </p:cNvPr>
            <p:cNvCxnSpPr>
              <a:cxnSpLocks/>
              <a:stCxn id="6" idx="1"/>
              <a:endCxn id="4" idx="3"/>
            </p:cNvCxnSpPr>
            <p:nvPr/>
          </p:nvCxnSpPr>
          <p:spPr bwMode="auto">
            <a:xfrm flipH="1">
              <a:off x="3181957" y="4706807"/>
              <a:ext cx="432029" cy="515360"/>
            </a:xfrm>
            <a:prstGeom prst="straightConnector1">
              <a:avLst/>
            </a:prstGeom>
            <a:solidFill>
              <a:schemeClr val="accent1"/>
            </a:solidFill>
            <a:ln w="9525" cap="flat" cmpd="sng" algn="ctr">
              <a:solidFill>
                <a:srgbClr val="00B050"/>
              </a:solidFill>
              <a:prstDash val="solid"/>
              <a:round/>
              <a:headEnd type="none" w="med" len="med"/>
              <a:tailEnd type="triangle"/>
            </a:ln>
          </p:spPr>
        </p:cxnSp>
      </p:gr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55479a6c-c3b1-4b49-a53a-13991fc0b588"/>
  <p:tag name="COMMONDATA" val="eyJoZGlkIjoiMWMyZjU3ZWZiYzIxYTU2NWY4NzZiMDcyYjU2ZTJmMjkifQ=="/>
</p:tagLst>
</file>

<file path=ppt/theme/theme1.xml><?xml version="1.0" encoding="utf-8"?>
<a:theme xmlns:a="http://schemas.openxmlformats.org/drawingml/2006/main" name="cod4e">
  <a:themeElements>
    <a:clrScheme name="cod4e 7">
      <a:dk1>
        <a:srgbClr val="000000"/>
      </a:dk1>
      <a:lt1>
        <a:srgbClr val="FFFFFF"/>
      </a:lt1>
      <a:dk2>
        <a:srgbClr val="0039A6"/>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fontScheme name="cod4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ctr" anchorCtr="0" compatLnSpc="1"/>
      <a:lstStyle>
        <a:defPPr marL="0" marR="0" indent="0" algn="ctr" defTabSz="914400" rtl="0" eaLnBrk="0" fontAlgn="base" latinLnBrk="0" hangingPunct="0">
          <a:lnSpc>
            <a:spcPct val="100000"/>
          </a:lnSpc>
          <a:spcBef>
            <a:spcPct val="0"/>
          </a:spcBef>
          <a:spcAft>
            <a:spcPct val="0"/>
          </a:spcAft>
          <a:buClrTx/>
          <a:buSzTx/>
          <a:buFontTx/>
          <a:buNone/>
          <a:defRPr kumimoji="0" lang="en-AU" sz="16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ctr" anchorCtr="0" compatLnSpc="1"/>
      <a:lstStyle>
        <a:defPPr marL="0" marR="0" indent="0" algn="ctr" defTabSz="914400" rtl="0" eaLnBrk="0" fontAlgn="base" latinLnBrk="0" hangingPunct="0">
          <a:lnSpc>
            <a:spcPct val="100000"/>
          </a:lnSpc>
          <a:spcBef>
            <a:spcPct val="0"/>
          </a:spcBef>
          <a:spcAft>
            <a:spcPct val="0"/>
          </a:spcAft>
          <a:buClrTx/>
          <a:buSzTx/>
          <a:buFontTx/>
          <a:buNone/>
          <a:defRPr kumimoji="0" lang="en-AU" sz="16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od4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cod4e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cod4e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cod4e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cod4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cod4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cod4e 7">
        <a:dk1>
          <a:srgbClr val="000000"/>
        </a:dk1>
        <a:lt1>
          <a:srgbClr val="FFFFFF"/>
        </a:lt1>
        <a:dk2>
          <a:srgbClr val="0039A6"/>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TotalTime>
  <Pages>44</Pages>
  <Words>2826</Words>
  <Application>Microsoft Office PowerPoint</Application>
  <PresentationFormat>全屏显示(4:3)</PresentationFormat>
  <Paragraphs>291</Paragraphs>
  <Slides>22</Slides>
  <Notes>22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MS Gothic</vt:lpstr>
      <vt:lpstr>楷体</vt:lpstr>
      <vt:lpstr>宋体</vt:lpstr>
      <vt:lpstr>Arial</vt:lpstr>
      <vt:lpstr>Arial Black</vt:lpstr>
      <vt:lpstr>Calibri</vt:lpstr>
      <vt:lpstr>Cambria</vt:lpstr>
      <vt:lpstr>Corbel</vt:lpstr>
      <vt:lpstr>Times New Roman</vt:lpstr>
      <vt:lpstr>Wingdings</vt:lpstr>
      <vt:lpstr>cod4e</vt:lpstr>
      <vt:lpstr>Chapter 2</vt:lpstr>
      <vt:lpstr>2.1.新增可执行程序</vt:lpstr>
      <vt:lpstr>2.1.1.磁盘映像的生成</vt:lpstr>
      <vt:lpstr>2.1.1.磁盘映像的生成</vt:lpstr>
      <vt:lpstr>2.1.2.添加简单程序</vt:lpstr>
      <vt:lpstr>2.1.2.添加简单程序</vt:lpstr>
      <vt:lpstr>2.1.2.添加简单程序</vt:lpstr>
      <vt:lpstr>2.2.新增系统调用</vt:lpstr>
      <vt:lpstr>2.2.1.系统调用示例</vt:lpstr>
      <vt:lpstr>2.2.1.系统调用示例</vt:lpstr>
      <vt:lpstr>2.2.2.添加系统调用</vt:lpstr>
      <vt:lpstr>2.2.2.添加系统调用</vt:lpstr>
      <vt:lpstr>2.2.2.添加系统调用</vt:lpstr>
      <vt:lpstr>2.2.2.添加系统调用</vt:lpstr>
      <vt:lpstr>2.2.2.添加系统调用</vt:lpstr>
      <vt:lpstr>2.2.2.添加系统调用</vt:lpstr>
      <vt:lpstr>2.2.2.添加系统调用</vt:lpstr>
      <vt:lpstr>2.2.3.验证新系统调用</vt:lpstr>
      <vt:lpstr>2.2.3.验证新系统调用</vt:lpstr>
      <vt:lpstr>2.3.观察调度过程</vt:lpstr>
      <vt:lpstr>2.3.观察调度过程</vt:lpstr>
      <vt:lpstr>2.4.小结</vt:lpstr>
    </vt:vector>
  </TitlesOfParts>
  <Company>Ashenden Designs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dc:title>
  <dc:creator>Peter Ashenden</dc:creator>
  <cp:lastModifiedBy>L6-505</cp:lastModifiedBy>
  <cp:revision>584</cp:revision>
  <dcterms:created xsi:type="dcterms:W3CDTF">2018-08-21T07:05:00Z</dcterms:created>
  <dcterms:modified xsi:type="dcterms:W3CDTF">2022-12-11T08:49:40Z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2052-11.1.0.12763</vt:lpwstr>
  </property>
  <property fmtid="{D5CDD505-2E9C-101B-9397-08002B2CF9AE}" pid="3" name="ICV">
    <vt:lpwstr>794F7BFC08A64B9BAFF89996FF7094BD</vt:lpwstr>
  </property>
</Properties>
</file>