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10.xml" ContentType="application/vnd.openxmlformats-officedocument.theme+xml"/>
  <Override PartName="/ppt/slideLayouts/slideLayout3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7" r:id="rId3"/>
    <p:sldMasterId id="2147483669" r:id="rId4"/>
    <p:sldMasterId id="2147483694" r:id="rId5"/>
    <p:sldMasterId id="2147483700" r:id="rId6"/>
    <p:sldMasterId id="2147483705" r:id="rId7"/>
    <p:sldMasterId id="2147483720" r:id="rId8"/>
    <p:sldMasterId id="2147483722" r:id="rId9"/>
    <p:sldMasterId id="2147483738" r:id="rId10"/>
    <p:sldMasterId id="2147483745" r:id="rId11"/>
  </p:sldMasterIdLst>
  <p:notesMasterIdLst>
    <p:notesMasterId r:id="rId27"/>
  </p:notesMasterIdLst>
  <p:sldIdLst>
    <p:sldId id="418" r:id="rId12"/>
    <p:sldId id="382" r:id="rId13"/>
    <p:sldId id="352" r:id="rId14"/>
    <p:sldId id="353" r:id="rId15"/>
    <p:sldId id="354" r:id="rId16"/>
    <p:sldId id="355" r:id="rId17"/>
    <p:sldId id="356" r:id="rId18"/>
    <p:sldId id="384" r:id="rId19"/>
    <p:sldId id="421" r:id="rId20"/>
    <p:sldId id="422" r:id="rId21"/>
    <p:sldId id="423" r:id="rId22"/>
    <p:sldId id="349" r:id="rId23"/>
    <p:sldId id="420" r:id="rId24"/>
    <p:sldId id="425" r:id="rId25"/>
    <p:sldId id="41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325617D-A95F-413D-94C9-AC86D5F52E6E}">
          <p14:sldIdLst>
            <p14:sldId id="418"/>
            <p14:sldId id="382"/>
            <p14:sldId id="352"/>
            <p14:sldId id="353"/>
            <p14:sldId id="354"/>
            <p14:sldId id="355"/>
            <p14:sldId id="356"/>
            <p14:sldId id="384"/>
            <p14:sldId id="421"/>
            <p14:sldId id="422"/>
            <p14:sldId id="423"/>
            <p14:sldId id="349"/>
            <p14:sldId id="420"/>
            <p14:sldId id="425"/>
            <p14:sldId id="4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E3FF"/>
    <a:srgbClr val="5B9BD5"/>
    <a:srgbClr val="00B0F0"/>
    <a:srgbClr val="52D9DC"/>
    <a:srgbClr val="6699FF"/>
    <a:srgbClr val="006CB9"/>
    <a:srgbClr val="1E7DE6"/>
    <a:srgbClr val="0A5980"/>
    <a:srgbClr val="0677AF"/>
    <a:srgbClr val="3D8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82468" autoAdjust="0"/>
  </p:normalViewPr>
  <p:slideViewPr>
    <p:cSldViewPr snapToGrid="0">
      <p:cViewPr varScale="1">
        <p:scale>
          <a:sx n="96" d="100"/>
          <a:sy n="96" d="100"/>
        </p:scale>
        <p:origin x="864" y="78"/>
      </p:cViewPr>
      <p:guideLst>
        <p:guide orient="horz" pos="2409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70906-C25F-414D-A52C-08AE8C43E3A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361A13-6681-44F5-BCA1-8D8530FC50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52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xtplatform.com/2019/02/05/the-era-of-general-purpose-computers-is-ending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010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上层和下层的软硬组件 ：</a:t>
            </a:r>
            <a:r>
              <a:rPr lang="en-US" altLang="zh-CN" sz="1200" b="1" dirty="0" smtClean="0">
                <a:latin typeface="Calibri" panose="020F0502020204030204" pitchFamily="34" charset="0"/>
                <a:ea typeface="+mn-ea"/>
              </a:rPr>
              <a:t>C Preprocessor + Code Splitter +  Front End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向下体现多芯片产品</a:t>
            </a:r>
            <a:endParaRPr lang="en-US" altLang="zh-CN" dirty="0" smtClean="0"/>
          </a:p>
          <a:p>
            <a:r>
              <a:rPr lang="zh-CN" altLang="en-US" dirty="0" smtClean="0"/>
              <a:t>向上体现多平台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5B5640-F150-463E-8354-6C887896619D}" type="slidenum"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</a:rPr>
              <a:pPr>
                <a:defRPr/>
              </a:pPr>
              <a:t>10</a:t>
            </a:fld>
            <a:endParaRPr lang="en-US" altLang="zh-CN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92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ANF for AD</a:t>
            </a:r>
            <a:r>
              <a:rPr lang="zh-CN" altLang="en-US" sz="1200" dirty="0" smtClean="0"/>
              <a:t>， </a:t>
            </a:r>
            <a:r>
              <a:rPr lang="en-US" altLang="zh-CN" sz="1200" dirty="0" smtClean="0"/>
              <a:t>SSA for optimization</a:t>
            </a:r>
            <a:r>
              <a:rPr lang="zh-CN" altLang="en-US" sz="1200" dirty="0" smtClean="0"/>
              <a:t>，</a:t>
            </a:r>
            <a:r>
              <a:rPr lang="en-US" altLang="zh-CN" sz="1200" dirty="0" smtClean="0"/>
              <a:t>CPS for conversion, etc..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/>
              <a:t>依赖类型处理例如</a:t>
            </a:r>
            <a:r>
              <a:rPr lang="en-US" altLang="zh-CN" sz="1200" dirty="0" smtClean="0"/>
              <a:t>tensor</a:t>
            </a:r>
            <a:r>
              <a:rPr lang="zh-CN" altLang="en-US" sz="1200" dirty="0" smtClean="0"/>
              <a:t>的维度等信息</a:t>
            </a:r>
            <a:endParaRPr lang="en-US" altLang="zh-CN" sz="120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/>
              <a:t>分层：</a:t>
            </a:r>
            <a:r>
              <a:rPr lang="en-US" altLang="zh-CN" sz="1200" dirty="0" smtClean="0"/>
              <a:t>TVM-&gt;</a:t>
            </a:r>
            <a:r>
              <a:rPr lang="zh-CN" altLang="en-US" sz="1200" dirty="0" smtClean="0"/>
              <a:t>图层和算子层；</a:t>
            </a:r>
            <a:r>
              <a:rPr lang="en-US" altLang="zh-CN" sz="1200" dirty="0" smtClean="0"/>
              <a:t>XLA-&gt;HLO+LLVM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68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第一个是在华为昇腾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芯片产品中的例子。编译器在昇腾产品突破世界记录的过程中，也起到了非常关键的作用。</a:t>
            </a:r>
            <a:endParaRPr lang="en-US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ED1CB-BE1D-4730-A262-37CD9475DD0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90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49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首先，让我们一起来看看和软件相关的一些业界趋势与挑战。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67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大家知道，软件是用微处理器来运行的，那微处理器的发展趋势是什么样的呢？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这里有一幅图，是关于过去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年来处理器的统计数据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，从中，我们可以看出几个趋势。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26DCB4-3000-448D-B67B-8E36E8D26694}" type="slidenum">
              <a:rPr lang="en-CA" smtClean="0">
                <a:solidFill>
                  <a:prstClr val="black"/>
                </a:solidFill>
              </a:rPr>
              <a:pPr/>
              <a:t>3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113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>
                <a:hlinkClick r:id="rId3"/>
              </a:rPr>
              <a:t>https://www.nextplatform.com/2019/02/05/the-era-of-general-purpose-computers-is-ending/</a:t>
            </a:r>
            <a:endParaRPr lang="en-CA" dirty="0" smtClean="0"/>
          </a:p>
          <a:p>
            <a:r>
              <a:rPr lang="en-CA" dirty="0" smtClean="0"/>
              <a:t>2020</a:t>
            </a:r>
            <a:r>
              <a:rPr lang="zh-CN" altLang="en-US" dirty="0" smtClean="0"/>
              <a:t>年，</a:t>
            </a:r>
            <a:r>
              <a:rPr lang="en-US" altLang="zh-CN" dirty="0" err="1" smtClean="0"/>
              <a:t>tjd</a:t>
            </a:r>
            <a:r>
              <a:rPr lang="zh-CN" altLang="en-US" dirty="0" smtClean="0"/>
              <a:t>推出</a:t>
            </a:r>
            <a:r>
              <a:rPr lang="en-US" altLang="zh-CN" dirty="0" smtClean="0"/>
              <a:t>5nm</a:t>
            </a:r>
            <a:r>
              <a:rPr lang="zh-CN" altLang="en-US" dirty="0" smtClean="0"/>
              <a:t>制程</a:t>
            </a:r>
            <a:endParaRPr lang="en-C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92DE8D-EDEE-44D8-BDA4-128446FA131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8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1000" b="1" dirty="0" smtClean="0"/>
              <a:t>VLIW for Embedded</a:t>
            </a:r>
          </a:p>
          <a:p>
            <a:pPr lvl="1"/>
            <a:r>
              <a:rPr lang="en-CA" sz="1000" b="1" dirty="0" smtClean="0"/>
              <a:t>I860 DSP,</a:t>
            </a:r>
            <a:r>
              <a:rPr lang="en-CA" sz="1000" dirty="0" smtClean="0"/>
              <a:t>NXP </a:t>
            </a:r>
            <a:r>
              <a:rPr lang="en-CA" sz="1000" dirty="0" err="1" smtClean="0"/>
              <a:t>TriMedia</a:t>
            </a:r>
            <a:r>
              <a:rPr lang="en-CA" sz="1000" dirty="0" smtClean="0"/>
              <a:t>, TI C6000 DSP</a:t>
            </a:r>
          </a:p>
          <a:p>
            <a:pPr lvl="1"/>
            <a:r>
              <a:rPr lang="en-CA" sz="1000" dirty="0" smtClean="0"/>
              <a:t>STMicroelectronics ST200, AMD </a:t>
            </a:r>
            <a:r>
              <a:rPr lang="en-CA" sz="1000" dirty="0" err="1" smtClean="0"/>
              <a:t>EeraScale</a:t>
            </a:r>
            <a:r>
              <a:rPr lang="en-CA" sz="1000" dirty="0" smtClean="0"/>
              <a:t>, Huawei DSP</a:t>
            </a:r>
          </a:p>
          <a:p>
            <a:pPr lvl="1"/>
            <a:endParaRPr lang="en-CA" sz="1000" dirty="0" smtClean="0"/>
          </a:p>
          <a:p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服务器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CPU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从百花齐放趋向于少数几家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CPU</a:t>
            </a:r>
          </a:p>
          <a:p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当今的主流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CPU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几乎都是吸收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CISC/RISC/VLIW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的混合型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ISA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endParaRPr lang="en-US" altLang="zh-CN" sz="1600" b="1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lvl="1"/>
            <a:r>
              <a:rPr 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IBM System/z 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CISC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演进和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IBM Power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共享部分架构，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IBM System/z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CISC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分解成多条简单指令（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RISC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思路）；</a:t>
            </a:r>
            <a:endParaRPr lang="en-US" altLang="zh-CN" sz="1600" b="1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lvl="1"/>
            <a:r>
              <a:rPr 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IBM Power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引入指令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group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group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可最多包含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4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条指令指令，按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group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发射（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VLIW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思路） ；</a:t>
            </a:r>
            <a:endParaRPr lang="en-US" sz="1600" b="1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纯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VLIW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（指令集并行）在特定的领域获得成功，如嵌入式面向通信，图像处理等的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DSP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；但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Intel IA-64 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的失败经验给予通用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CPU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设计很好的启示（通用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CPU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需兼顾到有些场景数据流和控制流的指令级并行有限，编译器的复杂度，软件生态等）。</a:t>
            </a:r>
            <a:endParaRPr lang="en-US" altLang="zh-CN" sz="1600" b="1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EDGE ISA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是继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IA-64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显式平行指令计算（</a:t>
            </a:r>
            <a:r>
              <a:rPr lang="en-US" altLang="zh-CN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EPIC</a:t>
            </a:r>
            <a:r>
              <a:rPr lang="zh-CN" altLang="en-US" sz="1600" b="1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）提出的显式数据图执行，目前仍处于研究探索阶段。</a:t>
            </a:r>
            <a:endParaRPr lang="en-CA" sz="1600" b="1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lvl="1"/>
            <a:endParaRPr lang="en-CA" sz="1000" dirty="0" smtClean="0"/>
          </a:p>
          <a:p>
            <a:pPr lvl="1"/>
            <a:endParaRPr lang="en-CA" sz="1000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1208B-ABB5-48F0-93EC-79B837E3F925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615615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当摩尔定律走向尽头，通用计算发展的步伐也不得不逐渐放缓。以</a:t>
            </a:r>
            <a:r>
              <a:rPr lang="en-C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2008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年为转折点，芯片的一个重要衡量指标性价比（</a:t>
            </a:r>
            <a:r>
              <a:rPr lang="en-C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performance/dollar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）从之前的每年平均</a:t>
            </a:r>
            <a:r>
              <a:rPr lang="en-C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48%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增长降低到了</a:t>
            </a:r>
            <a:r>
              <a:rPr lang="en-CA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10%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以下。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92DE8D-EDEE-44D8-BDA4-128446FA131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12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42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面对这样的趋势，最近两年，华为公司在编译器和编程领域有不少商业的应用案例，我今天在这里挑选了两个作为例子，给大家简单介绍一下。编译器和编程语言的技术是如何在产品中发挥其价值的。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5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Google: TPU</a:t>
            </a:r>
          </a:p>
          <a:p>
            <a:r>
              <a:rPr lang="en-US" altLang="zh-CN" dirty="0" err="1" smtClean="0"/>
              <a:t>Nvidia</a:t>
            </a:r>
            <a:r>
              <a:rPr lang="en-US" altLang="zh-CN" dirty="0" smtClean="0"/>
              <a:t>:</a:t>
            </a:r>
            <a:r>
              <a:rPr lang="en-US" altLang="zh-CN" baseline="0" dirty="0" smtClean="0"/>
              <a:t> Ampere Tensor Core</a:t>
            </a:r>
          </a:p>
          <a:p>
            <a:r>
              <a:rPr lang="en-US" altLang="zh-CN" baseline="0" dirty="0" smtClean="0"/>
              <a:t>Arm: Ethos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361A13-6681-44F5-BCA1-8D8530FC50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418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54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60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18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3199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42784" y="2118321"/>
            <a:ext cx="5451853" cy="1969711"/>
          </a:xfrm>
          <a:prstGeom prst="rect">
            <a:avLst/>
          </a:prstGeom>
        </p:spPr>
        <p:txBody>
          <a:bodyPr/>
          <a:lstStyle>
            <a:lvl1pPr>
              <a:defRPr sz="3999" b="0">
                <a:solidFill>
                  <a:schemeClr val="tx2"/>
                </a:solidFill>
                <a:latin typeface="FrutigerNext LT Light" pitchFamily="34" charset="0"/>
              </a:defRPr>
            </a:lvl1pPr>
          </a:lstStyle>
          <a:p>
            <a:r>
              <a:rPr lang="en-US" altLang="zh-CN" dirty="0" smtClean="0"/>
              <a:t>HEADLINE TEXT TO BE </a:t>
            </a:r>
            <a:br>
              <a:rPr lang="en-US" altLang="zh-CN" dirty="0" smtClean="0"/>
            </a:br>
            <a:r>
              <a:rPr lang="en-US" altLang="zh-CN" dirty="0" smtClean="0"/>
              <a:t>PLACED HERE HEADLINE </a:t>
            </a:r>
            <a:br>
              <a:rPr lang="en-US" altLang="zh-CN" dirty="0" smtClean="0"/>
            </a:br>
            <a:r>
              <a:rPr lang="en-US" altLang="zh-CN" dirty="0" smtClean="0"/>
              <a:t>TEXT TO BE PLACED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5416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865" y="308867"/>
            <a:ext cx="11582400" cy="707135"/>
          </a:xfrm>
          <a:prstGeom prst="rect">
            <a:avLst/>
          </a:prstGeom>
        </p:spPr>
        <p:txBody>
          <a:bodyPr lIns="91382" tIns="45693" rIns="91382" bIns="45693"/>
          <a:lstStyle>
            <a:lvl1pPr>
              <a:defRPr sz="3732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08865" y="1235456"/>
            <a:ext cx="11582400" cy="4977672"/>
          </a:xfrm>
          <a:prstGeom prst="rect">
            <a:avLst/>
          </a:prstGeom>
        </p:spPr>
        <p:txBody>
          <a:bodyPr lIns="91382" tIns="45693" rIns="91382" bIns="45693"/>
          <a:lstStyle>
            <a:lvl1pPr>
              <a:lnSpc>
                <a:spcPct val="120000"/>
              </a:lnSpc>
              <a:defRPr sz="2666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20000"/>
              </a:lnSpc>
              <a:defRPr sz="2399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20000"/>
              </a:lnSpc>
              <a:defRPr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20000"/>
              </a:lnSpc>
              <a:defRPr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20000"/>
              </a:lnSpc>
              <a:defRPr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128449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"/>
            <a:ext cx="12192000" cy="5602265"/>
          </a:xfrm>
          <a:prstGeom prst="rect">
            <a:avLst/>
          </a:prstGeom>
        </p:spPr>
      </p:pic>
      <p:sp>
        <p:nvSpPr>
          <p:cNvPr id="7" name="L 形 6"/>
          <p:cNvSpPr/>
          <p:nvPr/>
        </p:nvSpPr>
        <p:spPr>
          <a:xfrm rot="5400000">
            <a:off x="7850738" y="2130704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24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7"/>
            <a:ext cx="6557246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8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8" y="1949376"/>
            <a:ext cx="6533290" cy="643927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0441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91795" y="392400"/>
            <a:ext cx="10736445" cy="9934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9" b="1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11" indent="0" algn="ctr">
              <a:buNone/>
              <a:defRPr sz="2596"/>
            </a:lvl2pPr>
            <a:lvl3pPr marL="1186818" indent="0" algn="ctr">
              <a:buNone/>
              <a:defRPr sz="2336"/>
            </a:lvl3pPr>
            <a:lvl4pPr marL="1780230" indent="0" algn="ctr">
              <a:buNone/>
              <a:defRPr sz="2078"/>
            </a:lvl4pPr>
            <a:lvl5pPr marL="2373640" indent="0" algn="ctr">
              <a:buNone/>
              <a:defRPr sz="2078"/>
            </a:lvl5pPr>
            <a:lvl6pPr marL="2967048" indent="0" algn="ctr">
              <a:buNone/>
              <a:defRPr sz="2078"/>
            </a:lvl6pPr>
            <a:lvl7pPr marL="3560458" indent="0" algn="ctr">
              <a:buNone/>
              <a:defRPr sz="2078"/>
            </a:lvl7pPr>
            <a:lvl8pPr marL="4153868" indent="0" algn="ctr">
              <a:buNone/>
              <a:defRPr sz="2078"/>
            </a:lvl8pPr>
            <a:lvl9pPr marL="4747276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4" name="Rectangle 50"/>
          <p:cNvSpPr>
            <a:spLocks noChangeArrowheads="1"/>
          </p:cNvSpPr>
          <p:nvPr/>
        </p:nvSpPr>
        <p:spPr bwMode="auto">
          <a:xfrm>
            <a:off x="790104" y="1262818"/>
            <a:ext cx="10694848" cy="4370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1800" tIns="60899" rIns="121800" bIns="60899"/>
          <a:lstStyle/>
          <a:p>
            <a:pPr marL="609341" indent="-609341" defTabSz="106846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n"/>
            </a:pPr>
            <a:endParaRPr kumimoji="1" lang="zh-CN" altLang="en-US" sz="2932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Rectangle 53"/>
          <p:cNvSpPr>
            <a:spLocks noChangeArrowheads="1"/>
          </p:cNvSpPr>
          <p:nvPr/>
        </p:nvSpPr>
        <p:spPr bwMode="auto">
          <a:xfrm>
            <a:off x="7908454" y="6394455"/>
            <a:ext cx="1409333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2781" eaLnBrk="0" hangingPunct="0">
              <a:lnSpc>
                <a:spcPct val="85000"/>
              </a:lnSpc>
              <a:defRPr/>
            </a:pPr>
            <a:endParaRPr lang="de-DE" sz="900" dirty="0">
              <a:solidFill>
                <a:srgbClr val="080808"/>
              </a:solidFill>
              <a:latin typeface="Arial" charset="0"/>
              <a:ea typeface="ＭＳ Ｐゴシック" pitchFamily="34" charset="-128"/>
            </a:endParaRPr>
          </a:p>
          <a:p>
            <a:pPr defTabSz="782781" eaLnBrk="0" hangingPunct="0">
              <a:lnSpc>
                <a:spcPct val="85000"/>
              </a:lnSpc>
              <a:defRPr/>
            </a:pPr>
            <a:r>
              <a:rPr lang="de-DE" sz="900" dirty="0">
                <a:solidFill>
                  <a:srgbClr val="080808"/>
                </a:solidFill>
                <a:latin typeface="Arial" charset="0"/>
                <a:ea typeface="ＭＳ Ｐゴシック" pitchFamily="34" charset="-128"/>
              </a:rPr>
              <a:t>Page </a:t>
            </a:r>
            <a:fld id="{CA825B19-71A3-4AA3-8627-BD8F0BBECF7A}" type="slidenum">
              <a:rPr lang="de-DE" sz="900">
                <a:solidFill>
                  <a:srgbClr val="080808"/>
                </a:solidFill>
                <a:latin typeface="Arial" charset="0"/>
                <a:ea typeface="ＭＳ Ｐゴシック" pitchFamily="34" charset="-128"/>
              </a:rPr>
              <a:pPr defTabSz="782781" eaLnBrk="0" hangingPunct="0">
                <a:lnSpc>
                  <a:spcPct val="85000"/>
                </a:lnSpc>
                <a:defRPr/>
              </a:pPr>
              <a:t>‹#›</a:t>
            </a:fld>
            <a:endParaRPr lang="en-GB" sz="900" dirty="0">
              <a:solidFill>
                <a:srgbClr val="080808"/>
              </a:solidFill>
              <a:latin typeface="Arial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988665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pedImage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519" y="6581778"/>
            <a:ext cx="5457292" cy="28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2"/>
          <p:cNvSpPr txBox="1"/>
          <p:nvPr userDrawn="1"/>
        </p:nvSpPr>
        <p:spPr>
          <a:xfrm>
            <a:off x="-5951" y="6577017"/>
            <a:ext cx="479775" cy="27699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1pPr>
            <a:lvl2pPr marL="742950" indent="-28575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2pPr>
            <a:lvl3pPr marL="11430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3pPr>
            <a:lvl4pPr marL="16002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4pPr>
            <a:lvl5pPr marL="2057400" indent="-228600" eaLnBrk="0"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5pPr>
            <a:lvl6pPr marL="25146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6pPr>
            <a:lvl7pPr marL="29718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7pPr>
            <a:lvl8pPr marL="34290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8pPr>
            <a:lvl9pPr marL="3886200" indent="-228600" algn="ctr" defTabSz="54610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Gill Sans" pitchFamily="-109" charset="0"/>
                <a:ea typeface="ＭＳ Ｐゴシック" panose="020B0600070205080204" pitchFamily="34" charset="-128"/>
                <a:sym typeface="Gill Sans" pitchFamily="-109" charset="0"/>
              </a:defRPr>
            </a:lvl9pPr>
          </a:lstStyle>
          <a:p>
            <a:pPr algn="ctr" defTabSz="407819" eaLnBrk="1" fontAlgn="base" hangingPunct="0">
              <a:spcBef>
                <a:spcPct val="0"/>
              </a:spcBef>
              <a:spcAft>
                <a:spcPct val="0"/>
              </a:spcAft>
            </a:pPr>
            <a:fld id="{97B66B18-E3EB-44EF-970E-62E77CAA3762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pPr algn="ctr" defTabSz="407819" eaLnBrk="1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246" y="6237689"/>
            <a:ext cx="1238130" cy="285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473826" y="1200151"/>
            <a:ext cx="11238252" cy="4983156"/>
          </a:xfrm>
          <a:prstGeom prst="rect">
            <a:avLst/>
          </a:prstGeom>
        </p:spPr>
        <p:txBody>
          <a:bodyPr/>
          <a:lstStyle>
            <a:lvl1pPr algn="l">
              <a:lnSpc>
                <a:spcPct val="140000"/>
              </a:lnSpc>
              <a:buClr>
                <a:srgbClr val="C00000"/>
              </a:buClr>
              <a:buFont typeface="Wingdings" pitchFamily="2" charset="2"/>
              <a:buChar char="n"/>
              <a:defRPr sz="1799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algn="l">
              <a:lnSpc>
                <a:spcPct val="140000"/>
              </a:lnSpc>
              <a:buClrTx/>
              <a:buFont typeface="华文细黑" pitchFamily="2" charset="-122"/>
              <a:buChar char="›"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2pPr>
            <a:lvl3pPr algn="l">
              <a:lnSpc>
                <a:spcPct val="140000"/>
              </a:lnSpc>
              <a:buFont typeface="华文细黑" pitchFamily="2" charset="-122"/>
              <a:buChar char="»"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3pPr>
            <a:lvl4pPr algn="l">
              <a:lnSpc>
                <a:spcPct val="140000"/>
              </a:lnSpc>
              <a:buFont typeface="华文细黑" pitchFamily="2" charset="-122"/>
              <a:buChar char="–"/>
              <a:defRPr sz="135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4pPr>
            <a:lvl5pPr algn="l">
              <a:lnSpc>
                <a:spcPct val="140000"/>
              </a:lnSpc>
              <a:buFont typeface="华文细黑" pitchFamily="2" charset="-122"/>
              <a:buChar char="~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473825" y="134639"/>
            <a:ext cx="10320241" cy="428625"/>
          </a:xfrm>
          <a:prstGeom prst="rect">
            <a:avLst/>
          </a:prstGeom>
        </p:spPr>
        <p:txBody>
          <a:bodyPr/>
          <a:lstStyle>
            <a:lvl1pPr algn="l">
              <a:defRPr sz="2999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9677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42784" y="2118321"/>
            <a:ext cx="5451853" cy="1969711"/>
          </a:xfrm>
          <a:prstGeom prst="rect">
            <a:avLst/>
          </a:prstGeom>
        </p:spPr>
        <p:txBody>
          <a:bodyPr/>
          <a:lstStyle>
            <a:lvl1pPr>
              <a:defRPr sz="3999" b="0">
                <a:solidFill>
                  <a:schemeClr val="tx2"/>
                </a:solidFill>
                <a:latin typeface="FrutigerNext LT Light" pitchFamily="34" charset="0"/>
              </a:defRPr>
            </a:lvl1pPr>
          </a:lstStyle>
          <a:p>
            <a:r>
              <a:rPr lang="en-US" altLang="zh-CN" dirty="0" smtClean="0"/>
              <a:t>HEADLINE TEXT TO BE </a:t>
            </a:r>
            <a:br>
              <a:rPr lang="en-US" altLang="zh-CN" dirty="0" smtClean="0"/>
            </a:br>
            <a:r>
              <a:rPr lang="en-US" altLang="zh-CN" dirty="0" smtClean="0"/>
              <a:t>PLACED HERE HEADLINE </a:t>
            </a:r>
            <a:br>
              <a:rPr lang="en-US" altLang="zh-CN" dirty="0" smtClean="0"/>
            </a:br>
            <a:r>
              <a:rPr lang="en-US" altLang="zh-CN" dirty="0" smtClean="0"/>
              <a:t>TEXT TO BE PLACED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9374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42784" y="2118321"/>
            <a:ext cx="5451853" cy="1969711"/>
          </a:xfrm>
          <a:prstGeom prst="rect">
            <a:avLst/>
          </a:prstGeom>
        </p:spPr>
        <p:txBody>
          <a:bodyPr/>
          <a:lstStyle>
            <a:lvl1pPr>
              <a:defRPr sz="3999" b="0">
                <a:solidFill>
                  <a:schemeClr val="tx2"/>
                </a:solidFill>
                <a:latin typeface="FrutigerNext LT Light" pitchFamily="34" charset="0"/>
              </a:defRPr>
            </a:lvl1pPr>
          </a:lstStyle>
          <a:p>
            <a:r>
              <a:rPr lang="en-US" altLang="zh-CN" dirty="0" smtClean="0"/>
              <a:t>HEADLINE TEXT TO BE </a:t>
            </a:r>
            <a:br>
              <a:rPr lang="en-US" altLang="zh-CN" dirty="0" smtClean="0"/>
            </a:br>
            <a:r>
              <a:rPr lang="en-US" altLang="zh-CN" dirty="0" smtClean="0"/>
              <a:t>PLACED HERE HEADLINE </a:t>
            </a:r>
            <a:br>
              <a:rPr lang="en-US" altLang="zh-CN" dirty="0" smtClean="0"/>
            </a:br>
            <a:r>
              <a:rPr lang="en-US" altLang="zh-CN" dirty="0" smtClean="0"/>
              <a:t>TEXT TO BE PLACED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517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537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80997" y="336813"/>
            <a:ext cx="10454898" cy="7596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pitchFamily="34" charset="0"/>
              <a:buNone/>
              <a:defRPr lang="zh-CN" altLang="en-US" sz="3999" b="0" dirty="0">
                <a:solidFill>
                  <a:schemeClr val="tx2"/>
                </a:solidFill>
                <a:latin typeface="FrutigerNext LT Light" pitchFamily="34" charset="0"/>
                <a:ea typeface="黑体" pitchFamily="49" charset="-122"/>
              </a:defRPr>
            </a:lvl1pPr>
          </a:lstStyle>
          <a:p>
            <a:pPr lvl="0"/>
            <a:r>
              <a:rPr lang="en-US" altLang="zh-CN" dirty="0" smtClean="0"/>
              <a:t>HEADLINE TEXT TO BE PLACED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62023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705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80847" y="488950"/>
            <a:ext cx="10973117" cy="1143000"/>
          </a:xfrm>
          <a:prstGeom prst="rect">
            <a:avLst/>
          </a:prstGeom>
        </p:spPr>
        <p:txBody>
          <a:bodyPr/>
          <a:lstStyle>
            <a:lvl1pPr marL="0" marR="0" indent="0" algn="l" defTabSz="91412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FrutigerNext LT Light" pitchFamily="34" charset="0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811002" y="1803400"/>
            <a:ext cx="10468424" cy="40735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dirty="0" smtClean="0"/>
              <a:t>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718941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967" y="6386514"/>
            <a:ext cx="1309346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699" y="517628"/>
            <a:ext cx="10844563" cy="492443"/>
          </a:xfrm>
          <a:prstGeom prst="rect">
            <a:avLst/>
          </a:prstGeom>
        </p:spPr>
        <p:txBody>
          <a:bodyPr tIns="0" rIns="0" bIns="0"/>
          <a:lstStyle>
            <a:lvl1pPr>
              <a:defRPr lang="zh-CN" altLang="en-US" sz="3199" b="0" kern="12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Rectangle 10"/>
          <p:cNvSpPr>
            <a:spLocks noChangeArrowheads="1"/>
          </p:cNvSpPr>
          <p:nvPr userDrawn="1"/>
        </p:nvSpPr>
        <p:spPr bwMode="auto">
          <a:xfrm>
            <a:off x="823699" y="6489701"/>
            <a:ext cx="209654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01447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fld id="{6E2B6D97-5D44-430E-A027-85C3264F843E}" type="slidenum">
              <a:rPr lang="de-DE" altLang="zh-CN" sz="1000" smtClean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defTabSz="801447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zh-CN" sz="1000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692492"/>
      </p:ext>
    </p:extLst>
  </p:cSld>
  <p:clrMapOvr>
    <a:masterClrMapping/>
  </p:clrMapOvr>
  <p:transition spd="med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134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350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35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29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2097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0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4771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813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82070" y="518777"/>
            <a:ext cx="10433860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marL="0" indent="0">
              <a:buFont typeface="Arial" pitchFamily="34" charset="0"/>
              <a:buNone/>
              <a:defRPr lang="zh-CN" altLang="en-US" sz="3998" b="0" dirty="0">
                <a:solidFill>
                  <a:srgbClr val="CC0000"/>
                </a:solidFill>
                <a:latin typeface="FrutigerNext LT Regular" pitchFamily="34" charset="0"/>
                <a:ea typeface="黑体" pitchFamily="49" charset="-122"/>
              </a:defRPr>
            </a:lvl1pPr>
          </a:lstStyle>
          <a:p>
            <a:pPr lvl="0"/>
            <a:r>
              <a:rPr lang="en-US" altLang="zh-CN" dirty="0" smtClean="0"/>
              <a:t>HEADLINE TEXT TO BE PLACED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6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8373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1614" y="256877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58480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3057" y="2323659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83363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2000" cy="56384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kumimoji="1" lang="zh-CN" altLang="en-US" sz="900">
              <a:solidFill>
                <a:srgbClr val="1D1D1A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0676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3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80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1690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36" y="325443"/>
            <a:ext cx="10176933" cy="8715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E51415DD-B315-40C6-8C7E-59824FFE84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8/19/2020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91411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914112"/>
            <a:fld id="{AB497B1F-BE47-4DDE-B3DB-D9B3122EA3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11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33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7429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20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8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24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4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38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790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34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0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D028D-DD4B-4F13-9AE7-031F10544E1C}" type="datetimeFigureOut">
              <a:rPr lang="en-US" smtClean="0"/>
              <a:t>8/19/2020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FAD38-7572-4146-A9D7-AE76AD02CE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5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4" r:id="rId13"/>
    <p:sldLayoutId id="214748369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8954" y="6270652"/>
            <a:ext cx="1981542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089" y="5970031"/>
            <a:ext cx="2255784" cy="49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57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040" y="6356940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12"/>
                <a:r>
                  <a:rPr kumimoji="1" lang="zh-CN" altLang="en-US" sz="1000" dirty="0" smtClean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2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4112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84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orient="horz" pos="2161">
          <p15:clr>
            <a:srgbClr val="F26B43"/>
          </p15:clr>
        </p15:guide>
        <p15:guide id="4294967295" pos="3842">
          <p15:clr>
            <a:srgbClr val="F26B43"/>
          </p15:clr>
        </p15:guide>
        <p15:guide id="4294967295" pos="458">
          <p15:clr>
            <a:srgbClr val="F26B43"/>
          </p15:clr>
        </p15:guide>
        <p15:guide id="4294967295" pos="7225">
          <p15:clr>
            <a:srgbClr val="F26B43"/>
          </p15:clr>
        </p15:guide>
        <p15:guide id="429496729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041" y="6356943"/>
            <a:ext cx="14628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24"/>
            <a:r>
              <a:rPr lang="en-US" sz="1000" dirty="0">
                <a:solidFill>
                  <a:srgbClr val="1D1D1B"/>
                </a:solidFill>
                <a:latin typeface="Arial" pitchFamily="34" charset="0"/>
                <a:ea typeface="宋体" pitchFamily="2" charset="-122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3846" y="6402809"/>
            <a:ext cx="499533" cy="14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114">
              <a:defRPr/>
            </a:pPr>
            <a:fld id="{C3837181-38C6-AD4F-B8BA-B444770388BB}" type="slidenum">
              <a:rPr lang="en-US" sz="973" smtClean="0">
                <a:solidFill>
                  <a:srgbClr val="1D1D1B"/>
                </a:solidFill>
                <a:latin typeface="Arial" pitchFamily="34" charset="0"/>
                <a:ea typeface="宋体" pitchFamily="2" charset="-122"/>
                <a:cs typeface="Arial" panose="020B0604020202020204" pitchFamily="34" charset="0"/>
              </a:rPr>
              <a:pPr defTabSz="890114">
                <a:defRPr/>
              </a:pPr>
              <a:t>‹#›</a:t>
            </a:fld>
            <a:endParaRPr lang="en-US" sz="973" dirty="0">
              <a:solidFill>
                <a:srgbClr val="1D1D1B"/>
              </a:solidFill>
              <a:latin typeface="Arial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8" y="2931940"/>
            <a:ext cx="1982142" cy="3934683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3724"/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3724"/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72" y="2207613"/>
                <a:ext cx="38477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3724"/>
                <a:r>
                  <a:rPr kumimoji="1" lang="zh-CN" altLang="en-US" sz="1000" dirty="0" smtClean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2"/>
                <a:ext cx="569386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3724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3724"/>
                <a:r>
                  <a:rPr kumimoji="1" lang="mr-IN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8" y="6321132"/>
            <a:ext cx="1268580" cy="2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6818" rtl="0" eaLnBrk="1" latinLnBrk="0" hangingPunct="1">
        <a:lnSpc>
          <a:spcPct val="90000"/>
        </a:lnSpc>
        <a:spcBef>
          <a:spcPct val="0"/>
        </a:spcBef>
        <a:buNone/>
        <a:defRPr sz="57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04" indent="-296704" algn="l" defTabSz="118681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14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25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33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343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752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162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570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3980" indent="-296704" algn="l" defTabSz="1186818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11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18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30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40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048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458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868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276" algn="l" defTabSz="118681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z00205060\Desktop\CP项目\规范类文件\新建文件夹\巴展视觉物料规范-18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192000" cy="6858736"/>
          </a:xfrm>
          <a:prstGeom prst="rect">
            <a:avLst/>
          </a:prstGeom>
          <a:noFill/>
        </p:spPr>
      </p:pic>
      <p:pic>
        <p:nvPicPr>
          <p:cNvPr id="13" name="Picture 77" descr="Logo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49" y="5787562"/>
            <a:ext cx="706254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7"/>
          <p:cNvSpPr txBox="1">
            <a:spLocks noChangeArrowheads="1"/>
          </p:cNvSpPr>
          <p:nvPr userDrawn="1"/>
        </p:nvSpPr>
        <p:spPr bwMode="auto">
          <a:xfrm>
            <a:off x="9459937" y="6286493"/>
            <a:ext cx="147354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www.huawei.com</a:t>
            </a:r>
          </a:p>
        </p:txBody>
      </p:sp>
      <p:sp>
        <p:nvSpPr>
          <p:cNvPr id="16" name="Text Box 5"/>
          <p:cNvSpPr txBox="1">
            <a:spLocks noChangeArrowheads="1"/>
          </p:cNvSpPr>
          <p:nvPr userDrawn="1"/>
        </p:nvSpPr>
        <p:spPr bwMode="auto">
          <a:xfrm>
            <a:off x="5427829" y="6324965"/>
            <a:ext cx="312036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HUAWEI TECHNOLOGIES CO., LTD.</a:t>
            </a:r>
          </a:p>
        </p:txBody>
      </p:sp>
    </p:spTree>
    <p:extLst>
      <p:ext uri="{BB962C8B-B14F-4D97-AF65-F5344CB8AC3E}">
        <p14:creationId xmlns:p14="http://schemas.microsoft.com/office/powerpoint/2010/main" val="348170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7" r:id="rId2"/>
  </p:sldLayoutIdLst>
  <p:transition spd="slow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199" b="1">
          <a:solidFill>
            <a:srgbClr val="333333"/>
          </a:solidFill>
          <a:latin typeface="FrutigerNext LT Medium" pitchFamily="34" charset="0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99" b="1">
          <a:solidFill>
            <a:schemeClr val="tx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99" b="1">
          <a:solidFill>
            <a:schemeClr val="tx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99" b="1">
          <a:solidFill>
            <a:schemeClr val="tx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99" b="1">
          <a:solidFill>
            <a:schemeClr val="tx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063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126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189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251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797" indent="-342797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399" b="1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999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586" y="6350"/>
            <a:ext cx="12190414" cy="6851650"/>
          </a:xfrm>
          <a:prstGeom prst="rect">
            <a:avLst/>
          </a:prstGeom>
          <a:blipFill dpi="0" rotWithShape="1"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 b="1">
              <a:solidFill>
                <a:prstClr val="white"/>
              </a:solidFill>
            </a:endParaRPr>
          </a:p>
        </p:txBody>
      </p:sp>
      <p:sp>
        <p:nvSpPr>
          <p:cNvPr id="1470550" name="Rectangle 86"/>
          <p:cNvSpPr>
            <a:spLocks noChangeArrowheads="1"/>
          </p:cNvSpPr>
          <p:nvPr userDrawn="1"/>
        </p:nvSpPr>
        <p:spPr bwMode="auto">
          <a:xfrm>
            <a:off x="366618" y="6396039"/>
            <a:ext cx="140933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399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de-DE" sz="1000" dirty="0">
              <a:solidFill>
                <a:srgbClr val="000000"/>
              </a:solidFill>
              <a:latin typeface="FrutigerNext LT Light" pitchFamily="34" charset="0"/>
              <a:ea typeface="MS PGothic" pitchFamily="34" charset="-128"/>
            </a:endParaRPr>
          </a:p>
          <a:p>
            <a:pPr defTabSz="78399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000" dirty="0">
                <a:solidFill>
                  <a:srgbClr val="000000"/>
                </a:solidFill>
                <a:latin typeface="FrutigerNext LT Light" pitchFamily="34" charset="0"/>
                <a:ea typeface="MS PGothic" pitchFamily="34" charset="-128"/>
              </a:rPr>
              <a:t>Page </a:t>
            </a:r>
            <a:fld id="{E68EC476-442B-4BB7-9603-F1440C241F3D}" type="slidenum">
              <a:rPr lang="de-DE" sz="1000">
                <a:solidFill>
                  <a:srgbClr val="000000"/>
                </a:solidFill>
                <a:latin typeface="FrutigerNext LT Light" pitchFamily="34" charset="0"/>
                <a:ea typeface="MS PGothic" pitchFamily="34" charset="-128"/>
              </a:rPr>
              <a:pPr defTabSz="783990" eaLnBrk="0" fontAlgn="base" hangingPunct="0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sz="1000" dirty="0">
              <a:solidFill>
                <a:srgbClr val="000000"/>
              </a:solidFill>
              <a:latin typeface="FrutigerNext LT Light" pitchFamily="34" charset="0"/>
              <a:ea typeface="MS PGothic" pitchFamily="34" charset="-128"/>
            </a:endParaRPr>
          </a:p>
        </p:txBody>
      </p:sp>
      <p:pic>
        <p:nvPicPr>
          <p:cNvPr id="1470551" name="Picture 87" descr="图片3副本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179574" y="6386514"/>
            <a:ext cx="1295063" cy="307975"/>
          </a:xfrm>
          <a:prstGeom prst="rect">
            <a:avLst/>
          </a:prstGeom>
          <a:noFill/>
        </p:spPr>
      </p:pic>
      <p:sp>
        <p:nvSpPr>
          <p:cNvPr id="63" name="Text Box 5"/>
          <p:cNvSpPr txBox="1">
            <a:spLocks noChangeArrowheads="1"/>
          </p:cNvSpPr>
          <p:nvPr userDrawn="1"/>
        </p:nvSpPr>
        <p:spPr bwMode="auto">
          <a:xfrm>
            <a:off x="4681902" y="6478588"/>
            <a:ext cx="314363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FrutigerNext LT Light" pitchFamily="34" charset="0"/>
                <a:ea typeface="MS PGothic" pitchFamily="34" charset="-128"/>
              </a:rPr>
              <a:t>HUAWEI TECHNOLOGIES CO., LTD.</a:t>
            </a:r>
          </a:p>
        </p:txBody>
      </p:sp>
    </p:spTree>
    <p:extLst>
      <p:ext uri="{BB962C8B-B14F-4D97-AF65-F5344CB8AC3E}">
        <p14:creationId xmlns:p14="http://schemas.microsoft.com/office/powerpoint/2010/main" val="1257540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5" r:id="rId5"/>
  </p:sldLayoutIdLst>
  <p:transition spd="slow"/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457063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914126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1371189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1828251" algn="l" rtl="0" eaLnBrk="1" fontAlgn="base" hangingPunct="1">
        <a:spcBef>
          <a:spcPct val="0"/>
        </a:spcBef>
        <a:spcAft>
          <a:spcPct val="0"/>
        </a:spcAft>
        <a:defRPr sz="3199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342797" indent="-342797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399" b="1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999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040" y="6356940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12"/>
                <a:r>
                  <a:rPr kumimoji="1" lang="zh-CN" altLang="en-US" sz="1000" dirty="0" smtClean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2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4112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5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698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040" y="6356940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12"/>
                <a:r>
                  <a:rPr kumimoji="1" lang="zh-CN" altLang="en-US" sz="1000" dirty="0" smtClean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2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4112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3" r:id="rId2"/>
    <p:sldLayoutId id="2147483704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040" y="6356940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12"/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3845" y="6402806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4112"/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98" y="2207613"/>
                <a:ext cx="384721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12"/>
                <a:r>
                  <a:rPr kumimoji="1" lang="zh-CN" altLang="en-US" sz="1000" dirty="0" smtClean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  <a:endParaRPr kumimoji="1" lang="zh-CN" altLang="en-US" sz="10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2"/>
              <a:ext cx="1982912" cy="3811978"/>
              <a:chOff x="12216278" y="3054642"/>
              <a:chExt cx="1982912" cy="3811978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2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4112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12"/>
                <a:r>
                  <a:rPr kumimoji="1" lang="mr-IN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7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44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007534" y="325442"/>
            <a:ext cx="10176933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922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534" y="1628777"/>
            <a:ext cx="10176933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-2603500" y="692149"/>
            <a:ext cx="2459567" cy="662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35pt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R153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G0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B0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Medium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11480" indent="-411480" algn="r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32pt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R153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G0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B0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22pt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18pt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Regular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11480" indent="-411480" algn="r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20pt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18pt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32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 </a:t>
            </a:r>
          </a:p>
        </p:txBody>
      </p:sp>
      <p:grpSp>
        <p:nvGrpSpPr>
          <p:cNvPr id="9222" name="Group 14"/>
          <p:cNvGrpSpPr>
            <a:grpSpLocks/>
          </p:cNvGrpSpPr>
          <p:nvPr/>
        </p:nvGrpSpPr>
        <p:grpSpPr bwMode="auto">
          <a:xfrm>
            <a:off x="12433305" y="3511552"/>
            <a:ext cx="1225551" cy="3224212"/>
            <a:chOff x="5839" y="2251"/>
            <a:chExt cx="579" cy="2031"/>
          </a:xfrm>
        </p:grpSpPr>
        <p:sp>
          <p:nvSpPr>
            <p:cNvPr id="9225" name="Rectangle 15"/>
            <p:cNvSpPr>
              <a:spLocks noChangeArrowheads="1"/>
            </p:cNvSpPr>
            <p:nvPr userDrawn="1"/>
          </p:nvSpPr>
          <p:spPr bwMode="auto">
            <a:xfrm>
              <a:off x="5839" y="3125"/>
              <a:ext cx="579" cy="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25" tIns="45712" rIns="91425" bIns="4571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6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9226" name="Group 16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9287" name="Rectangle 17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8" name="Rectangle 18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9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90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7" name="Group 21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9283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4" name="Rectangle 23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5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6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8" name="Group 26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9279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0" name="Rectangle 28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1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2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9" name="Group 31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9275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6" name="Rectangle 33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7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8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0" name="Group 36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9271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2" name="Rectangle 38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3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4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1" name="Group 41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9267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8" name="Rectangle 43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9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0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2" name="Group 46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9263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4" name="Rectangle 48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5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6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3" name="Group 51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9259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0" name="Rectangle 53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1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2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4" name="Group 56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9255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6" name="Rectangle 58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7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8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5" name="Group 61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9251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2" name="Rectangle 63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3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4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6" name="Group 66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9247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8" name="Rectangle 68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9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0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7" name="Group 71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9243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4" name="Rectangle 73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5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6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8" name="Group 76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9239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0" name="Rectangle 78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1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2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9223" name="Rectangle 81"/>
          <p:cNvSpPr>
            <a:spLocks noChangeArrowheads="1"/>
          </p:cNvSpPr>
          <p:nvPr/>
        </p:nvSpPr>
        <p:spPr bwMode="auto">
          <a:xfrm>
            <a:off x="12335938" y="1341438"/>
            <a:ext cx="1589617" cy="184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9224" name="Rectangle 82"/>
          <p:cNvSpPr>
            <a:spLocks noChangeArrowheads="1"/>
          </p:cNvSpPr>
          <p:nvPr/>
        </p:nvSpPr>
        <p:spPr bwMode="auto">
          <a:xfrm>
            <a:off x="12335935" y="7939"/>
            <a:ext cx="1494367" cy="8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B2B2B2"/>
              </a:buClr>
              <a:buSzPct val="60000"/>
              <a:buFont typeface="Wingdings" pitchFamily="2" charset="2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32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993319"/>
      </p:ext>
    </p:extLst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Microsoft YaHei" panose="020B0503020204020204" pitchFamily="34" charset="-122"/>
          <a:ea typeface="Microsoft YaHei" panose="020B0503020204020204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54864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09728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64592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19456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411480" indent="-41148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808080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Arial" pitchFamily="34" charset="0"/>
        </a:defRPr>
      </a:lvl1pPr>
      <a:lvl2pPr marL="891540" indent="-3429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137160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92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192024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68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246888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144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301752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007534" y="325442"/>
            <a:ext cx="10176933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0064" rIns="80129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922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534" y="1628777"/>
            <a:ext cx="10176933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-2603500" y="692149"/>
            <a:ext cx="2459567" cy="6628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英文标题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:32-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35pt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R153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G0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B0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Medium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11480" indent="-411480" algn="r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中文标题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:30-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32pt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R153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G0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B0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黑体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英文正文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:20-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22pt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 :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18pt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 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内部使用字体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FrutigerNext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LT Regular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外部使用字体 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 Arial</a:t>
            </a:r>
          </a:p>
          <a:p>
            <a:pPr marL="411480" indent="-411480" algn="r" eaLnBrk="0" fontAlgn="base" hangingPunct="0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中文正文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:18-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20pt</a:t>
            </a:r>
            <a:endParaRPr lang="en-US" altLang="zh-CN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子目录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(2-5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级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):</a:t>
            </a:r>
            <a:r>
              <a:rPr lang="en-US" altLang="zh-CN" sz="1320" dirty="0" err="1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18pt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 </a:t>
            </a:r>
            <a:endParaRPr lang="zh-CN" altLang="en-US" sz="1320" dirty="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颜色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黑色</a:t>
            </a:r>
          </a:p>
          <a:p>
            <a:pPr marL="411480" indent="-411480" algn="r" eaLnBrk="0" fontAlgn="base" hangingPunct="0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字体</a:t>
            </a:r>
            <a:r>
              <a:rPr lang="en-US" altLang="zh-CN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:</a:t>
            </a:r>
            <a:r>
              <a:rPr lang="zh-CN" altLang="en-US" sz="1320" dirty="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细黑体</a:t>
            </a:r>
            <a:r>
              <a:rPr lang="zh-CN" altLang="en-US" sz="132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 </a:t>
            </a:r>
          </a:p>
        </p:txBody>
      </p:sp>
      <p:grpSp>
        <p:nvGrpSpPr>
          <p:cNvPr id="9222" name="Group 14"/>
          <p:cNvGrpSpPr>
            <a:grpSpLocks/>
          </p:cNvGrpSpPr>
          <p:nvPr/>
        </p:nvGrpSpPr>
        <p:grpSpPr bwMode="auto">
          <a:xfrm>
            <a:off x="12433305" y="3511552"/>
            <a:ext cx="1225551" cy="3224212"/>
            <a:chOff x="5839" y="2251"/>
            <a:chExt cx="579" cy="2031"/>
          </a:xfrm>
        </p:grpSpPr>
        <p:sp>
          <p:nvSpPr>
            <p:cNvPr id="9225" name="Rectangle 15"/>
            <p:cNvSpPr>
              <a:spLocks noChangeArrowheads="1"/>
            </p:cNvSpPr>
            <p:nvPr userDrawn="1"/>
          </p:nvSpPr>
          <p:spPr bwMode="auto">
            <a:xfrm>
              <a:off x="5839" y="3125"/>
              <a:ext cx="579" cy="2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25" tIns="45712" rIns="91425" bIns="4571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6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9226" name="Group 16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9287" name="Rectangle 17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8" name="Rectangle 18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9" name="Rectangle 19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90" name="Rectangle 20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7" name="Group 21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9283" name="Rectangle 22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4" name="Rectangle 23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5" name="Rectangle 24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6" name="Rectangle 25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8" name="Group 26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9279" name="Rectangle 27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0" name="Rectangle 28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1" name="Rectangle 29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82" name="Rectangle 30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29" name="Group 31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9275" name="Rectangle 32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6" name="Rectangle 33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7" name="Rectangle 34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8" name="Rectangle 35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0" name="Group 36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9271" name="Rectangle 37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2" name="Rectangle 38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3" name="Rectangle 39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4" name="Rectangle 40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1" name="Group 41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9267" name="Rectangle 42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8" name="Rectangle 43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9" name="Rectangle 44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70" name="Rectangle 45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2" name="Group 46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9263" name="Rectangle 47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4" name="Rectangle 48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5" name="Rectangle 49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6" name="Rectangle 50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3" name="Group 51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9259" name="Rectangle 52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0" name="Rectangle 53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1" name="Rectangle 54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62" name="Rectangle 55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4" name="Group 56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9255" name="Rectangle 57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6" name="Rectangle 58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7" name="Rectangle 59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8" name="Rectangle 60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5" name="Group 61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9251" name="Rectangle 62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2" name="Rectangle 63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3" name="Rectangle 64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4" name="Rectangle 65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6" name="Group 66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9247" name="Rectangle 67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8" name="Rectangle 68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9" name="Rectangle 69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50" name="Rectangle 70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7" name="Group 71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9243" name="Rectangle 72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4" name="Rectangle 73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5" name="Rectangle 74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6" name="Rectangle 75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9238" name="Group 76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9239" name="Rectangle 77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0" name="Rectangle 78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1" name="Rectangle 79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9242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6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9223" name="Rectangle 81"/>
          <p:cNvSpPr>
            <a:spLocks noChangeArrowheads="1"/>
          </p:cNvSpPr>
          <p:nvPr/>
        </p:nvSpPr>
        <p:spPr bwMode="auto">
          <a:xfrm>
            <a:off x="12335938" y="1341438"/>
            <a:ext cx="1589617" cy="184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配色参考方案：</a:t>
            </a:r>
          </a:p>
          <a:p>
            <a:pPr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建议同一页面内不超过四种颜色，以下是</a:t>
            </a:r>
            <a:r>
              <a:rPr lang="en-US" altLang="zh-CN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13</a:t>
            </a: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9224" name="Rectangle 82"/>
          <p:cNvSpPr>
            <a:spLocks noChangeArrowheads="1"/>
          </p:cNvSpPr>
          <p:nvPr/>
        </p:nvSpPr>
        <p:spPr bwMode="auto">
          <a:xfrm>
            <a:off x="12335935" y="7939"/>
            <a:ext cx="1494367" cy="82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149" tIns="48076" rIns="96149" bIns="48076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B2B2B2"/>
              </a:buClr>
              <a:buSzPct val="60000"/>
              <a:buFont typeface="Wingdings" pitchFamily="2" charset="2"/>
              <a:buNone/>
            </a:pPr>
            <a:r>
              <a:rPr lang="zh-CN" altLang="en-US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客户或者合作伙伴的标志放在右上角</a:t>
            </a:r>
            <a:r>
              <a:rPr lang="en-US" altLang="zh-CN" sz="1320">
                <a:solidFill>
                  <a:srgbClr val="FFFFFF"/>
                </a:solidFill>
                <a:latin typeface="Calibri" pitchFamily="34" charset="0"/>
                <a:ea typeface="宋体" pitchFamily="2" charset="-122"/>
              </a:rPr>
              <a:t>.</a:t>
            </a:r>
            <a:endParaRPr lang="zh-CN" altLang="en-US" sz="1320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7444729"/>
      </p:ext>
    </p:extLst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Microsoft YaHei" panose="020B0503020204020204" pitchFamily="34" charset="-122"/>
          <a:ea typeface="Microsoft YaHei" panose="020B0503020204020204" pitchFamily="34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54864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09728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64592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2194560" algn="l" rtl="0" eaLnBrk="1" fontAlgn="base" hangingPunct="1">
        <a:spcBef>
          <a:spcPct val="0"/>
        </a:spcBef>
        <a:spcAft>
          <a:spcPct val="0"/>
        </a:spcAft>
        <a:defRPr sz="384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411480" indent="-41148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808080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Arial" pitchFamily="34" charset="0"/>
        </a:defRPr>
      </a:lvl1pPr>
      <a:lvl2pPr marL="891540" indent="-34290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137160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92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192024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68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2468880" indent="-27432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itchFamily="34" charset="0"/>
        <a:buChar char="~"/>
        <a:defRPr sz="144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301752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92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rlrupp.net/2018/02/42-years-of-microprocessor-trend-data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654566"/>
            <a:ext cx="12192000" cy="1203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1D1D1A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xmlns:lc="http://schemas.openxmlformats.org/drawingml/2006/lockedCanvas" id="{AF19B9EA-773D-FD4C-8380-847E27C61BE5}"/>
              </a:ext>
            </a:extLst>
          </p:cNvPr>
          <p:cNvSpPr txBox="1">
            <a:spLocks/>
          </p:cNvSpPr>
          <p:nvPr/>
        </p:nvSpPr>
        <p:spPr>
          <a:xfrm>
            <a:off x="948438" y="6263005"/>
            <a:ext cx="2605852" cy="1366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1000" dirty="0">
                <a:solidFill>
                  <a:srgbClr val="1D1D1A"/>
                </a:solidFill>
              </a:rPr>
              <a:t>Security </a:t>
            </a:r>
            <a:r>
              <a:rPr kumimoji="1" lang="en-US" altLang="zh-CN" sz="1000" dirty="0" smtClean="0">
                <a:solidFill>
                  <a:srgbClr val="1D1D1A"/>
                </a:solidFill>
              </a:rPr>
              <a:t>Level:</a:t>
            </a:r>
            <a:endParaRPr lang="en-US" sz="1000" dirty="0">
              <a:solidFill>
                <a:srgbClr val="1D1D1A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144" y="1934272"/>
            <a:ext cx="5948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AIOT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时代的深度学习编译器：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挑战与机遇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361" y="5816930"/>
            <a:ext cx="825884" cy="7631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9960" y="5684133"/>
            <a:ext cx="3246401" cy="102878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7364" y="3573763"/>
            <a:ext cx="5249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编译器与编程语言实验室</a:t>
            </a:r>
            <a:endParaRPr lang="en-US" altLang="zh-CN" sz="20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43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5"/>
          <p:cNvSpPr>
            <a:spLocks noChangeArrowheads="1"/>
          </p:cNvSpPr>
          <p:nvPr/>
        </p:nvSpPr>
        <p:spPr bwMode="auto">
          <a:xfrm>
            <a:off x="281342" y="1073733"/>
            <a:ext cx="5951144" cy="5013937"/>
          </a:xfrm>
          <a:prstGeom prst="rect">
            <a:avLst/>
          </a:prstGeom>
          <a:solidFill>
            <a:schemeClr val="bg2"/>
          </a:solidFill>
          <a:ln w="9525">
            <a:noFill/>
            <a:prstDash val="dash"/>
            <a:miter lim="800000"/>
            <a:headEnd/>
            <a:tailEnd/>
          </a:ln>
        </p:spPr>
        <p:txBody>
          <a:bodyPr lIns="71267" tIns="35633" rIns="71267" bIns="35633"/>
          <a:lstStyle/>
          <a:p>
            <a:pPr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lang="en-US" altLang="zh-CN" sz="1799" b="1" kern="0" dirty="0" smtClean="0">
                <a:solidFill>
                  <a:srgbClr val="000000"/>
                </a:solidFill>
                <a:ea typeface="宋体" charset="-122"/>
              </a:rPr>
              <a:t>Compiler</a:t>
            </a:r>
            <a:endParaRPr lang="zh-CN" altLang="en-US" sz="1799" b="1" kern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119" name="Rounded Rectangle 12"/>
          <p:cNvSpPr/>
          <p:nvPr/>
        </p:nvSpPr>
        <p:spPr>
          <a:xfrm>
            <a:off x="547384" y="1788521"/>
            <a:ext cx="5351108" cy="80630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endParaRPr lang="en-US" sz="1200" dirty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89595" y="114454"/>
            <a:ext cx="5951144" cy="852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defTabSz="914034" fontAlgn="base">
              <a:spcBef>
                <a:spcPct val="50000"/>
              </a:spcBef>
            </a:pPr>
            <a:r>
              <a:rPr lang="zh-CN" altLang="en-US" sz="17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</a:t>
            </a:r>
            <a:endParaRPr lang="en-US" altLang="zh-CN" sz="1799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034" fontAlgn="base">
              <a:spcBef>
                <a:spcPct val="50000"/>
              </a:spcBef>
            </a:pPr>
            <a:r>
              <a:rPr lang="zh-CN" altLang="en-US" sz="17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平台</a:t>
            </a:r>
          </a:p>
        </p:txBody>
      </p:sp>
      <p:sp>
        <p:nvSpPr>
          <p:cNvPr id="70" name="矩形 69"/>
          <p:cNvSpPr/>
          <p:nvPr/>
        </p:nvSpPr>
        <p:spPr>
          <a:xfrm>
            <a:off x="281342" y="6171146"/>
            <a:ext cx="5951144" cy="6361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defTabSz="914034" fontAlgn="base">
              <a:spcBef>
                <a:spcPct val="50000"/>
              </a:spcBef>
            </a:pPr>
            <a:r>
              <a:rPr lang="zh-CN" altLang="en-US" sz="17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芯片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562451" y="3384004"/>
            <a:ext cx="5328498" cy="9305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342763" indent="-342763" defTabSz="914034" fontAlgn="base">
              <a:spcBef>
                <a:spcPct val="50000"/>
              </a:spcBef>
              <a:buFont typeface="Wingdings" panose="05000000000000000000" pitchFamily="2" charset="2"/>
              <a:buChar char=""/>
            </a:pP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Rounded Rectangle 12"/>
          <p:cNvSpPr>
            <a:spLocks/>
          </p:cNvSpPr>
          <p:nvPr/>
        </p:nvSpPr>
        <p:spPr>
          <a:xfrm>
            <a:off x="539839" y="2624012"/>
            <a:ext cx="5351108" cy="7178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342763" indent="-342763" defTabSz="914034" fontAlgn="base">
              <a:spcBef>
                <a:spcPct val="50000"/>
              </a:spcBef>
              <a:buFont typeface="Wingdings" panose="05000000000000000000" pitchFamily="2" charset="2"/>
              <a:buChar char=""/>
            </a:pP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30926" y="126838"/>
            <a:ext cx="5370077" cy="771322"/>
          </a:xfrm>
        </p:spPr>
        <p:txBody>
          <a:bodyPr/>
          <a:lstStyle/>
          <a:p>
            <a:r>
              <a:rPr lang="zh-CN" altLang="en-US" sz="2400" b="1" dirty="0" smtClean="0">
                <a:solidFill>
                  <a:srgbClr val="C00000"/>
                </a:solidFill>
                <a:cs typeface="+mn-cs"/>
              </a:rPr>
              <a:t>昇腾</a:t>
            </a:r>
            <a:r>
              <a:rPr lang="zh-CN" altLang="en-US" sz="2400" b="1" dirty="0" smtClean="0">
                <a:solidFill>
                  <a:srgbClr val="C00000"/>
                </a:solidFill>
                <a:cs typeface="+mn-cs"/>
              </a:rPr>
              <a:t>编译器</a:t>
            </a:r>
            <a:r>
              <a:rPr lang="zh-CN" altLang="en-US" sz="2400" b="1" dirty="0">
                <a:solidFill>
                  <a:srgbClr val="C00000"/>
                </a:solidFill>
                <a:cs typeface="+mn-cs"/>
              </a:rPr>
              <a:t>架构</a:t>
            </a:r>
            <a:r>
              <a:rPr lang="en-US" altLang="zh-CN" sz="2400" b="1" dirty="0">
                <a:solidFill>
                  <a:srgbClr val="C00000"/>
                </a:solidFill>
                <a:cs typeface="+mn-cs"/>
              </a:rPr>
              <a:t/>
            </a:r>
            <a:br>
              <a:rPr lang="en-US" altLang="zh-CN" sz="2400" b="1" dirty="0">
                <a:solidFill>
                  <a:srgbClr val="C00000"/>
                </a:solidFill>
                <a:cs typeface="+mn-cs"/>
              </a:rPr>
            </a:b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多场景、多平台、多芯片</a:t>
            </a:r>
            <a:endParaRPr lang="zh-CN" altLang="en-US" sz="1200" dirty="0">
              <a:ea typeface="黑体" panose="02010609060101010101" pitchFamily="49" charset="-122"/>
            </a:endParaRPr>
          </a:p>
        </p:txBody>
      </p:sp>
      <p:sp>
        <p:nvSpPr>
          <p:cNvPr id="3" name="矩形 12"/>
          <p:cNvSpPr>
            <a:spLocks noChangeArrowheads="1"/>
          </p:cNvSpPr>
          <p:nvPr/>
        </p:nvSpPr>
        <p:spPr bwMode="auto">
          <a:xfrm>
            <a:off x="2127529" y="1316848"/>
            <a:ext cx="2181032" cy="303189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71267" tIns="35633" rIns="71267" bIns="35633" anchor="ctr"/>
          <a:lstStyle/>
          <a:p>
            <a:pPr algn="ctr"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kumimoji="1" lang="en-US" altLang="zh-CN" sz="1200" kern="0" dirty="0" smtClean="0">
                <a:solidFill>
                  <a:srgbClr val="000000"/>
                </a:solidFill>
                <a:ea typeface="宋体" charset="-122"/>
              </a:rPr>
              <a:t>Compiler </a:t>
            </a:r>
            <a:r>
              <a:rPr kumimoji="1" lang="en-US" altLang="zh-CN" sz="1200" kern="0" dirty="0">
                <a:solidFill>
                  <a:srgbClr val="000000"/>
                </a:solidFill>
                <a:ea typeface="宋体" charset="-122"/>
              </a:rPr>
              <a:t>Driver</a:t>
            </a:r>
            <a:endParaRPr lang="zh-CN" altLang="en-US" sz="1200" kern="0" dirty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2555886" y="5799482"/>
            <a:ext cx="1312503" cy="298862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71267" tIns="35633" rIns="71267" bIns="35633" anchor="ctr"/>
          <a:lstStyle/>
          <a:p>
            <a:pPr algn="ctr"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kumimoji="1" lang="en-US" altLang="zh-CN" sz="900" kern="0" dirty="0">
                <a:solidFill>
                  <a:srgbClr val="000000"/>
                </a:solidFill>
                <a:ea typeface="宋体" charset="-122"/>
              </a:rPr>
              <a:t>Host Linker</a:t>
            </a:r>
          </a:p>
        </p:txBody>
      </p:sp>
      <p:cxnSp>
        <p:nvCxnSpPr>
          <p:cNvPr id="9" name="直接箭头连接符 8"/>
          <p:cNvCxnSpPr>
            <a:stCxn id="50" idx="2"/>
            <a:endCxn id="19" idx="0"/>
          </p:cNvCxnSpPr>
          <p:nvPr/>
        </p:nvCxnSpPr>
        <p:spPr bwMode="auto">
          <a:xfrm flipH="1">
            <a:off x="4985352" y="4228342"/>
            <a:ext cx="2356" cy="494359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cxnSp>
        <p:nvCxnSpPr>
          <p:cNvPr id="11" name="直接箭头连接符 10"/>
          <p:cNvCxnSpPr>
            <a:endCxn id="21" idx="0"/>
          </p:cNvCxnSpPr>
          <p:nvPr/>
        </p:nvCxnSpPr>
        <p:spPr bwMode="auto">
          <a:xfrm flipH="1">
            <a:off x="3208874" y="4552714"/>
            <a:ext cx="2810" cy="484842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cxnSp>
        <p:nvCxnSpPr>
          <p:cNvPr id="12" name="直接箭头连接符 11"/>
          <p:cNvCxnSpPr>
            <a:stCxn id="3" idx="2"/>
          </p:cNvCxnSpPr>
          <p:nvPr/>
        </p:nvCxnSpPr>
        <p:spPr bwMode="auto">
          <a:xfrm>
            <a:off x="3218047" y="1620036"/>
            <a:ext cx="4109" cy="150043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cxnSp>
        <p:nvCxnSpPr>
          <p:cNvPr id="14" name="直接箭头连接符 13"/>
          <p:cNvCxnSpPr>
            <a:stCxn id="81" idx="2"/>
            <a:endCxn id="33" idx="0"/>
          </p:cNvCxnSpPr>
          <p:nvPr/>
        </p:nvCxnSpPr>
        <p:spPr bwMode="auto">
          <a:xfrm>
            <a:off x="3208634" y="4235877"/>
            <a:ext cx="296" cy="31683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cxnSp>
        <p:nvCxnSpPr>
          <p:cNvPr id="15" name="直接箭头连接符 14"/>
          <p:cNvCxnSpPr>
            <a:endCxn id="16" idx="0"/>
          </p:cNvCxnSpPr>
          <p:nvPr/>
        </p:nvCxnSpPr>
        <p:spPr bwMode="auto">
          <a:xfrm>
            <a:off x="1328594" y="4241791"/>
            <a:ext cx="1503" cy="858182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sp>
        <p:nvSpPr>
          <p:cNvPr id="16" name="Flowchart: Document 47"/>
          <p:cNvSpPr>
            <a:spLocks noChangeArrowheads="1"/>
          </p:cNvSpPr>
          <p:nvPr/>
        </p:nvSpPr>
        <p:spPr bwMode="auto">
          <a:xfrm>
            <a:off x="1002295" y="5099971"/>
            <a:ext cx="655607" cy="45093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.o</a:t>
            </a:r>
          </a:p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(objects)</a:t>
            </a:r>
          </a:p>
        </p:txBody>
      </p:sp>
      <p:cxnSp>
        <p:nvCxnSpPr>
          <p:cNvPr id="18" name="直接箭头连接符 17"/>
          <p:cNvCxnSpPr>
            <a:stCxn id="30" idx="2"/>
            <a:endCxn id="22" idx="0"/>
          </p:cNvCxnSpPr>
          <p:nvPr/>
        </p:nvCxnSpPr>
        <p:spPr bwMode="auto">
          <a:xfrm>
            <a:off x="5041288" y="4996564"/>
            <a:ext cx="1992" cy="125237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sp>
        <p:nvSpPr>
          <p:cNvPr id="19" name="Flowchart: Document 7"/>
          <p:cNvSpPr>
            <a:spLocks noChangeArrowheads="1"/>
          </p:cNvSpPr>
          <p:nvPr/>
        </p:nvSpPr>
        <p:spPr bwMode="auto">
          <a:xfrm>
            <a:off x="4789608" y="4722701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.o</a:t>
            </a:r>
          </a:p>
        </p:txBody>
      </p:sp>
      <p:sp>
        <p:nvSpPr>
          <p:cNvPr id="20" name="Flowchart: Document 7"/>
          <p:cNvSpPr>
            <a:spLocks noChangeArrowheads="1"/>
          </p:cNvSpPr>
          <p:nvPr/>
        </p:nvSpPr>
        <p:spPr bwMode="auto">
          <a:xfrm>
            <a:off x="1085583" y="5171951"/>
            <a:ext cx="679405" cy="45093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.o</a:t>
            </a:r>
          </a:p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(objects)</a:t>
            </a: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2679336" y="5037556"/>
            <a:ext cx="1059074" cy="225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71267" tIns="35633" rIns="71267" bIns="35633" anchor="ctr"/>
          <a:lstStyle/>
          <a:p>
            <a:pPr algn="ctr"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kumimoji="1" lang="en-US" altLang="zh-CN" sz="900" kern="0" dirty="0">
                <a:solidFill>
                  <a:srgbClr val="000000"/>
                </a:solidFill>
                <a:ea typeface="宋体" charset="-122"/>
              </a:rPr>
              <a:t>AI CPU Linker</a:t>
            </a: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4461210" y="5121801"/>
            <a:ext cx="1164137" cy="231683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71267" tIns="35633" rIns="71267" bIns="35633" anchor="ctr"/>
          <a:lstStyle/>
          <a:p>
            <a:pPr algn="ctr"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kumimoji="1" lang="en-US" altLang="zh-CN" sz="900" kern="0" dirty="0">
                <a:solidFill>
                  <a:srgbClr val="000000"/>
                </a:solidFill>
                <a:ea typeface="宋体" charset="-122"/>
              </a:rPr>
              <a:t>AI Core Linker</a:t>
            </a:r>
          </a:p>
        </p:txBody>
      </p:sp>
      <p:cxnSp>
        <p:nvCxnSpPr>
          <p:cNvPr id="23" name="形状 81"/>
          <p:cNvCxnSpPr>
            <a:stCxn id="20" idx="2"/>
            <a:endCxn id="6" idx="1"/>
          </p:cNvCxnSpPr>
          <p:nvPr/>
        </p:nvCxnSpPr>
        <p:spPr bwMode="auto">
          <a:xfrm rot="16200000" flipH="1">
            <a:off x="1812668" y="5205694"/>
            <a:ext cx="355835" cy="1130600"/>
          </a:xfrm>
          <a:prstGeom prst="bentConnector2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Flowchart: Document 7"/>
          <p:cNvSpPr>
            <a:spLocks noChangeArrowheads="1"/>
          </p:cNvSpPr>
          <p:nvPr/>
        </p:nvSpPr>
        <p:spPr bwMode="auto">
          <a:xfrm>
            <a:off x="3013187" y="5387891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bin</a:t>
            </a:r>
          </a:p>
        </p:txBody>
      </p:sp>
      <p:sp>
        <p:nvSpPr>
          <p:cNvPr id="25" name="Flowchart: Document 7"/>
          <p:cNvSpPr>
            <a:spLocks noChangeArrowheads="1"/>
          </p:cNvSpPr>
          <p:nvPr/>
        </p:nvSpPr>
        <p:spPr bwMode="auto">
          <a:xfrm>
            <a:off x="3966069" y="5386931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bin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>
            <a:off x="3208930" y="5262990"/>
            <a:ext cx="0" cy="124901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/>
        </p:spPr>
      </p:cxnSp>
      <p:cxnSp>
        <p:nvCxnSpPr>
          <p:cNvPr id="28" name="肘形连接符 27"/>
          <p:cNvCxnSpPr>
            <a:stCxn id="24" idx="2"/>
            <a:endCxn id="6" idx="0"/>
          </p:cNvCxnSpPr>
          <p:nvPr/>
        </p:nvCxnSpPr>
        <p:spPr bwMode="auto">
          <a:xfrm rot="16200000" flipH="1">
            <a:off x="3114470" y="5701814"/>
            <a:ext cx="192127" cy="3208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肘形连接符 28"/>
          <p:cNvCxnSpPr>
            <a:stCxn id="25" idx="2"/>
            <a:endCxn id="6" idx="0"/>
          </p:cNvCxnSpPr>
          <p:nvPr/>
        </p:nvCxnSpPr>
        <p:spPr bwMode="auto">
          <a:xfrm rot="5400000">
            <a:off x="3590432" y="5228102"/>
            <a:ext cx="193087" cy="949674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Flowchart: Document 7"/>
          <p:cNvSpPr>
            <a:spLocks noChangeArrowheads="1"/>
          </p:cNvSpPr>
          <p:nvPr/>
        </p:nvSpPr>
        <p:spPr bwMode="auto">
          <a:xfrm>
            <a:off x="4845543" y="4777101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.o</a:t>
            </a:r>
          </a:p>
        </p:txBody>
      </p:sp>
      <p:sp>
        <p:nvSpPr>
          <p:cNvPr id="33" name="Flowchart: Document 7"/>
          <p:cNvSpPr>
            <a:spLocks noChangeArrowheads="1"/>
          </p:cNvSpPr>
          <p:nvPr/>
        </p:nvSpPr>
        <p:spPr bwMode="auto">
          <a:xfrm>
            <a:off x="3013187" y="4552713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endParaRPr kumimoji="1" lang="en-US" altLang="en-US" sz="900" kern="0" dirty="0">
              <a:solidFill>
                <a:srgbClr val="000000"/>
              </a:solidFill>
              <a:latin typeface="FrutigerNext LT Regular" pitchFamily="34" charset="0"/>
              <a:ea typeface="宋体" charset="-122"/>
            </a:endParaRPr>
          </a:p>
        </p:txBody>
      </p:sp>
      <p:sp>
        <p:nvSpPr>
          <p:cNvPr id="34" name="Flowchart: Document 7"/>
          <p:cNvSpPr>
            <a:spLocks noChangeArrowheads="1"/>
          </p:cNvSpPr>
          <p:nvPr/>
        </p:nvSpPr>
        <p:spPr bwMode="auto">
          <a:xfrm>
            <a:off x="3069423" y="4596112"/>
            <a:ext cx="391485" cy="234998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.o</a:t>
            </a:r>
          </a:p>
        </p:txBody>
      </p:sp>
      <p:sp>
        <p:nvSpPr>
          <p:cNvPr id="35" name="TextBox 158"/>
          <p:cNvSpPr txBox="1"/>
          <p:nvPr/>
        </p:nvSpPr>
        <p:spPr>
          <a:xfrm>
            <a:off x="387744" y="4442739"/>
            <a:ext cx="902459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t>Inject device</a:t>
            </a:r>
          </a:p>
          <a:p>
            <a:pPr algn="ctr" defTabSz="914034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t>Relocatable code</a:t>
            </a:r>
            <a:endParaRPr lang="zh-CN" altLang="en-US" sz="800" dirty="0">
              <a:solidFill>
                <a:srgbClr val="000000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70741" y="1704597"/>
            <a:ext cx="5532277" cy="313809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636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599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昇腾</a:t>
            </a:r>
            <a:r>
              <a:rPr lang="zh-CN" altLang="en-US" sz="1599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编译器</a:t>
            </a:r>
            <a:r>
              <a:rPr lang="zh-CN" altLang="en-US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向上支持多平台</a:t>
            </a:r>
            <a:r>
              <a:rPr lang="en-US" altLang="zh-CN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599" b="1" dirty="0">
                <a:solidFill>
                  <a:srgbClr val="000000"/>
                </a:solidFill>
                <a:ea typeface="黑体" panose="02010609060101010101" pitchFamily="49" charset="-122"/>
              </a:rPr>
              <a:t>Linux/Windows</a:t>
            </a:r>
            <a:r>
              <a:rPr lang="en-US" altLang="zh-CN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marL="285636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599" b="1" smtClean="0">
                <a:solidFill>
                  <a:srgbClr val="000000"/>
                </a:solidFill>
                <a:ea typeface="黑体" panose="02010609060101010101" pitchFamily="49" charset="-122"/>
              </a:rPr>
              <a:t>昇腾</a:t>
            </a:r>
            <a:r>
              <a:rPr lang="zh-CN" altLang="en-US" sz="1599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编译器</a:t>
            </a:r>
            <a:r>
              <a:rPr lang="zh-CN" altLang="en-US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向下支持多芯片</a:t>
            </a:r>
            <a:r>
              <a:rPr lang="en-US" altLang="zh-CN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599" b="1" dirty="0">
                <a:solidFill>
                  <a:srgbClr val="000000"/>
                </a:solidFill>
                <a:ea typeface="黑体" panose="02010609060101010101" pitchFamily="49" charset="-122"/>
              </a:rPr>
              <a:t>X86/AArch64/</a:t>
            </a:r>
            <a:r>
              <a:rPr lang="en-US" altLang="zh-CN" sz="1599" b="1" dirty="0" err="1">
                <a:solidFill>
                  <a:srgbClr val="000000"/>
                </a:solidFill>
                <a:ea typeface="黑体" panose="02010609060101010101" pitchFamily="49" charset="-122"/>
              </a:rPr>
              <a:t>AICore</a:t>
            </a:r>
            <a:r>
              <a:rPr lang="en-US" altLang="zh-CN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marL="285636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endParaRPr lang="en-US" altLang="zh-CN" sz="1599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636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599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主要特点</a:t>
            </a:r>
            <a:endParaRPr lang="en-US" altLang="zh-CN" sz="1599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653" lvl="1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599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混合代码编译（</a:t>
            </a:r>
            <a:r>
              <a:rPr lang="en-US" altLang="zh-CN" sz="1399" dirty="0">
                <a:solidFill>
                  <a:srgbClr val="000000"/>
                </a:solidFill>
                <a:ea typeface="黑体" panose="02010609060101010101" pitchFamily="49" charset="-122"/>
              </a:rPr>
              <a:t>CCE-HOST</a:t>
            </a:r>
            <a:r>
              <a:rPr lang="zh-CN" altLang="en-US" sz="1399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1399" dirty="0">
                <a:solidFill>
                  <a:srgbClr val="000000"/>
                </a:solidFill>
                <a:ea typeface="黑体" panose="02010609060101010101" pitchFamily="49" charset="-122"/>
              </a:rPr>
              <a:t>AICPU</a:t>
            </a:r>
            <a:r>
              <a:rPr lang="zh-CN" altLang="en-US" sz="1399" dirty="0">
                <a:solidFill>
                  <a:srgbClr val="000000"/>
                </a:solidFill>
                <a:ea typeface="黑体" panose="02010609060101010101" pitchFamily="49" charset="-122"/>
              </a:rPr>
              <a:t>，</a:t>
            </a:r>
            <a:r>
              <a:rPr lang="en-US" altLang="zh-CN" sz="1399" dirty="0">
                <a:solidFill>
                  <a:srgbClr val="000000"/>
                </a:solidFill>
                <a:ea typeface="黑体" panose="02010609060101010101" pitchFamily="49" charset="-122"/>
              </a:rPr>
              <a:t>AICORE</a:t>
            </a:r>
            <a:r>
              <a:rPr lang="zh-CN" altLang="en-US" sz="1599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1599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653" lvl="1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599" dirty="0">
                <a:solidFill>
                  <a:srgbClr val="000000"/>
                </a:solidFill>
                <a:ea typeface="黑体" panose="02010609060101010101" pitchFamily="49" charset="-122"/>
              </a:rPr>
              <a:t>Host-Device</a:t>
            </a:r>
            <a:r>
              <a:rPr lang="zh-CN" altLang="en-US" sz="1599" dirty="0">
                <a:solidFill>
                  <a:srgbClr val="000000"/>
                </a:solidFill>
                <a:ea typeface="黑体" panose="02010609060101010101" pitchFamily="49" charset="-122"/>
              </a:rPr>
              <a:t>模式</a:t>
            </a:r>
            <a:endParaRPr lang="en-US" altLang="zh-CN" sz="1599" dirty="0">
              <a:solidFill>
                <a:srgbClr val="000000"/>
              </a:solidFill>
              <a:ea typeface="黑体" panose="02010609060101010101" pitchFamily="49" charset="-122"/>
            </a:endParaRPr>
          </a:p>
          <a:p>
            <a:pPr marL="742653" lvl="1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599" dirty="0">
                <a:solidFill>
                  <a:srgbClr val="000000"/>
                </a:solidFill>
                <a:ea typeface="黑体" panose="02010609060101010101" pitchFamily="49" charset="-122"/>
              </a:rPr>
              <a:t>Binary</a:t>
            </a:r>
            <a:r>
              <a:rPr lang="zh-CN" altLang="en-US" sz="1599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代码打包和注册机制</a:t>
            </a:r>
            <a:endParaRPr lang="en-US" altLang="zh-CN" sz="1599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653" lvl="1" indent="-285636" defTabSz="914034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US" altLang="zh-CN" sz="1599" dirty="0">
                <a:solidFill>
                  <a:srgbClr val="000000"/>
                </a:solidFill>
                <a:ea typeface="黑体" panose="02010609060101010101" pitchFamily="49" charset="-122"/>
              </a:rPr>
              <a:t>AICORE: Address Space</a:t>
            </a:r>
          </a:p>
        </p:txBody>
      </p:sp>
      <p:sp>
        <p:nvSpPr>
          <p:cNvPr id="41" name="Flowchart: Document 7"/>
          <p:cNvSpPr>
            <a:spLocks noChangeArrowheads="1"/>
          </p:cNvSpPr>
          <p:nvPr/>
        </p:nvSpPr>
        <p:spPr bwMode="auto">
          <a:xfrm>
            <a:off x="5370957" y="1039358"/>
            <a:ext cx="460507" cy="281573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</a:t>
            </a:r>
            <a:r>
              <a:rPr kumimoji="1" lang="en-US" altLang="en-US" sz="900" kern="0" dirty="0" err="1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cce</a:t>
            </a:r>
            <a:endParaRPr kumimoji="1" lang="en-US" altLang="en-US" sz="900" kern="0" dirty="0">
              <a:solidFill>
                <a:srgbClr val="000000"/>
              </a:solidFill>
              <a:latin typeface="FrutigerNext LT Regular" pitchFamily="34" charset="0"/>
              <a:ea typeface="宋体" charset="-122"/>
            </a:endParaRPr>
          </a:p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.h</a:t>
            </a:r>
          </a:p>
        </p:txBody>
      </p:sp>
      <p:sp>
        <p:nvSpPr>
          <p:cNvPr id="42" name="Flowchart: Document 7"/>
          <p:cNvSpPr>
            <a:spLocks noChangeArrowheads="1"/>
          </p:cNvSpPr>
          <p:nvPr/>
        </p:nvSpPr>
        <p:spPr bwMode="auto">
          <a:xfrm>
            <a:off x="5478519" y="1093090"/>
            <a:ext cx="460507" cy="281573"/>
          </a:xfrm>
          <a:prstGeom prst="flowChartDocument">
            <a:avLst/>
          </a:prstGeom>
          <a:solidFill>
            <a:srgbClr val="FFCC66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lIns="71267" tIns="35633" rIns="71267" bIns="35633"/>
          <a:lstStyle/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</a:t>
            </a:r>
            <a:r>
              <a:rPr kumimoji="1" lang="en-US" altLang="en-US" sz="900" kern="0" dirty="0" err="1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cce</a:t>
            </a:r>
            <a:endParaRPr kumimoji="1" lang="en-US" altLang="en-US" sz="900" kern="0" dirty="0">
              <a:solidFill>
                <a:srgbClr val="000000"/>
              </a:solidFill>
              <a:latin typeface="FrutigerNext LT Regular" pitchFamily="34" charset="0"/>
              <a:ea typeface="宋体" charset="-122"/>
            </a:endParaRPr>
          </a:p>
          <a:p>
            <a:pPr algn="ctr" defTabSz="914034">
              <a:spcBef>
                <a:spcPct val="0"/>
              </a:spcBef>
              <a:defRPr/>
            </a:pPr>
            <a:r>
              <a:rPr kumimoji="1" lang="en-US" altLang="en-US" sz="900" kern="0" dirty="0">
                <a:solidFill>
                  <a:srgbClr val="000000"/>
                </a:solidFill>
                <a:latin typeface="FrutigerNext LT Regular" pitchFamily="34" charset="0"/>
                <a:ea typeface="宋体" charset="-122"/>
              </a:rPr>
              <a:t>.h</a:t>
            </a:r>
          </a:p>
        </p:txBody>
      </p:sp>
      <p:sp>
        <p:nvSpPr>
          <p:cNvPr id="50" name="矩形 49"/>
          <p:cNvSpPr/>
          <p:nvPr/>
        </p:nvSpPr>
        <p:spPr>
          <a:xfrm>
            <a:off x="4178121" y="3966834"/>
            <a:ext cx="1619173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AICore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Backend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375675" y="3974369"/>
            <a:ext cx="1665920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AICPU AArch64 Backend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5195" y="3981910"/>
            <a:ext cx="1592051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X86/AArch64 Backend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8" name="矩形 17"/>
          <p:cNvSpPr>
            <a:spLocks noChangeArrowheads="1"/>
          </p:cNvSpPr>
          <p:nvPr/>
        </p:nvSpPr>
        <p:spPr bwMode="auto">
          <a:xfrm>
            <a:off x="4178120" y="4365322"/>
            <a:ext cx="1620673" cy="230790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71267" tIns="35633" rIns="71267" bIns="35633" anchor="ctr"/>
          <a:lstStyle/>
          <a:p>
            <a:pPr algn="ctr" defTabSz="914034">
              <a:spcBef>
                <a:spcPct val="0"/>
              </a:spcBef>
              <a:buClr>
                <a:srgbClr val="CC9900"/>
              </a:buClr>
              <a:defRPr/>
            </a:pPr>
            <a:r>
              <a:rPr kumimoji="1" lang="en-US" altLang="zh-CN" sz="900" kern="0" dirty="0">
                <a:solidFill>
                  <a:srgbClr val="000000"/>
                </a:solidFill>
                <a:ea typeface="宋体" charset="-122"/>
              </a:rPr>
              <a:t>AI Core Assembler</a:t>
            </a:r>
          </a:p>
        </p:txBody>
      </p:sp>
      <p:cxnSp>
        <p:nvCxnSpPr>
          <p:cNvPr id="100" name="肘形连接符 99"/>
          <p:cNvCxnSpPr>
            <a:stCxn id="103" idx="4"/>
            <a:endCxn id="6" idx="1"/>
          </p:cNvCxnSpPr>
          <p:nvPr/>
        </p:nvCxnSpPr>
        <p:spPr bwMode="auto">
          <a:xfrm flipV="1">
            <a:off x="1204436" y="5948913"/>
            <a:ext cx="1351451" cy="2692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2" name="圆柱形 101"/>
          <p:cNvSpPr/>
          <p:nvPr/>
        </p:nvSpPr>
        <p:spPr>
          <a:xfrm>
            <a:off x="4663972" y="5742013"/>
            <a:ext cx="1133321" cy="415783"/>
          </a:xfrm>
          <a:prstGeom prst="can">
            <a:avLst/>
          </a:prstGeom>
          <a:solidFill>
            <a:srgbClr val="FFCC66">
              <a:lumMod val="90000"/>
            </a:srgb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CCE exe, so, lib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圆柱形 102"/>
          <p:cNvSpPr/>
          <p:nvPr/>
        </p:nvSpPr>
        <p:spPr>
          <a:xfrm>
            <a:off x="244920" y="5743713"/>
            <a:ext cx="959515" cy="415783"/>
          </a:xfrm>
          <a:prstGeom prst="can">
            <a:avLst/>
          </a:prstGeom>
          <a:solidFill>
            <a:srgbClr val="FFCC66">
              <a:lumMod val="90000"/>
            </a:srgb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CCE runtime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69568" y="2308103"/>
            <a:ext cx="1176171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Device Call Gen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0" name="肘形连接符 109"/>
          <p:cNvCxnSpPr>
            <a:stCxn id="33" idx="1"/>
            <a:endCxn id="106" idx="1"/>
          </p:cNvCxnSpPr>
          <p:nvPr/>
        </p:nvCxnSpPr>
        <p:spPr bwMode="auto">
          <a:xfrm rot="10800000">
            <a:off x="669568" y="2438859"/>
            <a:ext cx="2343619" cy="2231355"/>
          </a:xfrm>
          <a:prstGeom prst="bentConnector3">
            <a:avLst>
              <a:gd name="adj1" fmla="val 109750"/>
            </a:avLst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112" name="肘形连接符 111"/>
          <p:cNvCxnSpPr>
            <a:stCxn id="19" idx="1"/>
            <a:endCxn id="106" idx="1"/>
          </p:cNvCxnSpPr>
          <p:nvPr/>
        </p:nvCxnSpPr>
        <p:spPr bwMode="auto">
          <a:xfrm rot="10800000">
            <a:off x="669571" y="2438859"/>
            <a:ext cx="4120040" cy="2401343"/>
          </a:xfrm>
          <a:prstGeom prst="bentConnector3">
            <a:avLst>
              <a:gd name="adj1" fmla="val 105546"/>
            </a:avLst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67" name="矩形 66"/>
          <p:cNvSpPr/>
          <p:nvPr/>
        </p:nvSpPr>
        <p:spPr>
          <a:xfrm>
            <a:off x="2621342" y="2314135"/>
            <a:ext cx="1176171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AICpu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Code Gen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637816" y="2313518"/>
            <a:ext cx="1176171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AICore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Code Gen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26599" y="2666896"/>
            <a:ext cx="774816" cy="27689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200" b="1" dirty="0">
                <a:solidFill>
                  <a:srgbClr val="FFCC66">
                    <a:lumMod val="20000"/>
                    <a:lumOff val="80000"/>
                  </a:srgbClr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Host IR</a:t>
            </a:r>
            <a:endParaRPr lang="zh-CN" altLang="en-US" sz="1200" b="1" dirty="0">
              <a:solidFill>
                <a:srgbClr val="FFCC66">
                  <a:lumMod val="20000"/>
                  <a:lumOff val="80000"/>
                </a:srgbClr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800411" y="2673129"/>
            <a:ext cx="836051" cy="27689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2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 CPU IR</a:t>
            </a:r>
            <a:endParaRPr lang="zh-CN" altLang="en-US" sz="12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84941" y="2678494"/>
            <a:ext cx="860501" cy="276891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200" b="1" dirty="0" err="1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AICore</a:t>
            </a:r>
            <a:r>
              <a:rPr lang="en-US" altLang="zh-CN" sz="12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IR</a:t>
            </a:r>
            <a:endParaRPr lang="zh-CN" altLang="en-US" sz="12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65194" y="3635569"/>
            <a:ext cx="5132099" cy="30765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399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Low-level Optimizer</a:t>
            </a:r>
            <a:endParaRPr lang="zh-CN" altLang="en-US" sz="1399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7" name="肘形连接符 56"/>
          <p:cNvCxnSpPr>
            <a:stCxn id="6" idx="3"/>
            <a:endCxn id="102" idx="2"/>
          </p:cNvCxnSpPr>
          <p:nvPr/>
        </p:nvCxnSpPr>
        <p:spPr bwMode="auto">
          <a:xfrm>
            <a:off x="3868391" y="5948911"/>
            <a:ext cx="795582" cy="992"/>
          </a:xfrm>
          <a:prstGeom prst="bentConnector3">
            <a:avLst/>
          </a:prstGeom>
          <a:noFill/>
          <a:ln w="95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5" name="矩形 84"/>
          <p:cNvSpPr/>
          <p:nvPr/>
        </p:nvSpPr>
        <p:spPr>
          <a:xfrm>
            <a:off x="673776" y="2013575"/>
            <a:ext cx="5123517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AST + Optimizer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65194" y="2988234"/>
            <a:ext cx="5132099" cy="30765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399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High-level Optimizer</a:t>
            </a:r>
            <a:endParaRPr lang="zh-CN" altLang="en-US" sz="1399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Flowchart: Document 94"/>
          <p:cNvSpPr/>
          <p:nvPr/>
        </p:nvSpPr>
        <p:spPr>
          <a:xfrm>
            <a:off x="2585960" y="3408998"/>
            <a:ext cx="1290569" cy="176680"/>
          </a:xfrm>
          <a:prstGeom prst="rect">
            <a:avLst/>
          </a:prstGeom>
          <a:solidFill>
            <a:srgbClr val="FF00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67" tIns="35967" rIns="35967" bIns="60916" anchor="ctr"/>
          <a:lstStyle/>
          <a:p>
            <a:pPr algn="ctr" defTabSz="914034">
              <a:defRPr/>
            </a:pPr>
            <a:r>
              <a:rPr lang="en-US" altLang="zh-CN" sz="1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Low-level 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4212" y="3378671"/>
            <a:ext cx="823943" cy="276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</a:rPr>
              <a:t>Backend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85342" y="2666896"/>
            <a:ext cx="998602" cy="276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</a:rPr>
              <a:t>Middle-end</a:t>
            </a:r>
          </a:p>
        </p:txBody>
      </p:sp>
      <p:cxnSp>
        <p:nvCxnSpPr>
          <p:cNvPr id="40" name="肘形连接符 39"/>
          <p:cNvCxnSpPr>
            <a:stCxn id="22" idx="1"/>
            <a:endCxn id="25" idx="0"/>
          </p:cNvCxnSpPr>
          <p:nvPr/>
        </p:nvCxnSpPr>
        <p:spPr bwMode="auto">
          <a:xfrm rot="10800000" flipV="1">
            <a:off x="4161814" y="5237643"/>
            <a:ext cx="299398" cy="149289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矩形 90"/>
          <p:cNvSpPr>
            <a:spLocks noChangeAspect="1"/>
          </p:cNvSpPr>
          <p:nvPr/>
        </p:nvSpPr>
        <p:spPr>
          <a:xfrm>
            <a:off x="1741186" y="6281833"/>
            <a:ext cx="539789" cy="515325"/>
          </a:xfrm>
          <a:prstGeom prst="rect">
            <a:avLst/>
          </a:prstGeom>
          <a:solidFill>
            <a:srgbClr val="00B0F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 err="1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AICpu</a:t>
            </a:r>
            <a:endParaRPr lang="en-US" altLang="zh-CN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" name="矩形 91"/>
          <p:cNvSpPr>
            <a:spLocks/>
          </p:cNvSpPr>
          <p:nvPr/>
        </p:nvSpPr>
        <p:spPr>
          <a:xfrm>
            <a:off x="1015438" y="6260575"/>
            <a:ext cx="539789" cy="539789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Host</a:t>
            </a:r>
            <a:endParaRPr lang="en-US" altLang="zh-CN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矩形 94"/>
          <p:cNvSpPr>
            <a:spLocks/>
          </p:cNvSpPr>
          <p:nvPr/>
        </p:nvSpPr>
        <p:spPr>
          <a:xfrm>
            <a:off x="2795793" y="6260369"/>
            <a:ext cx="539789" cy="539789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Mini</a:t>
            </a:r>
          </a:p>
        </p:txBody>
      </p:sp>
      <p:sp>
        <p:nvSpPr>
          <p:cNvPr id="96" name="矩形 95"/>
          <p:cNvSpPr>
            <a:spLocks/>
          </p:cNvSpPr>
          <p:nvPr/>
        </p:nvSpPr>
        <p:spPr>
          <a:xfrm>
            <a:off x="3527618" y="6260369"/>
            <a:ext cx="539789" cy="539789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Lite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矩形 96"/>
          <p:cNvSpPr>
            <a:spLocks/>
          </p:cNvSpPr>
          <p:nvPr/>
        </p:nvSpPr>
        <p:spPr>
          <a:xfrm>
            <a:off x="4317117" y="6260369"/>
            <a:ext cx="539789" cy="539789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Tiny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8" name="矩形 97"/>
          <p:cNvSpPr>
            <a:spLocks/>
          </p:cNvSpPr>
          <p:nvPr/>
        </p:nvSpPr>
        <p:spPr>
          <a:xfrm>
            <a:off x="5149233" y="6260369"/>
            <a:ext cx="539789" cy="539789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Cloud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74" name="肘形连接符 73"/>
          <p:cNvCxnSpPr>
            <a:stCxn id="41" idx="1"/>
            <a:endCxn id="3" idx="0"/>
          </p:cNvCxnSpPr>
          <p:nvPr/>
        </p:nvCxnSpPr>
        <p:spPr bwMode="auto">
          <a:xfrm rot="10800000" flipV="1">
            <a:off x="3218048" y="1180144"/>
            <a:ext cx="2152910" cy="136704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8" name="矩形 107"/>
          <p:cNvSpPr>
            <a:spLocks/>
          </p:cNvSpPr>
          <p:nvPr/>
        </p:nvSpPr>
        <p:spPr>
          <a:xfrm>
            <a:off x="1114302" y="598397"/>
            <a:ext cx="1475424" cy="287888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/>
            <a:r>
              <a:rPr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Mini OS</a:t>
            </a:r>
          </a:p>
        </p:txBody>
      </p:sp>
      <p:sp>
        <p:nvSpPr>
          <p:cNvPr id="109" name="矩形 108"/>
          <p:cNvSpPr>
            <a:spLocks/>
          </p:cNvSpPr>
          <p:nvPr/>
        </p:nvSpPr>
        <p:spPr>
          <a:xfrm>
            <a:off x="2706949" y="598397"/>
            <a:ext cx="1475424" cy="287888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Linux/Android</a:t>
            </a:r>
          </a:p>
        </p:txBody>
      </p:sp>
      <p:sp>
        <p:nvSpPr>
          <p:cNvPr id="111" name="矩形 110"/>
          <p:cNvSpPr>
            <a:spLocks/>
          </p:cNvSpPr>
          <p:nvPr/>
        </p:nvSpPr>
        <p:spPr>
          <a:xfrm>
            <a:off x="4299596" y="598397"/>
            <a:ext cx="1475424" cy="287888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399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Windows</a:t>
            </a:r>
          </a:p>
        </p:txBody>
      </p:sp>
      <p:sp>
        <p:nvSpPr>
          <p:cNvPr id="114" name="矩形 113"/>
          <p:cNvSpPr>
            <a:spLocks/>
          </p:cNvSpPr>
          <p:nvPr/>
        </p:nvSpPr>
        <p:spPr>
          <a:xfrm>
            <a:off x="1114168" y="227886"/>
            <a:ext cx="877611" cy="287888"/>
          </a:xfrm>
          <a:prstGeom prst="rect">
            <a:avLst/>
          </a:prstGeom>
          <a:solidFill>
            <a:schemeClr val="accent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PCIE</a:t>
            </a:r>
            <a:r>
              <a:rPr lang="zh-CN" altLang="en-US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卡</a:t>
            </a:r>
            <a:endParaRPr lang="en-US" altLang="zh-CN" sz="9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矩形 114"/>
          <p:cNvSpPr>
            <a:spLocks/>
          </p:cNvSpPr>
          <p:nvPr/>
        </p:nvSpPr>
        <p:spPr>
          <a:xfrm>
            <a:off x="2063284" y="227886"/>
            <a:ext cx="877611" cy="287888"/>
          </a:xfrm>
          <a:prstGeom prst="rect">
            <a:avLst/>
          </a:prstGeom>
          <a:solidFill>
            <a:schemeClr val="accent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zh-CN" altLang="en-US" sz="9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智能</a:t>
            </a:r>
            <a:r>
              <a:rPr lang="zh-CN" altLang="en-US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摄像头</a:t>
            </a:r>
            <a:endParaRPr lang="en-US" altLang="zh-CN" sz="9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6" name="矩形 115"/>
          <p:cNvSpPr>
            <a:spLocks/>
          </p:cNvSpPr>
          <p:nvPr/>
        </p:nvSpPr>
        <p:spPr>
          <a:xfrm>
            <a:off x="3012401" y="227886"/>
            <a:ext cx="877611" cy="287888"/>
          </a:xfrm>
          <a:prstGeom prst="rect">
            <a:avLst/>
          </a:prstGeom>
          <a:solidFill>
            <a:schemeClr val="accent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MDC</a:t>
            </a:r>
          </a:p>
        </p:txBody>
      </p:sp>
      <p:sp>
        <p:nvSpPr>
          <p:cNvPr id="117" name="矩形 116"/>
          <p:cNvSpPr>
            <a:spLocks/>
          </p:cNvSpPr>
          <p:nvPr/>
        </p:nvSpPr>
        <p:spPr>
          <a:xfrm>
            <a:off x="3961517" y="227886"/>
            <a:ext cx="877611" cy="287888"/>
          </a:xfrm>
          <a:prstGeom prst="rect">
            <a:avLst/>
          </a:prstGeom>
          <a:solidFill>
            <a:schemeClr val="accent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zh-CN" altLang="en-US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手机</a:t>
            </a:r>
            <a:endParaRPr lang="en-US" altLang="zh-CN" sz="9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矩形 117"/>
          <p:cNvSpPr>
            <a:spLocks/>
          </p:cNvSpPr>
          <p:nvPr/>
        </p:nvSpPr>
        <p:spPr>
          <a:xfrm>
            <a:off x="4910632" y="227886"/>
            <a:ext cx="877611" cy="287888"/>
          </a:xfrm>
          <a:prstGeom prst="rect">
            <a:avLst/>
          </a:prstGeom>
          <a:solidFill>
            <a:schemeClr val="accent6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zh-CN" altLang="en-US" sz="9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云端</a:t>
            </a:r>
            <a:endParaRPr lang="en-US" altLang="zh-CN" sz="9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0" name="TextBox 58"/>
          <p:cNvSpPr txBox="1"/>
          <p:nvPr/>
        </p:nvSpPr>
        <p:spPr>
          <a:xfrm>
            <a:off x="1764989" y="1769001"/>
            <a:ext cx="904062" cy="276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034" fontAlgn="base">
              <a:spcBef>
                <a:spcPct val="5000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</a:rPr>
              <a:t>Front-end</a:t>
            </a:r>
          </a:p>
        </p:txBody>
      </p:sp>
      <p:sp>
        <p:nvSpPr>
          <p:cNvPr id="121" name="矩形 120"/>
          <p:cNvSpPr/>
          <p:nvPr/>
        </p:nvSpPr>
        <p:spPr>
          <a:xfrm>
            <a:off x="3666491" y="1796450"/>
            <a:ext cx="1179054" cy="2615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 defTabSz="914034" fontAlgn="base">
              <a:spcBef>
                <a:spcPct val="50000"/>
              </a:spcBef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Code Splitter</a:t>
            </a:r>
            <a:endParaRPr lang="zh-CN" altLang="en-US" sz="1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2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7726"/>
            <a:ext cx="11563852" cy="621274"/>
          </a:xfrm>
        </p:spPr>
        <p:txBody>
          <a:bodyPr/>
          <a:lstStyle/>
          <a:p>
            <a:r>
              <a:rPr lang="en-US" altLang="zh-CN" sz="2400" b="1" dirty="0">
                <a:solidFill>
                  <a:srgbClr val="C00000"/>
                </a:solidFill>
                <a:cs typeface="+mn-cs"/>
              </a:rPr>
              <a:t>NN</a:t>
            </a:r>
            <a:r>
              <a:rPr lang="zh-CN" altLang="en-US" sz="2400" b="1" dirty="0">
                <a:solidFill>
                  <a:srgbClr val="C00000"/>
                </a:solidFill>
                <a:cs typeface="+mn-cs"/>
              </a:rPr>
              <a:t>编译器架构</a:t>
            </a:r>
            <a:endParaRPr lang="en-CA" sz="2400" b="1" dirty="0">
              <a:solidFill>
                <a:srgbClr val="C00000"/>
              </a:solidFill>
              <a:cs typeface="+mn-cs"/>
            </a:endParaRPr>
          </a:p>
        </p:txBody>
      </p:sp>
      <p:pic>
        <p:nvPicPr>
          <p:cNvPr id="1026" name="Picture 2" descr="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415" y="4812266"/>
            <a:ext cx="3642701" cy="1816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y00402060\AppData\Roaming\eSpace_Desktop\UserData\y00402060\imagefiles\02176078-BE0B-4B59-86EA-471F178C863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666" y="71449"/>
            <a:ext cx="4346333" cy="277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97971" y="1193801"/>
            <a:ext cx="7336499" cy="5250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NN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编译器引入</a:t>
            </a:r>
            <a:r>
              <a:rPr lang="zh-CN" altLang="en-US" sz="2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了新的编译</a:t>
            </a:r>
            <a:r>
              <a:rPr lang="zh-CN" altLang="en-US" sz="21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变换和</a:t>
            </a:r>
            <a:r>
              <a:rPr lang="zh-CN" altLang="en-US" sz="2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优化机会</a:t>
            </a:r>
            <a:r>
              <a:rPr lang="en-CA" sz="21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CA" sz="21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高层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优化：布局变换、图优化、算子融合等</a:t>
            </a:r>
            <a:endParaRPr lang="en-CA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存储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复用：在图层和算子层</a:t>
            </a:r>
            <a:endParaRPr lang="en-US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自动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Tensor</a:t>
            </a: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变换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延迟隐藏</a:t>
            </a:r>
            <a:endParaRPr lang="en-US" altLang="zh-CN" sz="1699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32862" lvl="1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</a:pPr>
            <a:endParaRPr lang="en-CA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NN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编译器新型中间表示的开放问题</a:t>
            </a:r>
            <a:r>
              <a:rPr lang="en-CA" altLang="zh-CN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典型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NN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编译器中（同一个）同时包括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SSA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CPS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ANF</a:t>
            </a: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强类型化（依赖类型）的中间表示？</a:t>
            </a:r>
            <a:endParaRPr lang="en-US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en-US" altLang="zh-CN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IR</a:t>
            </a: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的组织和分层策略</a:t>
            </a:r>
            <a:endParaRPr lang="en-US" altLang="zh-CN" sz="1699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935626" lvl="2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en-US" altLang="zh-CN" sz="1699" kern="0" dirty="0" err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Graph+Op</a:t>
            </a:r>
            <a:r>
              <a:rPr lang="en-US" altLang="zh-CN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 HLO+LLVM, …</a:t>
            </a: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适合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NN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编译场景</a:t>
            </a:r>
            <a:r>
              <a:rPr lang="zh-CN" altLang="en-US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的统一中间表示</a:t>
            </a:r>
            <a:endParaRPr lang="en-US" altLang="zh-CN" sz="1699" kern="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935626" lvl="2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en-CA" altLang="zh-CN" sz="1699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MLIR?</a:t>
            </a:r>
            <a:endParaRPr lang="en-CA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/>
            <a:endParaRPr lang="en-CA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y00402060\AppData\Roaming\eSpace_Desktop\UserData\y00402060\imagefiles\0B0DE880-0ABC-460B-88AA-A04B94878D5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172" y="2850633"/>
            <a:ext cx="3437892" cy="311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94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2"/>
          <p:cNvSpPr txBox="1">
            <a:spLocks/>
          </p:cNvSpPr>
          <p:nvPr/>
        </p:nvSpPr>
        <p:spPr>
          <a:xfrm>
            <a:off x="622199" y="296403"/>
            <a:ext cx="10648355" cy="3322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indent="0" defTabSz="1187798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  <a:def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399" dirty="0"/>
              <a:t>昇腾：</a:t>
            </a:r>
            <a:r>
              <a:rPr lang="zh-CN" altLang="en-US" sz="2399" kern="0" dirty="0"/>
              <a:t>高性能、高产能的</a:t>
            </a:r>
            <a:r>
              <a:rPr lang="en-US" altLang="zh-CN" sz="2399" kern="0" dirty="0"/>
              <a:t>AI</a:t>
            </a:r>
            <a:r>
              <a:rPr lang="zh-CN" altLang="en-US" sz="2399" kern="0" dirty="0"/>
              <a:t>编译器，助力</a:t>
            </a:r>
            <a:r>
              <a:rPr lang="en-US" altLang="zh-CN" sz="2399" kern="0" dirty="0"/>
              <a:t>Atlas</a:t>
            </a:r>
            <a:r>
              <a:rPr lang="zh-CN" altLang="en-US" sz="2399" kern="0" dirty="0"/>
              <a:t>发布最快</a:t>
            </a:r>
            <a:r>
              <a:rPr lang="en-US" altLang="zh-CN" sz="2399" kern="0" dirty="0"/>
              <a:t>AI</a:t>
            </a:r>
            <a:r>
              <a:rPr lang="zh-CN" altLang="en-US" sz="2399" kern="0" dirty="0"/>
              <a:t>训练集群</a:t>
            </a:r>
          </a:p>
        </p:txBody>
      </p:sp>
      <p:pic>
        <p:nvPicPr>
          <p:cNvPr id="1026" name="图片 3" descr="cid:image003.jpg@01D56F2E.AE22E9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98" y="2184276"/>
            <a:ext cx="6112662" cy="4075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28920" y="885359"/>
            <a:ext cx="6299218" cy="1199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09356"/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HC2019</a:t>
            </a:r>
            <a:r>
              <a:rPr lang="zh-CN" altLang="en-US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副董事长胡厚崑宣布，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基础软件助力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59.8s</a:t>
            </a:r>
            <a:r>
              <a:rPr lang="zh-CN" altLang="en-US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ResNet-50@imageNet</a:t>
            </a:r>
            <a:r>
              <a:rPr lang="zh-CN" altLang="en-US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模型训练，</a:t>
            </a:r>
            <a:r>
              <a:rPr lang="zh-CN" altLang="en-US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超越原世界纪录</a:t>
            </a:r>
            <a:r>
              <a:rPr lang="en-US" altLang="zh-CN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10s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，并现场展示基于</a:t>
            </a:r>
            <a:r>
              <a:rPr lang="en-US" altLang="zh-CN" sz="1799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MindSpore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10.02s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万天体识别，成功发布</a:t>
            </a:r>
            <a:r>
              <a:rPr lang="zh-CN" altLang="zh-CN" sz="17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全球最快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训练集群</a:t>
            </a:r>
            <a:r>
              <a:rPr lang="en-US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Atlas 900</a:t>
            </a:r>
            <a:r>
              <a:rPr lang="zh-CN" altLang="zh-CN" sz="17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49149" y="935094"/>
            <a:ext cx="2031325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编译器关键</a:t>
            </a:r>
            <a:r>
              <a:rPr lang="zh-CN" altLang="en-US" sz="17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技术：</a:t>
            </a:r>
            <a:endParaRPr lang="zh-CN" altLang="en-US" sz="1799" dirty="0"/>
          </a:p>
        </p:txBody>
      </p:sp>
      <p:sp>
        <p:nvSpPr>
          <p:cNvPr id="59" name="矩形 58"/>
          <p:cNvSpPr/>
          <p:nvPr/>
        </p:nvSpPr>
        <p:spPr>
          <a:xfrm>
            <a:off x="6949269" y="1410521"/>
            <a:ext cx="2615079" cy="338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636" indent="-285636">
              <a:buFont typeface="Wingdings" panose="05000000000000000000" pitchFamily="2" charset="2"/>
              <a:buChar char="Ø"/>
            </a:pPr>
            <a:r>
              <a:rPr lang="en-US" altLang="zh-CN" sz="1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Super Kernel</a:t>
            </a:r>
            <a:r>
              <a:rPr lang="zh-CN" altLang="en-US" sz="1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优化技术</a:t>
            </a:r>
          </a:p>
        </p:txBody>
      </p:sp>
      <p:sp>
        <p:nvSpPr>
          <p:cNvPr id="62" name="矩形 61"/>
          <p:cNvSpPr/>
          <p:nvPr/>
        </p:nvSpPr>
        <p:spPr>
          <a:xfrm>
            <a:off x="7209489" y="1698100"/>
            <a:ext cx="4309499" cy="1061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在二进制层面实现算子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Kernel</a:t>
            </a:r>
            <a:r>
              <a:rPr lang="zh-CN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融合调度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，最大化减少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TS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调度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Kernel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开销，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Resnet50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训练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E2E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性能</a:t>
            </a:r>
            <a:r>
              <a:rPr lang="zh-CN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2~3s</a:t>
            </a:r>
            <a:r>
              <a:rPr lang="zh-CN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，助力整体性能突破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60s</a:t>
            </a:r>
            <a:endParaRPr lang="zh-CN" altLang="zh-CN" sz="13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949269" y="2874179"/>
            <a:ext cx="2597773" cy="3384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636" indent="-285636">
              <a:buFont typeface="Wingdings" panose="05000000000000000000" pitchFamily="2" charset="2"/>
              <a:buChar char="Ø"/>
            </a:pPr>
            <a:r>
              <a:rPr lang="zh-CN" altLang="en-US" sz="1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并行编译、</a:t>
            </a:r>
            <a:r>
              <a:rPr lang="en-US" altLang="zh-CN" sz="1599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ccache</a:t>
            </a:r>
            <a:r>
              <a:rPr lang="zh-CN" altLang="en-US" sz="1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</a:p>
        </p:txBody>
      </p:sp>
      <p:sp>
        <p:nvSpPr>
          <p:cNvPr id="77" name="矩形 76"/>
          <p:cNvSpPr/>
          <p:nvPr/>
        </p:nvSpPr>
        <p:spPr>
          <a:xfrm>
            <a:off x="6981725" y="4020490"/>
            <a:ext cx="3382116" cy="33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>
              <a:buFont typeface="Wingdings" panose="05000000000000000000" pitchFamily="2" charset="2"/>
              <a:buChar char="Ø"/>
            </a:pPr>
            <a:r>
              <a:rPr lang="zh-CN" altLang="en-US" sz="159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算子编译优化和代码生成技术</a:t>
            </a:r>
          </a:p>
        </p:txBody>
      </p:sp>
      <p:sp>
        <p:nvSpPr>
          <p:cNvPr id="81" name="矩形 80"/>
          <p:cNvSpPr/>
          <p:nvPr/>
        </p:nvSpPr>
        <p:spPr>
          <a:xfrm>
            <a:off x="7228213" y="4337836"/>
            <a:ext cx="4307452" cy="90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突破循环优化、同步算法、内存复用、多核多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batch</a:t>
            </a: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等优化技术，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数量级</a:t>
            </a: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TBE</a:t>
            </a: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算子性能，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TBE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算子开发的统一</a:t>
            </a:r>
            <a:r>
              <a:rPr lang="zh-CN" altLang="en-US" sz="1399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</a:t>
            </a:r>
            <a:endParaRPr lang="en-US" altLang="zh-CN" sz="1399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226166" y="3153330"/>
            <a:ext cx="4309499" cy="738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库上</a:t>
            </a:r>
            <a:r>
              <a:rPr lang="en-US" altLang="zh-CN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CCE</a:t>
            </a: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算子构建时间从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15min+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降到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4min</a:t>
            </a:r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，提升构建速度</a:t>
            </a:r>
            <a:r>
              <a:rPr lang="en-US" altLang="zh-CN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zh-CN" sz="13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1981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/>
          <p:cNvSpPr txBox="1">
            <a:spLocks/>
          </p:cNvSpPr>
          <p:nvPr/>
        </p:nvSpPr>
        <p:spPr>
          <a:xfrm>
            <a:off x="512678" y="194142"/>
            <a:ext cx="10448958" cy="496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390" tIns="25390" rIns="25390" bIns="25390" anchor="t">
            <a:no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381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44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508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71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>
                <a:srgbClr val="FFFFFF"/>
              </a:buClr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/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编程语言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编译器和指令集的设计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关注的问题</a:t>
            </a:r>
            <a:endParaRPr lang="zh-CN" altLang="en-US" sz="3200" b="1" kern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51"/>
          <a:stretch/>
        </p:blipFill>
        <p:spPr>
          <a:xfrm>
            <a:off x="512676" y="4909540"/>
            <a:ext cx="3334609" cy="1525519"/>
          </a:xfrm>
          <a:prstGeom prst="rect">
            <a:avLst/>
          </a:prstGeom>
        </p:spPr>
      </p:pic>
      <p:sp>
        <p:nvSpPr>
          <p:cNvPr id="8" name="右大括号 7"/>
          <p:cNvSpPr/>
          <p:nvPr/>
        </p:nvSpPr>
        <p:spPr>
          <a:xfrm>
            <a:off x="4363453" y="1347537"/>
            <a:ext cx="465224" cy="999523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9381" y="1576257"/>
            <a:ext cx="24868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编程语言：</a:t>
            </a:r>
            <a:endParaRPr lang="en-US" altLang="zh-CN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表达、抽象</a:t>
            </a:r>
          </a:p>
        </p:txBody>
      </p:sp>
      <p:sp>
        <p:nvSpPr>
          <p:cNvPr id="10" name="右大括号 9"/>
          <p:cNvSpPr/>
          <p:nvPr/>
        </p:nvSpPr>
        <p:spPr>
          <a:xfrm rot="10800000">
            <a:off x="7784617" y="2889857"/>
            <a:ext cx="426121" cy="1423862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16738" y="988069"/>
            <a:ext cx="3543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表达力强：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描述计算、业务逻辑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228734" y="1615163"/>
            <a:ext cx="354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容易使用：好学、好写、好读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28734" y="2096659"/>
            <a:ext cx="354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不易出错、代码安全</a:t>
            </a:r>
          </a:p>
        </p:txBody>
      </p:sp>
      <p:sp>
        <p:nvSpPr>
          <p:cNvPr id="14" name="右大括号 13"/>
          <p:cNvSpPr/>
          <p:nvPr/>
        </p:nvSpPr>
        <p:spPr>
          <a:xfrm>
            <a:off x="4363453" y="2878283"/>
            <a:ext cx="465224" cy="1435436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59381" y="3303613"/>
            <a:ext cx="2326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编译器：让芯片能看懂并执行</a:t>
            </a:r>
          </a:p>
        </p:txBody>
      </p:sp>
      <p:sp>
        <p:nvSpPr>
          <p:cNvPr id="16" name="右大括号 15"/>
          <p:cNvSpPr/>
          <p:nvPr/>
        </p:nvSpPr>
        <p:spPr>
          <a:xfrm rot="10800000">
            <a:off x="7733239" y="1166152"/>
            <a:ext cx="477501" cy="1290501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16738" y="2408361"/>
            <a:ext cx="354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29797" y="2883511"/>
            <a:ext cx="1658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运行时间短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29797" y="3278360"/>
            <a:ext cx="1658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占用资源少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329796" y="3970560"/>
            <a:ext cx="27379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平台无关、可移植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45226" y="4376956"/>
            <a:ext cx="354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7"/>
          <a:stretch/>
        </p:blipFill>
        <p:spPr>
          <a:xfrm>
            <a:off x="1507278" y="2907605"/>
            <a:ext cx="1345407" cy="1579308"/>
          </a:xfrm>
          <a:prstGeom prst="rect">
            <a:avLst/>
          </a:prstGeom>
        </p:spPr>
      </p:pic>
      <p:sp>
        <p:nvSpPr>
          <p:cNvPr id="22" name="右大括号 21"/>
          <p:cNvSpPr/>
          <p:nvPr/>
        </p:nvSpPr>
        <p:spPr>
          <a:xfrm rot="10800000">
            <a:off x="7784617" y="4966156"/>
            <a:ext cx="426121" cy="1423862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右大括号 22"/>
          <p:cNvSpPr/>
          <p:nvPr/>
        </p:nvSpPr>
        <p:spPr>
          <a:xfrm>
            <a:off x="4363453" y="4954582"/>
            <a:ext cx="465224" cy="1435436"/>
          </a:xfrm>
          <a:prstGeom prst="rightBrace">
            <a:avLst>
              <a:gd name="adj1" fmla="val 42619"/>
              <a:gd name="adj2" fmla="val 50000"/>
            </a:avLst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59381" y="5503023"/>
            <a:ext cx="2576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指令集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：软硬件接口标准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329795" y="5041701"/>
            <a:ext cx="2258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软件需要什么样的硬件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329795" y="5530907"/>
            <a:ext cx="2913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硬件提供什么样的能力给软件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329794" y="6056357"/>
            <a:ext cx="2913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芯片实现的经济性与可行性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730" y="1252791"/>
            <a:ext cx="1106868" cy="11555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8333111" y="3606124"/>
            <a:ext cx="27379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高可信</a:t>
            </a:r>
          </a:p>
        </p:txBody>
      </p:sp>
    </p:spTree>
    <p:extLst>
      <p:ext uri="{BB962C8B-B14F-4D97-AF65-F5344CB8AC3E}">
        <p14:creationId xmlns:p14="http://schemas.microsoft.com/office/powerpoint/2010/main" val="183523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-15117"/>
            <a:ext cx="12216494" cy="6871778"/>
          </a:xfrm>
          <a:prstGeom prst="rect">
            <a:avLst/>
          </a:prstGeom>
          <a:gradFill>
            <a:gsLst>
              <a:gs pos="0">
                <a:schemeClr val="tx1">
                  <a:alpha val="34000"/>
                </a:schemeClr>
              </a:gs>
              <a:gs pos="81000">
                <a:srgbClr val="0E03E3">
                  <a:lumMod val="58000"/>
                  <a:alpha val="6000"/>
                </a:srgbClr>
              </a:gs>
            </a:gsLst>
            <a:lin ang="2700000" scaled="1"/>
          </a:gradFill>
          <a:ln>
            <a:solidFill>
              <a:srgbClr val="151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0768" y="2591865"/>
            <a:ext cx="2447044" cy="1595970"/>
          </a:xfrm>
          <a:prstGeom prst="rect">
            <a:avLst/>
          </a:prstGeom>
          <a:gradFill>
            <a:gsLst>
              <a:gs pos="0">
                <a:srgbClr val="08337A">
                  <a:alpha val="21000"/>
                </a:srgbClr>
              </a:gs>
              <a:gs pos="100000">
                <a:srgbClr val="0E03E3">
                  <a:alpha val="0"/>
                  <a:lumMod val="58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79546" y="2591865"/>
            <a:ext cx="3260119" cy="1595970"/>
          </a:xfrm>
          <a:prstGeom prst="rect">
            <a:avLst/>
          </a:prstGeom>
          <a:gradFill>
            <a:gsLst>
              <a:gs pos="0">
                <a:srgbClr val="08337A">
                  <a:alpha val="34000"/>
                </a:srgbClr>
              </a:gs>
              <a:gs pos="85000">
                <a:srgbClr val="0E03E3">
                  <a:alpha val="0"/>
                  <a:lumMod val="58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70833" y="2591865"/>
            <a:ext cx="2159157" cy="1595970"/>
          </a:xfrm>
          <a:prstGeom prst="rect">
            <a:avLst/>
          </a:prstGeom>
          <a:gradFill>
            <a:gsLst>
              <a:gs pos="0">
                <a:srgbClr val="08337A">
                  <a:alpha val="19000"/>
                </a:srgbClr>
              </a:gs>
              <a:gs pos="100000">
                <a:srgbClr val="0E03E3">
                  <a:alpha val="0"/>
                  <a:lumMod val="58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629815" y="2591865"/>
            <a:ext cx="2296807" cy="1595970"/>
          </a:xfrm>
          <a:prstGeom prst="rect">
            <a:avLst/>
          </a:prstGeom>
          <a:gradFill>
            <a:gsLst>
              <a:gs pos="0">
                <a:srgbClr val="08337A">
                  <a:alpha val="47000"/>
                </a:srgbClr>
              </a:gs>
              <a:gs pos="100000">
                <a:srgbClr val="0E03E3">
                  <a:alpha val="0"/>
                  <a:lumMod val="58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80768" y="4317340"/>
            <a:ext cx="2447044" cy="930368"/>
          </a:xfrm>
          <a:prstGeom prst="rect">
            <a:avLst/>
          </a:prstGeom>
          <a:gradFill>
            <a:gsLst>
              <a:gs pos="0">
                <a:srgbClr val="05015F">
                  <a:alpha val="40000"/>
                </a:srgbClr>
              </a:gs>
              <a:gs pos="100000">
                <a:srgbClr val="0E03E3">
                  <a:alpha val="0"/>
                  <a:lumMod val="58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79546" y="4317340"/>
            <a:ext cx="3260119" cy="930368"/>
          </a:xfrm>
          <a:prstGeom prst="rect">
            <a:avLst/>
          </a:prstGeom>
          <a:gradFill>
            <a:gsLst>
              <a:gs pos="0">
                <a:srgbClr val="08337A">
                  <a:alpha val="37000"/>
                </a:srgbClr>
              </a:gs>
              <a:gs pos="75000">
                <a:srgbClr val="0E03E3">
                  <a:alpha val="0"/>
                  <a:lumMod val="58000"/>
                </a:srgbClr>
              </a:gs>
            </a:gsLst>
            <a:lin ang="5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70833" y="4317340"/>
            <a:ext cx="2159157" cy="930368"/>
          </a:xfrm>
          <a:prstGeom prst="rect">
            <a:avLst/>
          </a:prstGeom>
          <a:gradFill>
            <a:gsLst>
              <a:gs pos="0">
                <a:srgbClr val="08337A">
                  <a:alpha val="0"/>
                </a:srgbClr>
              </a:gs>
              <a:gs pos="100000">
                <a:srgbClr val="0E03E3">
                  <a:lumMod val="58000"/>
                  <a:alpha val="30000"/>
                </a:srgb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629815" y="4317340"/>
            <a:ext cx="2296807" cy="930368"/>
          </a:xfrm>
          <a:prstGeom prst="rect">
            <a:avLst/>
          </a:prstGeom>
          <a:gradFill>
            <a:gsLst>
              <a:gs pos="0">
                <a:srgbClr val="0D6CC4">
                  <a:alpha val="43000"/>
                </a:srgbClr>
              </a:gs>
              <a:gs pos="76000">
                <a:srgbClr val="0E03E3">
                  <a:lumMod val="58000"/>
                  <a:alpha val="0"/>
                </a:srgb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12"/>
            <a:endParaRPr lang="zh-CN" altLang="en-US" sz="1799">
              <a:solidFill>
                <a:srgbClr val="66666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0768" y="241947"/>
            <a:ext cx="3422676" cy="461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112"/>
            <a:r>
              <a:rPr lang="zh-CN" altLang="en-US" sz="2399" b="1" dirty="0" smtClean="0">
                <a:gradFill flip="none" rotWithShape="1">
                  <a:gsLst>
                    <a:gs pos="0">
                      <a:srgbClr val="F4A100">
                        <a:lumMod val="75000"/>
                      </a:srgbClr>
                    </a:gs>
                    <a:gs pos="59000">
                      <a:srgbClr val="F4A100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祝贺获奖同学</a:t>
            </a:r>
            <a:endParaRPr lang="zh-CN" altLang="en-US" sz="2399" b="1" dirty="0">
              <a:gradFill flip="none" rotWithShape="1">
                <a:gsLst>
                  <a:gs pos="0">
                    <a:srgbClr val="F4A100">
                      <a:lumMod val="75000"/>
                    </a:srgbClr>
                  </a:gs>
                  <a:gs pos="59000">
                    <a:srgbClr val="F4A10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768" y="745381"/>
            <a:ext cx="7609897" cy="119928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112">
              <a:lnSpc>
                <a:spcPct val="150000"/>
              </a:lnSpc>
            </a:pP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届应届生：直通基础软件领域对口岗位面试，优先获取</a:t>
            </a: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 offer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b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、非</a:t>
            </a: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届应届生：直通基础软件领域对口岗位面试，优先获取华为实习机会。</a:t>
            </a:r>
            <a:b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599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、挑战课题：优先选择华为中央软件挑战课题，与华为大咖一起攻克世界难题。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85717" y="2072925"/>
            <a:ext cx="3833284" cy="461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>
              <a:defRPr sz="2000" b="1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59000">
                      <a:schemeClr val="accent3">
                        <a:lumMod val="40000"/>
                        <a:lumOff val="6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4112"/>
            <a:r>
              <a:rPr lang="zh-CN" altLang="en-US" sz="2399" dirty="0">
                <a:gradFill flip="none" rotWithShape="1">
                  <a:gsLst>
                    <a:gs pos="0">
                      <a:srgbClr val="F4A100">
                        <a:lumMod val="75000"/>
                      </a:srgbClr>
                    </a:gs>
                    <a:gs pos="59000">
                      <a:srgbClr val="F4A100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</a:rPr>
              <a:t>华为中央软件院挑战课题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5938" y="2646989"/>
            <a:ext cx="2120445" cy="15023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芯片编译器关键技术研究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开放体系架构下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DSA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协同设计和编译器工具链技术研究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新型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编程语言的设计和实现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通用编程语言的扩展机制研究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面向应用的统一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（公共中间表示）的研究</a:t>
            </a:r>
            <a:endParaRPr lang="zh-CN" altLang="en-US" sz="1000" b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0" name="编译器"/>
          <p:cNvSpPr txBox="1"/>
          <p:nvPr/>
        </p:nvSpPr>
        <p:spPr>
          <a:xfrm>
            <a:off x="366677" y="2591865"/>
            <a:ext cx="369332" cy="1595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编</a:t>
            </a:r>
            <a:r>
              <a:rPr lang="zh-CN" altLang="zh-CN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译技术与编程语言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999305" y="2904747"/>
            <a:ext cx="1864511" cy="98962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数据库自组装技术研究</a:t>
            </a:r>
          </a:p>
          <a:p>
            <a:pPr algn="just" defTabSz="914112">
              <a:lnSpc>
                <a:spcPts val="1399"/>
              </a:lnSpc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全密态数据库研究</a:t>
            </a:r>
          </a:p>
          <a:p>
            <a:pPr algn="just" defTabSz="914112">
              <a:lnSpc>
                <a:spcPts val="1399"/>
              </a:lnSpc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智能数据管理</a:t>
            </a:r>
          </a:p>
          <a:p>
            <a:pPr algn="just" defTabSz="914112">
              <a:lnSpc>
                <a:spcPts val="1399"/>
              </a:lnSpc>
            </a:pP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NUMA-aware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数据管理</a:t>
            </a:r>
          </a:p>
          <a:p>
            <a:pPr algn="just" defTabSz="914112">
              <a:lnSpc>
                <a:spcPts val="1399"/>
              </a:lnSpc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分布式事务处理</a:t>
            </a:r>
          </a:p>
        </p:txBody>
      </p:sp>
      <p:sp>
        <p:nvSpPr>
          <p:cNvPr id="32" name="数据库"/>
          <p:cNvSpPr txBox="1"/>
          <p:nvPr/>
        </p:nvSpPr>
        <p:spPr>
          <a:xfrm>
            <a:off x="8649543" y="2605060"/>
            <a:ext cx="369332" cy="15827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大数据与数据库技术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01885" y="2795171"/>
            <a:ext cx="1694445" cy="12460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系统资源建模及在线优化技术研究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跨处理器架构应用迁移的内存序问题研究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面向异构指令集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与运行环境的研究</a:t>
            </a:r>
          </a:p>
        </p:txBody>
      </p:sp>
      <p:sp>
        <p:nvSpPr>
          <p:cNvPr id="34" name="OS"/>
          <p:cNvSpPr txBox="1"/>
          <p:nvPr/>
        </p:nvSpPr>
        <p:spPr>
          <a:xfrm>
            <a:off x="6423904" y="2603340"/>
            <a:ext cx="369332" cy="15844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操作系统相关技术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386580" y="2646989"/>
            <a:ext cx="2802599" cy="154084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</a:t>
            </a:r>
            <a:r>
              <a:rPr lang="en-US" altLang="zh-CN" sz="1000" b="1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MindSpore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深度概念计算研究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面向全场景极致性能的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数据框架技术研究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面向高性能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训练集群的自适应训练技术研究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移动端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模型压缩技术研究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基于知识图谱的多模融合智能搜索技术研究</a:t>
            </a:r>
          </a:p>
          <a:p>
            <a:pPr algn="just" defTabSz="914112">
              <a:lnSpc>
                <a:spcPts val="1399"/>
              </a:lnSpc>
              <a:spcAft>
                <a:spcPts val="3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面向未来的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 GIS——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大规模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重建与更新、室内外一体化高精度定位技术研究</a:t>
            </a:r>
          </a:p>
        </p:txBody>
      </p:sp>
      <p:sp>
        <p:nvSpPr>
          <p:cNvPr id="44" name="AI"/>
          <p:cNvSpPr txBox="1"/>
          <p:nvPr/>
        </p:nvSpPr>
        <p:spPr>
          <a:xfrm>
            <a:off x="3036943" y="2591865"/>
            <a:ext cx="369332" cy="1595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人工智能技术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01885" y="4386270"/>
            <a:ext cx="1694445" cy="68197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不同架构操作系统间的生态共享技术研究</a:t>
            </a:r>
          </a:p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大规模函数计算技术研究</a:t>
            </a:r>
          </a:p>
        </p:txBody>
      </p:sp>
      <p:sp>
        <p:nvSpPr>
          <p:cNvPr id="36" name="软件生态"/>
          <p:cNvSpPr txBox="1"/>
          <p:nvPr/>
        </p:nvSpPr>
        <p:spPr>
          <a:xfrm>
            <a:off x="6352409" y="4386270"/>
            <a:ext cx="553998" cy="746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生态技术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99306" y="4386270"/>
            <a:ext cx="1969245" cy="86143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开放架构下面向异构、众核场景的百倍级虚拟化优化技术研究</a:t>
            </a:r>
          </a:p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万物互联场景下确定性低时延通信技术研究</a:t>
            </a:r>
          </a:p>
        </p:txBody>
      </p:sp>
      <p:sp>
        <p:nvSpPr>
          <p:cNvPr id="38" name="云计算"/>
          <p:cNvSpPr txBox="1"/>
          <p:nvPr/>
        </p:nvSpPr>
        <p:spPr>
          <a:xfrm>
            <a:off x="8574108" y="4386270"/>
            <a:ext cx="553782" cy="7823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云计算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5938" y="4386270"/>
            <a:ext cx="2120445" cy="5025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视频实时画质增强技术研究</a:t>
            </a:r>
          </a:p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移动端实时光线追踪渲染引擎研究</a:t>
            </a:r>
          </a:p>
        </p:txBody>
      </p:sp>
      <p:sp>
        <p:nvSpPr>
          <p:cNvPr id="40" name="媒体"/>
          <p:cNvSpPr txBox="1"/>
          <p:nvPr/>
        </p:nvSpPr>
        <p:spPr>
          <a:xfrm flipH="1">
            <a:off x="304288" y="4227169"/>
            <a:ext cx="553998" cy="931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体验技术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媒体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86580" y="4386270"/>
            <a:ext cx="2802599" cy="5025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智能驾驶混合关键业务确定性保障技术研究</a:t>
            </a:r>
          </a:p>
          <a:p>
            <a:pPr algn="just" defTabSz="914112">
              <a:lnSpc>
                <a:spcPts val="1399"/>
              </a:lnSpc>
              <a:spcAft>
                <a:spcPts val="400"/>
              </a:spcAft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智能驾驶模型化建模仿真</a:t>
            </a:r>
            <a:r>
              <a:rPr lang="en-US" altLang="zh-CN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严密验证技术研究</a:t>
            </a:r>
          </a:p>
        </p:txBody>
      </p:sp>
      <p:sp>
        <p:nvSpPr>
          <p:cNvPr id="42" name="自动驾驶"/>
          <p:cNvSpPr txBox="1"/>
          <p:nvPr/>
        </p:nvSpPr>
        <p:spPr>
          <a:xfrm>
            <a:off x="2991566" y="4386270"/>
            <a:ext cx="553998" cy="746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驾驶技术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112"/>
            <a:r>
              <a:rPr lang="zh-CN" altLang="en-US" sz="1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自动</a:t>
            </a:r>
            <a:endParaRPr lang="en-US" altLang="zh-CN" sz="1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41834" r="14646" b="26166"/>
          <a:stretch/>
        </p:blipFill>
        <p:spPr>
          <a:xfrm>
            <a:off x="8408921" y="5562829"/>
            <a:ext cx="894963" cy="89964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837" y="5562829"/>
            <a:ext cx="904353" cy="899649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1993792" y="5923336"/>
            <a:ext cx="2341888" cy="6153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914112"/>
            <a:r>
              <a:rPr lang="zh-CN" altLang="en-US" sz="1699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更多岗位和华为中央软</a:t>
            </a:r>
            <a:endParaRPr lang="en-US" altLang="zh-CN" sz="1699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12"/>
            <a:r>
              <a:rPr lang="zh-CN" altLang="en-US" sz="1699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件院介绍请关注公众号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801830" y="5923336"/>
            <a:ext cx="2573641" cy="61531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 defTabSz="914112"/>
            <a:r>
              <a:rPr lang="zh-CN" altLang="en-US" sz="1699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岗位介绍、投递简历、课题和实习咨询请联系</a:t>
            </a:r>
            <a:r>
              <a:rPr lang="en-US" altLang="zh-CN" sz="1699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HR</a:t>
            </a:r>
          </a:p>
        </p:txBody>
      </p:sp>
    </p:spTree>
    <p:extLst>
      <p:ext uri="{BB962C8B-B14F-4D97-AF65-F5344CB8AC3E}">
        <p14:creationId xmlns:p14="http://schemas.microsoft.com/office/powerpoint/2010/main" val="229483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36635" y="1187026"/>
            <a:ext cx="6117020" cy="1818933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400" b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Font typeface="Wingdings" pitchFamily="2" charset="2"/>
              <a:buChar char="q"/>
              <a:defRPr sz="1600">
                <a:solidFill>
                  <a:schemeClr val="bg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bg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 sz="1200">
                <a:solidFill>
                  <a:schemeClr val="bg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 sz="12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 sz="12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 sz="12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Verdana" pitchFamily="34" charset="0"/>
              <a:buChar char="›"/>
              <a:defRPr sz="1200">
                <a:solidFill>
                  <a:schemeClr val="bg2"/>
                </a:solidFill>
                <a:latin typeface="+mn-lt"/>
              </a:defRPr>
            </a:lvl9pPr>
          </a:lstStyle>
          <a:p>
            <a:pPr algn="ctr">
              <a:buClr>
                <a:srgbClr val="B2B2B2"/>
              </a:buClr>
              <a:defRPr/>
            </a:pPr>
            <a:r>
              <a:rPr lang="zh-CN" altLang="en-US" sz="4400" b="1" kern="0" spc="50" dirty="0">
                <a:ln w="11430"/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en-US" sz="4400" b="1" kern="0" spc="50" dirty="0" smtClean="0">
                <a:ln w="11430"/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4400" b="1" kern="0" spc="50" dirty="0">
              <a:ln w="11430"/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梯形 1"/>
          <p:cNvSpPr/>
          <p:nvPr/>
        </p:nvSpPr>
        <p:spPr bwMode="auto">
          <a:xfrm>
            <a:off x="0" y="5283843"/>
            <a:ext cx="1828800" cy="1574157"/>
          </a:xfrm>
          <a:prstGeom prst="trapezoid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mtClean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16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64639" y="2352883"/>
            <a:ext cx="3219471" cy="1753942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marL="719712" indent="-539784" defTabSz="91411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99" b="1" dirty="0" smtClean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趋势与挑战</a:t>
            </a:r>
            <a:endParaRPr lang="en-US" altLang="zh-CN" sz="3599" b="1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19712" indent="-539784" defTabSz="91411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99" b="1" dirty="0" smtClean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案例分享</a:t>
            </a:r>
            <a:endParaRPr lang="en-US" altLang="zh-CN" sz="3599" b="1" dirty="0" smtClean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83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994" y="207392"/>
            <a:ext cx="6835937" cy="887564"/>
          </a:xfrm>
        </p:spPr>
        <p:txBody>
          <a:bodyPr anchor="ctr">
            <a:norm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处理器的发展趋势</a:t>
            </a:r>
            <a:endParaRPr lang="en-CA" sz="24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5994" y="1286600"/>
            <a:ext cx="4617873" cy="4466222"/>
          </a:xfrm>
        </p:spPr>
        <p:txBody>
          <a:bodyPr>
            <a:noAutofit/>
          </a:bodyPr>
          <a:lstStyle/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单核上的晶体管数量仍然在倍增</a:t>
            </a:r>
            <a:r>
              <a:rPr lang="en-CA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芯片上核的数量仍然在不断增长</a:t>
            </a:r>
            <a:r>
              <a:rPr lang="en-CA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endParaRPr lang="en-CA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能耗基本保持稳定。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主频的提升已经到达瓶颈</a:t>
            </a:r>
            <a:r>
              <a:rPr lang="en-CA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CA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单线程性能的提升越来越困难，在处理器设计层面添加复杂的优化技术越来越困难。</a:t>
            </a:r>
            <a:endParaRPr lang="en-CA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如何进一步提供更强大的算力</a:t>
            </a:r>
            <a:r>
              <a:rPr lang="en-CA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CA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CA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CA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23867" y="5944466"/>
            <a:ext cx="74817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399" b="1" dirty="0">
                <a:solidFill>
                  <a:prstClr val="black"/>
                </a:solidFill>
                <a:latin typeface="Calibri" panose="020F0502020204030204"/>
                <a:ea typeface="宋体" charset="-122"/>
              </a:rPr>
              <a:t>source:</a:t>
            </a:r>
            <a:r>
              <a:rPr lang="en-CA" sz="1399" dirty="0">
                <a:solidFill>
                  <a:prstClr val="black"/>
                </a:solidFill>
                <a:latin typeface="Calibri" panose="020F0502020204030204"/>
                <a:ea typeface="宋体" charset="-122"/>
              </a:rPr>
              <a:t> </a:t>
            </a:r>
            <a:r>
              <a:rPr lang="en-US" altLang="zh-CN" sz="1400" dirty="0">
                <a:hlinkClick r:id="rId3"/>
              </a:rPr>
              <a:t>https://www.karlrupp.net/2018/02/42-years-of-microprocessor-trend-data/</a:t>
            </a:r>
            <a:endParaRPr lang="en-CA" sz="1399" dirty="0">
              <a:solidFill>
                <a:prstClr val="black"/>
              </a:solidFill>
              <a:latin typeface="Calibri" panose="020F0502020204030204"/>
              <a:ea typeface="宋体" charset="-122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88" y="1468534"/>
            <a:ext cx="6172200" cy="3911406"/>
          </a:xfrm>
        </p:spPr>
      </p:pic>
    </p:spTree>
    <p:extLst>
      <p:ext uri="{BB962C8B-B14F-4D97-AF65-F5344CB8AC3E}">
        <p14:creationId xmlns:p14="http://schemas.microsoft.com/office/powerpoint/2010/main" val="115306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861" y="326654"/>
            <a:ext cx="11247081" cy="871197"/>
          </a:xfrm>
        </p:spPr>
        <p:txBody>
          <a:bodyPr>
            <a:norm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通用算力持续发展的时代已经结束</a:t>
            </a:r>
            <a:r>
              <a:rPr lang="en-US" sz="2400" cap="all" dirty="0"/>
              <a:t/>
            </a:r>
            <a:br>
              <a:rPr lang="en-US" sz="2400" cap="all" dirty="0"/>
            </a:br>
            <a:endParaRPr lang="en-CA" sz="2400" dirty="0"/>
          </a:p>
        </p:txBody>
      </p:sp>
      <p:pic>
        <p:nvPicPr>
          <p:cNvPr id="144386" name="Picture 2" descr="http://3s81si1s5ygj3mzby34dq6qf-wpengine.netdna-ssl.com/wp-content/uploads/2019/02/Chip-manufacturer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12" y="934973"/>
            <a:ext cx="5117306" cy="287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6644" y="3937933"/>
            <a:ext cx="51095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Shrinking transistors has become much more </a:t>
            </a:r>
            <a:r>
              <a:rPr lang="en-US" sz="1600" dirty="0" smtClean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expensive</a:t>
            </a:r>
          </a:p>
          <a:p>
            <a:endParaRPr lang="en-US" sz="16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552" indent="-285552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$7 billion to construct a new fab</a:t>
            </a:r>
          </a:p>
          <a:p>
            <a:pPr marL="285552" indent="-285552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semiconductor manufacturers from 25, in 2002, to just four today</a:t>
            </a:r>
          </a:p>
          <a:p>
            <a:pPr marL="285552" indent="-285552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 improvements have dropped from 48% annually in 2000-2004, to 29% in 2004-2008, to 8% in 2008-2013.</a:t>
            </a:r>
            <a:endParaRPr lang="en-CA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4388" name="Picture 4" descr="http://3s81si1s5ygj3mzby34dq6qf-wpengine.netdna-ssl.com/wp-content/uploads/2019/02/Specialized-processor-choic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631" y="1066675"/>
            <a:ext cx="6361803" cy="3002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37118" y="4243872"/>
            <a:ext cx="59483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applications will be economically viable to run on specialized processors (computation parallelism, pattern regularity, memory access locality, lower precision)</a:t>
            </a:r>
            <a:endParaRPr lang="en-CA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92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triped Right Arrow 44"/>
          <p:cNvSpPr/>
          <p:nvPr/>
        </p:nvSpPr>
        <p:spPr bwMode="auto">
          <a:xfrm>
            <a:off x="4475704" y="1715053"/>
            <a:ext cx="2581744" cy="685947"/>
          </a:xfrm>
          <a:prstGeom prst="strip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vert="horz" wrap="square" lIns="121872" tIns="60936" rIns="121872" bIns="60936" numCol="1" rtlCol="0" anchor="t" anchorCtr="0" compatLnSpc="1">
            <a:prstTxWarp prst="textNoShape">
              <a:avLst/>
            </a:prstTxWarp>
          </a:bodyPr>
          <a:lstStyle/>
          <a:p>
            <a:pPr defTabSz="121868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CA" sz="2399">
              <a:latin typeface="Arial" charset="0"/>
              <a:ea typeface="宋体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11487" y="1796148"/>
            <a:ext cx="2499636" cy="50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332" dirty="0"/>
              <a:t>Directly support high-level programming constructs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865" y="266557"/>
            <a:ext cx="11582401" cy="706859"/>
          </a:xfrm>
        </p:spPr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</a:rPr>
              <a:t>指令集架构的演进 </a:t>
            </a:r>
            <a:r>
              <a:rPr lang="en-CA" sz="2400" dirty="0" smtClean="0">
                <a:solidFill>
                  <a:schemeClr val="tx1"/>
                </a:solidFill>
              </a:rPr>
              <a:t>- </a:t>
            </a:r>
            <a:r>
              <a:rPr lang="en-CA" sz="2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CISC</a:t>
            </a:r>
            <a:r>
              <a:rPr lang="en-CA" sz="2400" dirty="0" smtClean="0"/>
              <a:t>/</a:t>
            </a:r>
            <a:r>
              <a:rPr lang="en-CA" sz="24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RISC</a:t>
            </a:r>
            <a:r>
              <a:rPr lang="en-CA" sz="2400" dirty="0" smtClean="0"/>
              <a:t>/</a:t>
            </a:r>
            <a:r>
              <a:rPr lang="en-CA" sz="2400" dirty="0" smtClean="0">
                <a:solidFill>
                  <a:srgbClr val="92D050"/>
                </a:solidFill>
              </a:rPr>
              <a:t>VLIW</a:t>
            </a:r>
            <a:endParaRPr lang="en-CA" sz="24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539" y="1785933"/>
            <a:ext cx="2155518" cy="5842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599" b="1" dirty="0"/>
              <a:t>60s </a:t>
            </a:r>
            <a:r>
              <a:rPr lang="zh-CN" altLang="en-US" sz="1599" b="1" dirty="0"/>
              <a:t>复杂指令集</a:t>
            </a:r>
            <a:r>
              <a:rPr lang="en-CA" sz="1599" b="1" dirty="0"/>
              <a:t>CISC </a:t>
            </a:r>
          </a:p>
          <a:p>
            <a:r>
              <a:rPr lang="en-CA" sz="1599" dirty="0"/>
              <a:t>IBM System/360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71028" y="2768520"/>
            <a:ext cx="2235637" cy="8302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CA" sz="1599" b="1" dirty="0"/>
              <a:t>70s </a:t>
            </a:r>
            <a:r>
              <a:rPr lang="zh-CN" altLang="en-US" sz="1599" b="1" dirty="0"/>
              <a:t>简化指令集</a:t>
            </a:r>
            <a:r>
              <a:rPr lang="en-CA" sz="1599" b="1" dirty="0"/>
              <a:t>RISC</a:t>
            </a:r>
          </a:p>
          <a:p>
            <a:r>
              <a:rPr lang="en-CA" sz="1599" dirty="0"/>
              <a:t>IBM 801 &amp; UC Berkley</a:t>
            </a:r>
          </a:p>
          <a:p>
            <a:r>
              <a:rPr lang="en-CA" sz="1599" dirty="0"/>
              <a:t>MIPS by Stanford 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39053" y="4339930"/>
            <a:ext cx="3585743" cy="54327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CA" sz="1466" b="1" strike="sngStrike" dirty="0"/>
              <a:t>INTEL Itanium IA-64 (2001- 2018 discontinued)</a:t>
            </a:r>
          </a:p>
        </p:txBody>
      </p:sp>
      <p:sp>
        <p:nvSpPr>
          <p:cNvPr id="9" name="Right Arrow 8"/>
          <p:cNvSpPr/>
          <p:nvPr/>
        </p:nvSpPr>
        <p:spPr bwMode="auto">
          <a:xfrm>
            <a:off x="450539" y="5927159"/>
            <a:ext cx="10917151" cy="260315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vert="horz" wrap="square" lIns="121872" tIns="60936" rIns="121872" bIns="60936" numCol="1" rtlCol="0" anchor="t" anchorCtr="0" compatLnSpc="1">
            <a:prstTxWarp prst="textNoShape">
              <a:avLst/>
            </a:prstTxWarp>
          </a:bodyPr>
          <a:lstStyle/>
          <a:p>
            <a:pPr defTabSz="121868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CA" sz="2399">
              <a:latin typeface="Arial" charset="0"/>
              <a:ea typeface="宋体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8145" y="5598513"/>
            <a:ext cx="681331" cy="461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399" dirty="0"/>
              <a:t>60s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25319" y="5598513"/>
            <a:ext cx="681331" cy="4613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399" dirty="0"/>
              <a:t>70s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3646455" y="5598513"/>
            <a:ext cx="615634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CA" sz="2399" dirty="0"/>
              <a:t>80s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823153" y="5598513"/>
            <a:ext cx="615634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CA" sz="2399" dirty="0"/>
              <a:t>90s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5999853" y="5607716"/>
            <a:ext cx="806316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CA" sz="2399" dirty="0"/>
              <a:t>2000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7417027" y="5607716"/>
            <a:ext cx="806316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CA" sz="2399" dirty="0"/>
              <a:t>2010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8966845" y="5610755"/>
            <a:ext cx="806316" cy="461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CA" sz="2399" dirty="0"/>
              <a:t>2019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339053" y="1176187"/>
            <a:ext cx="3585743" cy="13849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1400" b="1" dirty="0"/>
              <a:t>System/390</a:t>
            </a:r>
            <a:r>
              <a:rPr lang="en-CA" sz="1400" dirty="0"/>
              <a:t>-</a:t>
            </a:r>
            <a:r>
              <a:rPr lang="en-CA" sz="1400" b="1" dirty="0"/>
              <a:t>z/Architecture</a:t>
            </a:r>
            <a:r>
              <a:rPr lang="en-CA" sz="1400" dirty="0"/>
              <a:t> (1960-present)</a:t>
            </a:r>
          </a:p>
          <a:p>
            <a:r>
              <a:rPr lang="en-CA" sz="1400" b="1" dirty="0"/>
              <a:t>X86-64(x64,AMD64,Intel 64) (2000-present)</a:t>
            </a:r>
          </a:p>
          <a:p>
            <a:r>
              <a:rPr lang="en-CA" sz="1400" b="1" strike="sngStrike" dirty="0"/>
              <a:t>PDP-11 (discontinued)</a:t>
            </a:r>
          </a:p>
          <a:p>
            <a:r>
              <a:rPr lang="en-CA" sz="1400" b="1" strike="sngStrike" dirty="0"/>
              <a:t>VAX (discontinued</a:t>
            </a:r>
            <a:r>
              <a:rPr lang="en-CA" sz="1400" b="1" strike="sngStrike" dirty="0" smtClean="0"/>
              <a:t>)</a:t>
            </a:r>
            <a:r>
              <a:rPr lang="en-CA" sz="1400" b="1" dirty="0" smtClean="0"/>
              <a:t>…</a:t>
            </a:r>
            <a:endParaRPr lang="en-CA" sz="1400" b="1" dirty="0"/>
          </a:p>
        </p:txBody>
      </p:sp>
      <p:cxnSp>
        <p:nvCxnSpPr>
          <p:cNvPr id="19" name="Straight Arrow Connector 18"/>
          <p:cNvCxnSpPr/>
          <p:nvPr/>
        </p:nvCxnSpPr>
        <p:spPr bwMode="auto">
          <a:xfrm flipV="1">
            <a:off x="1207431" y="2379916"/>
            <a:ext cx="20160" cy="315481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Arrow Connector 23"/>
          <p:cNvCxnSpPr/>
          <p:nvPr/>
        </p:nvCxnSpPr>
        <p:spPr bwMode="auto">
          <a:xfrm flipV="1">
            <a:off x="2644271" y="3640222"/>
            <a:ext cx="18818" cy="190703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 flipV="1">
            <a:off x="3993128" y="4704025"/>
            <a:ext cx="0" cy="84626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8339053" y="2584427"/>
            <a:ext cx="3585743" cy="16707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1466" b="1" dirty="0"/>
              <a:t>Power ISA (1974-1990-present)</a:t>
            </a:r>
          </a:p>
          <a:p>
            <a:r>
              <a:rPr lang="en-CA" sz="1466" b="1" dirty="0"/>
              <a:t>SPARC (Sun 1986-2012; Oracle 2012-)</a:t>
            </a:r>
          </a:p>
          <a:p>
            <a:r>
              <a:rPr lang="en-CA" sz="1466" b="1" dirty="0"/>
              <a:t>ARM</a:t>
            </a:r>
          </a:p>
          <a:p>
            <a:r>
              <a:rPr lang="en-CA" sz="1466" b="1" dirty="0"/>
              <a:t>RISC-V</a:t>
            </a:r>
          </a:p>
          <a:p>
            <a:r>
              <a:rPr lang="en-CA" sz="1466" strike="sngStrike" dirty="0"/>
              <a:t>MIPS, HP PA-RISC (discontinued), ALPHA</a:t>
            </a:r>
          </a:p>
          <a:p>
            <a:r>
              <a:rPr lang="en-CA" sz="1466" b="1" dirty="0"/>
              <a:t>…</a:t>
            </a:r>
          </a:p>
        </p:txBody>
      </p:sp>
      <p:sp>
        <p:nvSpPr>
          <p:cNvPr id="47" name="Striped Right Arrow 46"/>
          <p:cNvSpPr/>
          <p:nvPr/>
        </p:nvSpPr>
        <p:spPr bwMode="auto">
          <a:xfrm>
            <a:off x="5912256" y="2854368"/>
            <a:ext cx="2311414" cy="674449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121872" tIns="60936" rIns="121872" bIns="60936" numCol="1" rtlCol="0" anchor="t" anchorCtr="0" compatLnSpc="1">
            <a:prstTxWarp prst="textNoShape">
              <a:avLst/>
            </a:prstTxWarp>
          </a:bodyPr>
          <a:lstStyle/>
          <a:p>
            <a:pPr defTabSz="1218682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CA" sz="2399">
              <a:latin typeface="Arial" charset="0"/>
              <a:ea typeface="宋体" charset="-122"/>
            </a:endParaRPr>
          </a:p>
        </p:txBody>
      </p:sp>
      <p:sp>
        <p:nvSpPr>
          <p:cNvPr id="48" name="Striped Right Arrow 47"/>
          <p:cNvSpPr/>
          <p:nvPr/>
        </p:nvSpPr>
        <p:spPr bwMode="auto">
          <a:xfrm>
            <a:off x="6498727" y="4404587"/>
            <a:ext cx="1452196" cy="387533"/>
          </a:xfrm>
          <a:prstGeom prst="stripedRightArrow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rot="0" spcFirstLastPara="0" vert="horz" wrap="square" lIns="121872" tIns="60936" rIns="121872" bIns="6093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defTabSz="1218682">
              <a:buClr>
                <a:srgbClr val="CC9900"/>
              </a:buClr>
              <a:buFont typeface="Wingdings" pitchFamily="2" charset="2"/>
              <a:buChar char="n"/>
            </a:pPr>
            <a:endParaRPr lang="en-CA" sz="2399">
              <a:latin typeface="Arial" charset="0"/>
              <a:ea typeface="宋体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34916" y="2945119"/>
            <a:ext cx="2485633" cy="46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/>
              <a:t>Simple and general instructions with fewer cycle per instruction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48393" y="2880647"/>
            <a:ext cx="1518503" cy="5023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1332" dirty="0"/>
              <a:t>$15 billion server industry in 1995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158155" y="4064116"/>
            <a:ext cx="2065188" cy="912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332" dirty="0"/>
              <a:t>Exploit instruction level parallelism</a:t>
            </a:r>
            <a:r>
              <a:rPr lang="zh-CN" altLang="en-US" sz="1332" dirty="0"/>
              <a:t>；</a:t>
            </a:r>
            <a:r>
              <a:rPr lang="en-US" altLang="zh-CN" sz="1332" dirty="0"/>
              <a:t>move</a:t>
            </a:r>
            <a:r>
              <a:rPr lang="en-US" sz="1332" dirty="0"/>
              <a:t> the scheduler logic out of the CPU into the compiler</a:t>
            </a:r>
            <a:endParaRPr lang="en-CA" sz="1332" dirty="0"/>
          </a:p>
        </p:txBody>
      </p:sp>
      <p:sp>
        <p:nvSpPr>
          <p:cNvPr id="22" name="Rectangle 21"/>
          <p:cNvSpPr/>
          <p:nvPr/>
        </p:nvSpPr>
        <p:spPr>
          <a:xfrm>
            <a:off x="500916" y="955591"/>
            <a:ext cx="7708063" cy="3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划分软（编译器）和硬件（芯片）的分工来定义软硬件界面</a:t>
            </a:r>
            <a:r>
              <a:rPr lang="en-US" altLang="zh-CN" sz="19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ISA</a:t>
            </a:r>
          </a:p>
        </p:txBody>
      </p:sp>
      <p:sp>
        <p:nvSpPr>
          <p:cNvPr id="3" name="Rectangle 2"/>
          <p:cNvSpPr/>
          <p:nvPr/>
        </p:nvSpPr>
        <p:spPr>
          <a:xfrm>
            <a:off x="6498727" y="4467"/>
            <a:ext cx="6093620" cy="399954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zh-CN" altLang="en-US" sz="1999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通用</a:t>
            </a:r>
            <a:r>
              <a:rPr lang="en-CA" sz="1999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CPU</a:t>
            </a:r>
            <a:r>
              <a:rPr lang="zh-CN" altLang="en-US" sz="1999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指令集架构的多样化和融合统一趋势</a:t>
            </a:r>
            <a:endParaRPr lang="en-US" altLang="zh-CN" sz="1999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5201" y="4214229"/>
            <a:ext cx="2879358" cy="8302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CA" sz="1599" b="1" dirty="0"/>
              <a:t>80s </a:t>
            </a:r>
            <a:r>
              <a:rPr lang="zh-CN" altLang="en-US" sz="1599" b="1" dirty="0"/>
              <a:t>超长指令集</a:t>
            </a:r>
            <a:r>
              <a:rPr lang="en-CA" sz="1599" b="1" dirty="0"/>
              <a:t>VLIW</a:t>
            </a:r>
          </a:p>
          <a:p>
            <a:r>
              <a:rPr lang="en-CA" sz="1599" dirty="0"/>
              <a:t>TRACE by Josh Fisher Yale Univ. </a:t>
            </a:r>
          </a:p>
        </p:txBody>
      </p:sp>
    </p:spTree>
    <p:extLst>
      <p:ext uri="{BB962C8B-B14F-4D97-AF65-F5344CB8AC3E}">
        <p14:creationId xmlns:p14="http://schemas.microsoft.com/office/powerpoint/2010/main" val="241460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/>
          <p:cNvSpPr/>
          <p:nvPr/>
        </p:nvSpPr>
        <p:spPr bwMode="auto">
          <a:xfrm>
            <a:off x="3745574" y="3642188"/>
            <a:ext cx="3678686" cy="117956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380" tIns="45690" rIns="91380" bIns="4569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13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2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40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54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5676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2811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199947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081" algn="l" defTabSz="91427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773" y="175633"/>
            <a:ext cx="10795783" cy="755705"/>
          </a:xfrm>
        </p:spPr>
        <p:txBody>
          <a:bodyPr anchor="ctr">
            <a:norm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处理器架构与编译技术的演进</a:t>
            </a:r>
            <a:endParaRPr lang="en-US" sz="24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34048" y="1342776"/>
            <a:ext cx="2756146" cy="275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SSA-based optimization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Pointer analysis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Profile-guided optimization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Memory hierarchy optimization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Loop optimizations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Data reorganization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Link-time cross-module optimization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Automatic vectorization</a:t>
            </a:r>
          </a:p>
          <a:p>
            <a:r>
              <a:rPr lang="en-US" sz="1439" b="1" dirty="0">
                <a:solidFill>
                  <a:srgbClr val="333333"/>
                </a:solidFill>
                <a:latin typeface="Arial" pitchFamily="34" charset="0"/>
                <a:cs typeface="Arial" panose="020B0604020202020204" pitchFamily="34" charset="0"/>
              </a:rPr>
              <a:t>just-in-time compilation for Dynamic Languages</a:t>
            </a:r>
            <a:endParaRPr lang="en-US" sz="1439" b="1" dirty="0">
              <a:solidFill>
                <a:srgbClr val="000000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03623" y="1379793"/>
            <a:ext cx="3685415" cy="2307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Continuous Program Optimization</a:t>
            </a:r>
          </a:p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Multicore and Parallel Programming</a:t>
            </a:r>
          </a:p>
          <a:p>
            <a:pPr marL="890901" lvl="1" indent="-342654">
              <a:buFont typeface="Arial" panose="020B0604020202020204" pitchFamily="34" charset="0"/>
              <a:buChar char="•"/>
            </a:pPr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Explicit parallelization</a:t>
            </a:r>
          </a:p>
          <a:p>
            <a:pPr marL="890901" lvl="1" indent="-342654">
              <a:buFont typeface="Arial" panose="020B0604020202020204" pitchFamily="34" charset="0"/>
              <a:buChar char="•"/>
            </a:pPr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Auto and semi-auto parallelization</a:t>
            </a:r>
          </a:p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Safety, Security and  reliability </a:t>
            </a:r>
          </a:p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incorporate more sophisticated  auto-tuning strategies </a:t>
            </a:r>
          </a:p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Transactional memory</a:t>
            </a:r>
          </a:p>
          <a:p>
            <a:r>
              <a:rPr lang="en-US" sz="143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speculative optimizations </a:t>
            </a:r>
          </a:p>
        </p:txBody>
      </p:sp>
      <p:sp>
        <p:nvSpPr>
          <p:cNvPr id="6" name="Right Arrow 5"/>
          <p:cNvSpPr/>
          <p:nvPr/>
        </p:nvSpPr>
        <p:spPr bwMode="auto">
          <a:xfrm>
            <a:off x="1388831" y="5630622"/>
            <a:ext cx="10080267" cy="256617"/>
          </a:xfrm>
          <a:prstGeom prst="rightArrow">
            <a:avLst/>
          </a:prstGeom>
          <a:solidFill>
            <a:srgbClr val="0C48FF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109657" tIns="54828" rIns="109657" bIns="54828" numCol="1" rtlCol="0" anchor="t" anchorCtr="0" compatLnSpc="1">
            <a:prstTxWarp prst="textNoShape">
              <a:avLst/>
            </a:prstTxWarp>
          </a:bodyPr>
          <a:lstStyle/>
          <a:p>
            <a:pPr defTabSz="1096494">
              <a:buClr>
                <a:srgbClr val="CC9900"/>
              </a:buClr>
              <a:buFont typeface="Wingdings" pitchFamily="2" charset="2"/>
              <a:buChar char="n"/>
            </a:pPr>
            <a:endParaRPr lang="en-US" sz="2399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15636" y="5274124"/>
            <a:ext cx="735812" cy="39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43" dirty="0">
                <a:solidFill>
                  <a:srgbClr val="000000"/>
                </a:solidFill>
                <a:latin typeface="Arial" pitchFamily="34" charset="0"/>
              </a:rPr>
              <a:t>201</a:t>
            </a:r>
            <a:r>
              <a:rPr lang="en-US" altLang="zh-CN" sz="1943" dirty="0">
                <a:solidFill>
                  <a:srgbClr val="000000"/>
                </a:solidFill>
                <a:latin typeface="Arial" pitchFamily="34" charset="0"/>
              </a:rPr>
              <a:t>9</a:t>
            </a:r>
            <a:endParaRPr lang="en-US" sz="1943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296" y="5283104"/>
            <a:ext cx="735812" cy="39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43" dirty="0">
                <a:solidFill>
                  <a:srgbClr val="000000"/>
                </a:solidFill>
                <a:latin typeface="Arial" pitchFamily="34" charset="0"/>
              </a:rPr>
              <a:t>20</a:t>
            </a:r>
            <a:r>
              <a:rPr lang="en-US" altLang="zh-CN" sz="1943" dirty="0">
                <a:solidFill>
                  <a:srgbClr val="000000"/>
                </a:solidFill>
                <a:latin typeface="Arial" pitchFamily="34" charset="0"/>
              </a:rPr>
              <a:t>08</a:t>
            </a:r>
            <a:endParaRPr lang="en-US" sz="1943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3748" y="5289068"/>
            <a:ext cx="735812" cy="39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43" dirty="0">
                <a:solidFill>
                  <a:srgbClr val="000000"/>
                </a:solidFill>
                <a:latin typeface="Arial" pitchFamily="34" charset="0"/>
              </a:rPr>
              <a:t>2000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24261" y="1333414"/>
            <a:ext cx="4576729" cy="3538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Heterogeneous computing 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Programming models and languages for productivity and performance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Dynamic and static compilation for multiple scenarios/applications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Compiler optimization for multi-ISA heterogeneous architectures (CPU/GPU/DSP/AI cores/FPGA)</a:t>
            </a:r>
          </a:p>
          <a:p>
            <a:pPr marL="456820" lvl="1"/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Data movement communication optimization</a:t>
            </a:r>
          </a:p>
          <a:p>
            <a:pPr marL="456820" lvl="1"/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Data and Thread placement</a:t>
            </a:r>
          </a:p>
          <a:p>
            <a:pPr marL="456820" lvl="1"/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Multi-type memory optimization</a:t>
            </a:r>
          </a:p>
          <a:p>
            <a:pPr marL="456820" lvl="1"/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Multi-ISA optimization …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Analysis tools for correctness, security, performance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Auto performance tuning</a:t>
            </a:r>
          </a:p>
          <a:p>
            <a:r>
              <a:rPr lang="en-US" sz="1399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AI/Machine Learning and Deep Learning with Compiler Technologies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9773" y="5890350"/>
            <a:ext cx="12020968" cy="37950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866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Single-core/Scalar/Superscalar    </a:t>
            </a:r>
            <a:r>
              <a:rPr lang="en-US" sz="1866" b="1" dirty="0" smtClean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SIMD/Vector/S</a:t>
            </a:r>
            <a:r>
              <a:rPr lang="en-US" altLang="zh-CN" sz="1866" b="1" dirty="0" smtClean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I</a:t>
            </a:r>
            <a:r>
              <a:rPr lang="en-US" sz="1866" b="1" dirty="0" smtClean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MT    </a:t>
            </a:r>
            <a:r>
              <a:rPr lang="en-US" sz="1866" b="1" dirty="0">
                <a:solidFill>
                  <a:srgbClr val="000000"/>
                </a:solidFill>
                <a:latin typeface="Arial" pitchFamily="34" charset="0"/>
                <a:cs typeface="Arial" panose="020B0604020202020204" pitchFamily="34" charset="0"/>
              </a:rPr>
              <a:t>multi-core/many-core     Heterogeneous Computing</a:t>
            </a:r>
          </a:p>
        </p:txBody>
      </p:sp>
      <p:sp>
        <p:nvSpPr>
          <p:cNvPr id="9" name="Right Arrow 8"/>
          <p:cNvSpPr/>
          <p:nvPr/>
        </p:nvSpPr>
        <p:spPr bwMode="auto">
          <a:xfrm>
            <a:off x="6165687" y="6009082"/>
            <a:ext cx="192740" cy="19189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840" tIns="60920" rIns="121840" bIns="60920" numCol="1" rtlCol="0" anchor="t" anchorCtr="0" compatLnSpc="1">
            <a:prstTxWarp prst="textNoShape">
              <a:avLst/>
            </a:prstTxWarp>
          </a:bodyPr>
          <a:lstStyle/>
          <a:p>
            <a:pPr defTabSz="1218327">
              <a:buClr>
                <a:srgbClr val="CC9900"/>
              </a:buClr>
              <a:buFont typeface="Wingdings" pitchFamily="2" charset="2"/>
              <a:buChar char="n"/>
            </a:pPr>
            <a:endParaRPr lang="en-US" sz="2399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2" name="Right Arrow 11"/>
          <p:cNvSpPr/>
          <p:nvPr/>
        </p:nvSpPr>
        <p:spPr bwMode="auto">
          <a:xfrm>
            <a:off x="3907252" y="5989774"/>
            <a:ext cx="192740" cy="19189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840" tIns="60920" rIns="121840" bIns="60920" numCol="1" rtlCol="0" anchor="t" anchorCtr="0" compatLnSpc="1">
            <a:prstTxWarp prst="textNoShape">
              <a:avLst/>
            </a:prstTxWarp>
          </a:bodyPr>
          <a:lstStyle/>
          <a:p>
            <a:pPr defTabSz="1218327">
              <a:buClr>
                <a:srgbClr val="CC9900"/>
              </a:buClr>
              <a:buFont typeface="Wingdings" pitchFamily="2" charset="2"/>
              <a:buChar char="n"/>
            </a:pPr>
            <a:endParaRPr lang="en-US" sz="2399" dirty="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8835815" y="5997933"/>
            <a:ext cx="192740" cy="19189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840" tIns="60920" rIns="121840" bIns="60920" numCol="1" rtlCol="0" anchor="t" anchorCtr="0" compatLnSpc="1">
            <a:prstTxWarp prst="textNoShape">
              <a:avLst/>
            </a:prstTxWarp>
          </a:bodyPr>
          <a:lstStyle/>
          <a:p>
            <a:pPr defTabSz="1218327">
              <a:buClr>
                <a:srgbClr val="CC9900"/>
              </a:buClr>
              <a:buFont typeface="Wingdings" pitchFamily="2" charset="2"/>
              <a:buChar char="n"/>
            </a:pPr>
            <a:endParaRPr lang="en-US" sz="2399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8642" y="934697"/>
            <a:ext cx="1107563" cy="369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多核优化</a:t>
            </a:r>
            <a:endParaRPr lang="en-CA" sz="17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52529" y="4881946"/>
            <a:ext cx="1838247" cy="33842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599" b="1" dirty="0">
                <a:solidFill>
                  <a:srgbClr val="000000"/>
                </a:solidFill>
                <a:latin typeface="Arial" pitchFamily="34" charset="0"/>
              </a:rPr>
              <a:t>同构通用多核芯片</a:t>
            </a:r>
            <a:endParaRPr lang="en-CA" sz="1599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69627" y="934697"/>
            <a:ext cx="2492017" cy="369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异构优化、超异构优化</a:t>
            </a:r>
            <a:endParaRPr lang="en-CA" sz="17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1200" y="934697"/>
            <a:ext cx="1107563" cy="3691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单核优化</a:t>
            </a:r>
            <a:endParaRPr lang="en-CA" sz="1799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71830" y="4891215"/>
            <a:ext cx="2044954" cy="3384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599" b="1" dirty="0">
                <a:solidFill>
                  <a:srgbClr val="000000"/>
                </a:solidFill>
                <a:latin typeface="Arial" pitchFamily="34" charset="0"/>
              </a:rPr>
              <a:t>异构通用和专用芯片</a:t>
            </a:r>
            <a:endParaRPr lang="en-CA" sz="1599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93508" y="4848392"/>
            <a:ext cx="1424833" cy="3384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599" b="1" dirty="0">
                <a:solidFill>
                  <a:srgbClr val="000000"/>
                </a:solidFill>
                <a:latin typeface="Arial" pitchFamily="34" charset="0"/>
              </a:rPr>
              <a:t>通用单核芯片</a:t>
            </a:r>
            <a:endParaRPr lang="en-CA" sz="1599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" name="Chevron 19"/>
          <p:cNvSpPr/>
          <p:nvPr/>
        </p:nvSpPr>
        <p:spPr bwMode="auto">
          <a:xfrm>
            <a:off x="790022" y="5591509"/>
            <a:ext cx="214741" cy="295731"/>
          </a:xfrm>
          <a:prstGeom prst="chevron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1" name="Chevron 20"/>
          <p:cNvSpPr/>
          <p:nvPr/>
        </p:nvSpPr>
        <p:spPr bwMode="auto">
          <a:xfrm>
            <a:off x="982055" y="5595944"/>
            <a:ext cx="214741" cy="295731"/>
          </a:xfrm>
          <a:prstGeom prst="chevron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3" name="Chevron 22"/>
          <p:cNvSpPr/>
          <p:nvPr/>
        </p:nvSpPr>
        <p:spPr bwMode="auto">
          <a:xfrm>
            <a:off x="1167806" y="5601706"/>
            <a:ext cx="214741" cy="295731"/>
          </a:xfrm>
          <a:prstGeom prst="chevron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8059" y="4792296"/>
            <a:ext cx="1323885" cy="584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99" b="1" dirty="0">
                <a:solidFill>
                  <a:srgbClr val="000000"/>
                </a:solidFill>
                <a:latin typeface="Arial" pitchFamily="34" charset="0"/>
              </a:rPr>
              <a:t>CISC/RISC/</a:t>
            </a:r>
          </a:p>
          <a:p>
            <a:r>
              <a:rPr lang="en-US" altLang="zh-CN" sz="1599" b="1" dirty="0">
                <a:solidFill>
                  <a:srgbClr val="000000"/>
                </a:solidFill>
                <a:latin typeface="Arial" pitchFamily="34" charset="0"/>
              </a:rPr>
              <a:t>VLIW</a:t>
            </a:r>
            <a:endParaRPr lang="en-CA" sz="1599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61484" y="5290758"/>
            <a:ext cx="735812" cy="39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43" dirty="0">
                <a:solidFill>
                  <a:srgbClr val="000000"/>
                </a:solidFill>
                <a:latin typeface="Arial" pitchFamily="34" charset="0"/>
              </a:rPr>
              <a:t>200</a:t>
            </a:r>
            <a:r>
              <a:rPr lang="en-US" altLang="zh-CN" sz="1943" dirty="0">
                <a:solidFill>
                  <a:srgbClr val="000000"/>
                </a:solidFill>
                <a:latin typeface="Arial" pitchFamily="34" charset="0"/>
              </a:rPr>
              <a:t>4</a:t>
            </a:r>
            <a:endParaRPr lang="en-US" sz="1943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83362" y="5283104"/>
            <a:ext cx="735812" cy="3913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43" dirty="0">
                <a:solidFill>
                  <a:srgbClr val="000000"/>
                </a:solidFill>
                <a:latin typeface="Arial" pitchFamily="34" charset="0"/>
              </a:rPr>
              <a:t>20</a:t>
            </a:r>
            <a:r>
              <a:rPr lang="en-US" altLang="zh-CN" sz="1943" dirty="0">
                <a:solidFill>
                  <a:srgbClr val="000000"/>
                </a:solidFill>
                <a:latin typeface="Arial" pitchFamily="34" charset="0"/>
              </a:rPr>
              <a:t>13</a:t>
            </a:r>
            <a:endParaRPr lang="en-US" sz="1943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31" name="Straight Arrow Connector 30"/>
          <p:cNvCxnSpPr/>
          <p:nvPr/>
        </p:nvCxnSpPr>
        <p:spPr bwMode="auto">
          <a:xfrm>
            <a:off x="4677159" y="4575689"/>
            <a:ext cx="1" cy="741194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 bwMode="auto">
          <a:xfrm>
            <a:off x="4442525" y="3982050"/>
            <a:ext cx="1077786" cy="503728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4981418" y="3730186"/>
            <a:ext cx="2442842" cy="1348733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4136728" y="3857889"/>
            <a:ext cx="913804" cy="913804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2861483" y="3857889"/>
            <a:ext cx="1275243" cy="80779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83032" y="243445"/>
            <a:ext cx="1710543" cy="1167612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CA" sz="2399" b="1">
              <a:solidFill>
                <a:srgbClr val="000000"/>
              </a:solidFill>
              <a:latin typeface="Arial" charset="0"/>
              <a:ea typeface="SimSun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45234" y="3924205"/>
            <a:ext cx="965287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99" b="1" dirty="0">
                <a:solidFill>
                  <a:srgbClr val="000000"/>
                </a:solidFill>
                <a:latin typeface="Arial" pitchFamily="34" charset="0"/>
              </a:rPr>
              <a:t>性价比瓶颈</a:t>
            </a:r>
            <a:endParaRPr lang="en-CA" sz="1599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740021" y="3848846"/>
            <a:ext cx="2370757" cy="748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7" b="1" dirty="0">
                <a:solidFill>
                  <a:srgbClr val="000000"/>
                </a:solidFill>
                <a:latin typeface="Arial" pitchFamily="34" charset="0"/>
              </a:rPr>
              <a:t>Performance improvements have dropped from 48% annually in 2000-2004, to 29% in 2004-2008, to 8% in 2008-2013.</a:t>
            </a:r>
            <a:endParaRPr lang="en-CA" sz="1067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28382" y="5155539"/>
            <a:ext cx="559550" cy="3177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6" b="1" dirty="0"/>
              <a:t>48%</a:t>
            </a:r>
            <a:endParaRPr lang="en-CA" sz="1466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3751328" y="5159803"/>
            <a:ext cx="559550" cy="3177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6" b="1" dirty="0"/>
              <a:t>29%</a:t>
            </a:r>
            <a:endParaRPr lang="en-CA" sz="1466" b="1" dirty="0"/>
          </a:p>
        </p:txBody>
      </p:sp>
      <p:sp>
        <p:nvSpPr>
          <p:cNvPr id="38" name="TextBox 31"/>
          <p:cNvSpPr txBox="1"/>
          <p:nvPr/>
        </p:nvSpPr>
        <p:spPr>
          <a:xfrm>
            <a:off x="5608741" y="5181506"/>
            <a:ext cx="437769" cy="338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sz="1599" b="1" dirty="0"/>
              <a:t>8%</a:t>
            </a:r>
            <a:endParaRPr lang="en-CA" sz="1599" b="1" dirty="0"/>
          </a:p>
        </p:txBody>
      </p:sp>
      <p:sp>
        <p:nvSpPr>
          <p:cNvPr id="39" name="TextBox 31"/>
          <p:cNvSpPr txBox="1"/>
          <p:nvPr/>
        </p:nvSpPr>
        <p:spPr>
          <a:xfrm>
            <a:off x="10691501" y="5125118"/>
            <a:ext cx="437769" cy="338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691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3821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073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764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4551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1462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19837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5284" algn="l" defTabSz="913821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sz="1599" b="1" dirty="0"/>
              <a:t>3%</a:t>
            </a:r>
            <a:endParaRPr lang="en-CA" sz="1599" b="1" dirty="0"/>
          </a:p>
        </p:txBody>
      </p:sp>
    </p:spTree>
    <p:extLst>
      <p:ext uri="{BB962C8B-B14F-4D97-AF65-F5344CB8AC3E}">
        <p14:creationId xmlns:p14="http://schemas.microsoft.com/office/powerpoint/2010/main" val="124654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9358" y="197921"/>
            <a:ext cx="12052152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874571" eaLnBrk="0" hangingPunct="0"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后摩尔时代，芯片架构走向异构，快速演进的芯片和高复杂度的应用，对软件生产效率和兼容性提出了前所未有的挑战“</a:t>
            </a:r>
            <a:r>
              <a:rPr lang="en-US" altLang="zh-CN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software disaster</a:t>
            </a:r>
            <a:r>
              <a:rPr lang="zh-CN" altLang="en-US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”</a:t>
            </a:r>
          </a:p>
        </p:txBody>
      </p:sp>
      <p:sp>
        <p:nvSpPr>
          <p:cNvPr id="4" name="矩形 3"/>
          <p:cNvSpPr/>
          <p:nvPr/>
        </p:nvSpPr>
        <p:spPr>
          <a:xfrm>
            <a:off x="5787330" y="3015728"/>
            <a:ext cx="1532010" cy="738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99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摩尔定律减速、每年只有几个百分点的提升</a:t>
            </a:r>
          </a:p>
        </p:txBody>
      </p:sp>
      <p:sp>
        <p:nvSpPr>
          <p:cNvPr id="24" name="矩形 23"/>
          <p:cNvSpPr/>
          <p:nvPr/>
        </p:nvSpPr>
        <p:spPr>
          <a:xfrm>
            <a:off x="294644" y="4360271"/>
            <a:ext cx="3207123" cy="2768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51823" indent="-251823">
              <a:buFont typeface="Wingdings" panose="05000000000000000000" pitchFamily="2" charset="2"/>
              <a:buChar char="Ø"/>
            </a:pPr>
            <a:r>
              <a:rPr lang="zh-CN" altLang="en-US" sz="1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不同领域的计算需要越来越多的异构资源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1090" y="4702515"/>
            <a:ext cx="3041279" cy="1454078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92421" y="4637087"/>
            <a:ext cx="3778524" cy="1726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330" indent="-171330">
              <a:buFont typeface="Wingdings" panose="05000000000000000000" pitchFamily="2" charset="2"/>
              <a:buChar char="l"/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天河-2：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16,000个计算节点，每个节点 2*Xeon (IveBridge)+3*Phi。 Total 3,120,000 cores. </a:t>
            </a:r>
          </a:p>
          <a:p>
            <a:pPr marL="176090" indent="-176090">
              <a:tabLst>
                <a:tab pos="176090" algn="l"/>
              </a:tabLst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Linpack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: 33.86 petaFLOPS ，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Power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17.6 megawatts。  </a:t>
            </a:r>
          </a:p>
          <a:p>
            <a:pPr marL="171330" indent="-171330">
              <a:buFont typeface="Wingdings" panose="05000000000000000000" pitchFamily="2" charset="2"/>
              <a:buChar char="l"/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 Pro: Intel Xeon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E5 (6/8/2 cores) + Dual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AMD FirePro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D500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GPU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(1526 stream processors, </a:t>
            </a:r>
          </a:p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 teraflops, 3-way 4k video)。</a:t>
            </a:r>
          </a:p>
          <a:p>
            <a:pPr marL="171330" indent="-171330">
              <a:buFont typeface="Wingdings" panose="05000000000000000000" pitchFamily="2" charset="2"/>
              <a:buChar char="l"/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Amazon Linux GPU Instances g2.8xlarge: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GPU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, 32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vCPU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。 </a:t>
            </a:r>
          </a:p>
          <a:p>
            <a:pPr marL="171330" indent="-171330">
              <a:buFont typeface="Wingdings" panose="05000000000000000000" pitchFamily="2" charset="2"/>
              <a:buChar char="l"/>
            </a:pP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Qualcomm Snapdragon 820：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octa-core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CPU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 Adreno 530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GPU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 Hexagon 680 </a:t>
            </a:r>
            <a:r>
              <a: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DSP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68803" y="2565652"/>
            <a:ext cx="4823470" cy="1742242"/>
            <a:chOff x="120923" y="1557586"/>
            <a:chExt cx="3867841" cy="230425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923" y="1629594"/>
              <a:ext cx="3867841" cy="218024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矩形 19"/>
            <p:cNvSpPr/>
            <p:nvPr/>
          </p:nvSpPr>
          <p:spPr bwMode="auto">
            <a:xfrm>
              <a:off x="192931" y="1557586"/>
              <a:ext cx="3793331" cy="2304256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1380" tIns="45690" rIns="91380" bIns="456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60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endParaRPr lang="zh-CN" altLang="en-US" sz="1599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865207" y="4363695"/>
            <a:ext cx="3806734" cy="276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1823" indent="-251823">
              <a:buFont typeface="Wingdings" panose="05000000000000000000" pitchFamily="2" charset="2"/>
              <a:buChar char="Ø"/>
            </a:pPr>
            <a:r>
              <a:rPr lang="zh-CN" altLang="en-US" sz="1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出现面向特定领域定制的体系结构（</a:t>
            </a:r>
            <a:r>
              <a:rPr lang="en-US" altLang="zh-CN" sz="1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DSA</a:t>
            </a:r>
            <a:r>
              <a:rPr lang="zh-CN" altLang="en-US" sz="1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03772" y="1306871"/>
            <a:ext cx="11584457" cy="647578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txBody>
          <a:bodyPr wrap="square" lIns="71953" tIns="71953" rIns="71953" bIns="71953" rtlCol="0" anchor="ctr">
            <a:spAutoFit/>
          </a:bodyPr>
          <a:lstStyle/>
          <a:p>
            <a:r>
              <a:rPr lang="sv-SE" sz="1599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David Patterson与John Hennessy</a:t>
            </a:r>
            <a:r>
              <a:rPr lang="zh-CN" altLang="en-US" sz="1599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指出“</a:t>
            </a:r>
            <a:r>
              <a:rPr lang="en-US" altLang="zh-CN" sz="1599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easy ride of software is over</a:t>
            </a:r>
            <a:r>
              <a:rPr lang="en-US" altLang="zh-CN" sz="1599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599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：在异构计算时代，想要完全释放出异构芯片的的计算能力，程序员必须既懂上层应用算法，又懂底层硬件模型，才能写出高效高质量代码，未来的编程工作会比现在更复杂</a:t>
            </a:r>
            <a:endParaRPr lang="en-US" sz="15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14"/>
          <p:cNvGrpSpPr>
            <a:grpSpLocks/>
          </p:cNvGrpSpPr>
          <p:nvPr/>
        </p:nvGrpSpPr>
        <p:grpSpPr bwMode="auto">
          <a:xfrm rot="16200000">
            <a:off x="5970242" y="4059600"/>
            <a:ext cx="2878126" cy="251836"/>
            <a:chOff x="1410" y="2922"/>
            <a:chExt cx="912" cy="384"/>
          </a:xfr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1"/>
            <a:tileRect/>
          </a:gradFill>
        </p:grpSpPr>
        <p:sp>
          <p:nvSpPr>
            <p:cNvPr id="40" name="Freeform 15"/>
            <p:cNvSpPr>
              <a:spLocks/>
            </p:cNvSpPr>
            <p:nvPr/>
          </p:nvSpPr>
          <p:spPr bwMode="auto">
            <a:xfrm rot="-10800000">
              <a:off x="1410" y="2922"/>
              <a:ext cx="544" cy="277"/>
            </a:xfrm>
            <a:custGeom>
              <a:avLst/>
              <a:gdLst/>
              <a:ahLst/>
              <a:cxnLst>
                <a:cxn ang="0">
                  <a:pos x="923" y="56"/>
                </a:cxn>
                <a:cxn ang="0">
                  <a:pos x="992" y="169"/>
                </a:cxn>
                <a:cxn ang="0">
                  <a:pos x="1070" y="284"/>
                </a:cxn>
                <a:cxn ang="0">
                  <a:pos x="1158" y="401"/>
                </a:cxn>
                <a:cxn ang="0">
                  <a:pos x="1255" y="520"/>
                </a:cxn>
                <a:cxn ang="0">
                  <a:pos x="1359" y="638"/>
                </a:cxn>
                <a:cxn ang="0">
                  <a:pos x="1471" y="756"/>
                </a:cxn>
                <a:cxn ang="0">
                  <a:pos x="1588" y="873"/>
                </a:cxn>
                <a:cxn ang="0">
                  <a:pos x="1712" y="988"/>
                </a:cxn>
                <a:cxn ang="0">
                  <a:pos x="1841" y="1101"/>
                </a:cxn>
                <a:cxn ang="0">
                  <a:pos x="1974" y="1211"/>
                </a:cxn>
                <a:cxn ang="0">
                  <a:pos x="2110" y="1317"/>
                </a:cxn>
                <a:cxn ang="0">
                  <a:pos x="2250" y="1419"/>
                </a:cxn>
                <a:cxn ang="0">
                  <a:pos x="2391" y="1516"/>
                </a:cxn>
                <a:cxn ang="0">
                  <a:pos x="2534" y="1608"/>
                </a:cxn>
                <a:cxn ang="0">
                  <a:pos x="2678" y="1693"/>
                </a:cxn>
                <a:cxn ang="0">
                  <a:pos x="838" y="1733"/>
                </a:cxn>
                <a:cxn ang="0">
                  <a:pos x="771" y="1640"/>
                </a:cxn>
                <a:cxn ang="0">
                  <a:pos x="705" y="1542"/>
                </a:cxn>
                <a:cxn ang="0">
                  <a:pos x="640" y="1441"/>
                </a:cxn>
                <a:cxn ang="0">
                  <a:pos x="576" y="1336"/>
                </a:cxn>
                <a:cxn ang="0">
                  <a:pos x="514" y="1227"/>
                </a:cxn>
                <a:cxn ang="0">
                  <a:pos x="453" y="1117"/>
                </a:cxn>
                <a:cxn ang="0">
                  <a:pos x="421" y="1004"/>
                </a:cxn>
                <a:cxn ang="0">
                  <a:pos x="355" y="890"/>
                </a:cxn>
                <a:cxn ang="0">
                  <a:pos x="301" y="779"/>
                </a:cxn>
                <a:cxn ang="0">
                  <a:pos x="254" y="661"/>
                </a:cxn>
                <a:cxn ang="0">
                  <a:pos x="205" y="551"/>
                </a:cxn>
                <a:cxn ang="0">
                  <a:pos x="163" y="437"/>
                </a:cxn>
                <a:cxn ang="0">
                  <a:pos x="116" y="320"/>
                </a:cxn>
                <a:cxn ang="0">
                  <a:pos x="76" y="211"/>
                </a:cxn>
                <a:cxn ang="0">
                  <a:pos x="40" y="106"/>
                </a:cxn>
                <a:cxn ang="0">
                  <a:pos x="0" y="0"/>
                </a:cxn>
              </a:cxnLst>
              <a:rect l="0" t="0" r="r" b="b"/>
              <a:pathLst>
                <a:path w="2750" h="1733">
                  <a:moveTo>
                    <a:pt x="892" y="0"/>
                  </a:moveTo>
                  <a:lnTo>
                    <a:pt x="923" y="56"/>
                  </a:lnTo>
                  <a:lnTo>
                    <a:pt x="956" y="112"/>
                  </a:lnTo>
                  <a:lnTo>
                    <a:pt x="992" y="169"/>
                  </a:lnTo>
                  <a:lnTo>
                    <a:pt x="1030" y="226"/>
                  </a:lnTo>
                  <a:lnTo>
                    <a:pt x="1070" y="284"/>
                  </a:lnTo>
                  <a:lnTo>
                    <a:pt x="1113" y="343"/>
                  </a:lnTo>
                  <a:lnTo>
                    <a:pt x="1158" y="401"/>
                  </a:lnTo>
                  <a:lnTo>
                    <a:pt x="1206" y="461"/>
                  </a:lnTo>
                  <a:lnTo>
                    <a:pt x="1255" y="520"/>
                  </a:lnTo>
                  <a:lnTo>
                    <a:pt x="1306" y="579"/>
                  </a:lnTo>
                  <a:lnTo>
                    <a:pt x="1359" y="638"/>
                  </a:lnTo>
                  <a:lnTo>
                    <a:pt x="1414" y="697"/>
                  </a:lnTo>
                  <a:lnTo>
                    <a:pt x="1471" y="756"/>
                  </a:lnTo>
                  <a:lnTo>
                    <a:pt x="1529" y="815"/>
                  </a:lnTo>
                  <a:lnTo>
                    <a:pt x="1588" y="873"/>
                  </a:lnTo>
                  <a:lnTo>
                    <a:pt x="1650" y="931"/>
                  </a:lnTo>
                  <a:lnTo>
                    <a:pt x="1712" y="988"/>
                  </a:lnTo>
                  <a:lnTo>
                    <a:pt x="1776" y="1045"/>
                  </a:lnTo>
                  <a:lnTo>
                    <a:pt x="1841" y="1101"/>
                  </a:lnTo>
                  <a:lnTo>
                    <a:pt x="1907" y="1157"/>
                  </a:lnTo>
                  <a:lnTo>
                    <a:pt x="1974" y="1211"/>
                  </a:lnTo>
                  <a:lnTo>
                    <a:pt x="2041" y="1265"/>
                  </a:lnTo>
                  <a:lnTo>
                    <a:pt x="2110" y="1317"/>
                  </a:lnTo>
                  <a:lnTo>
                    <a:pt x="2180" y="1369"/>
                  </a:lnTo>
                  <a:lnTo>
                    <a:pt x="2250" y="1419"/>
                  </a:lnTo>
                  <a:lnTo>
                    <a:pt x="2320" y="1469"/>
                  </a:lnTo>
                  <a:lnTo>
                    <a:pt x="2391" y="1516"/>
                  </a:lnTo>
                  <a:lnTo>
                    <a:pt x="2462" y="1563"/>
                  </a:lnTo>
                  <a:lnTo>
                    <a:pt x="2534" y="1608"/>
                  </a:lnTo>
                  <a:lnTo>
                    <a:pt x="2606" y="1651"/>
                  </a:lnTo>
                  <a:lnTo>
                    <a:pt x="2678" y="1693"/>
                  </a:lnTo>
                  <a:lnTo>
                    <a:pt x="2750" y="1733"/>
                  </a:lnTo>
                  <a:lnTo>
                    <a:pt x="838" y="1733"/>
                  </a:lnTo>
                  <a:lnTo>
                    <a:pt x="805" y="1687"/>
                  </a:lnTo>
                  <a:lnTo>
                    <a:pt x="771" y="1640"/>
                  </a:lnTo>
                  <a:lnTo>
                    <a:pt x="738" y="1592"/>
                  </a:lnTo>
                  <a:lnTo>
                    <a:pt x="705" y="1542"/>
                  </a:lnTo>
                  <a:lnTo>
                    <a:pt x="672" y="1492"/>
                  </a:lnTo>
                  <a:lnTo>
                    <a:pt x="640" y="1441"/>
                  </a:lnTo>
                  <a:lnTo>
                    <a:pt x="608" y="1389"/>
                  </a:lnTo>
                  <a:lnTo>
                    <a:pt x="576" y="1336"/>
                  </a:lnTo>
                  <a:lnTo>
                    <a:pt x="545" y="1282"/>
                  </a:lnTo>
                  <a:lnTo>
                    <a:pt x="514" y="1227"/>
                  </a:lnTo>
                  <a:lnTo>
                    <a:pt x="483" y="1172"/>
                  </a:lnTo>
                  <a:lnTo>
                    <a:pt x="453" y="1117"/>
                  </a:lnTo>
                  <a:lnTo>
                    <a:pt x="427" y="1057"/>
                  </a:lnTo>
                  <a:lnTo>
                    <a:pt x="421" y="1004"/>
                  </a:lnTo>
                  <a:lnTo>
                    <a:pt x="386" y="947"/>
                  </a:lnTo>
                  <a:lnTo>
                    <a:pt x="355" y="890"/>
                  </a:lnTo>
                  <a:lnTo>
                    <a:pt x="329" y="832"/>
                  </a:lnTo>
                  <a:lnTo>
                    <a:pt x="301" y="779"/>
                  </a:lnTo>
                  <a:lnTo>
                    <a:pt x="277" y="719"/>
                  </a:lnTo>
                  <a:lnTo>
                    <a:pt x="254" y="661"/>
                  </a:lnTo>
                  <a:lnTo>
                    <a:pt x="227" y="607"/>
                  </a:lnTo>
                  <a:lnTo>
                    <a:pt x="205" y="551"/>
                  </a:lnTo>
                  <a:lnTo>
                    <a:pt x="182" y="491"/>
                  </a:lnTo>
                  <a:lnTo>
                    <a:pt x="163" y="437"/>
                  </a:lnTo>
                  <a:lnTo>
                    <a:pt x="140" y="380"/>
                  </a:lnTo>
                  <a:lnTo>
                    <a:pt x="116" y="320"/>
                  </a:lnTo>
                  <a:lnTo>
                    <a:pt x="94" y="268"/>
                  </a:lnTo>
                  <a:lnTo>
                    <a:pt x="76" y="211"/>
                  </a:lnTo>
                  <a:lnTo>
                    <a:pt x="55" y="158"/>
                  </a:lnTo>
                  <a:lnTo>
                    <a:pt x="40" y="106"/>
                  </a:lnTo>
                  <a:lnTo>
                    <a:pt x="25" y="50"/>
                  </a:lnTo>
                  <a:lnTo>
                    <a:pt x="0" y="0"/>
                  </a:lnTo>
                  <a:lnTo>
                    <a:pt x="892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3347">
                <a:defRPr/>
              </a:pPr>
              <a:endParaRPr lang="zh-CN" altLang="en-US" sz="11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 rot="-10800000">
              <a:off x="1706" y="3199"/>
              <a:ext cx="320" cy="107"/>
            </a:xfrm>
            <a:custGeom>
              <a:avLst/>
              <a:gdLst/>
              <a:ahLst/>
              <a:cxnLst>
                <a:cxn ang="0">
                  <a:pos x="0" y="2485"/>
                </a:cxn>
                <a:cxn ang="0">
                  <a:pos x="6472" y="2485"/>
                </a:cxn>
                <a:cxn ang="0">
                  <a:pos x="3236" y="0"/>
                </a:cxn>
                <a:cxn ang="0">
                  <a:pos x="0" y="2485"/>
                </a:cxn>
              </a:cxnLst>
              <a:rect l="0" t="0" r="r" b="b"/>
              <a:pathLst>
                <a:path w="6472" h="2485">
                  <a:moveTo>
                    <a:pt x="0" y="2485"/>
                  </a:moveTo>
                  <a:lnTo>
                    <a:pt x="6472" y="2485"/>
                  </a:lnTo>
                  <a:lnTo>
                    <a:pt x="3236" y="0"/>
                  </a:lnTo>
                  <a:lnTo>
                    <a:pt x="0" y="2485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3347">
                <a:defRPr/>
              </a:pPr>
              <a:endParaRPr lang="zh-CN" altLang="en-US" sz="11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 rot="-10800000">
              <a:off x="1778" y="2923"/>
              <a:ext cx="544" cy="277"/>
            </a:xfrm>
            <a:custGeom>
              <a:avLst/>
              <a:gdLst/>
              <a:ahLst/>
              <a:cxnLst>
                <a:cxn ang="0">
                  <a:pos x="7309" y="222"/>
                </a:cxn>
                <a:cxn ang="0">
                  <a:pos x="7034" y="675"/>
                </a:cxn>
                <a:cxn ang="0">
                  <a:pos x="6720" y="1137"/>
                </a:cxn>
                <a:cxn ang="0">
                  <a:pos x="6367" y="1605"/>
                </a:cxn>
                <a:cxn ang="0">
                  <a:pos x="5981" y="2078"/>
                </a:cxn>
                <a:cxn ang="0">
                  <a:pos x="5564" y="2551"/>
                </a:cxn>
                <a:cxn ang="0">
                  <a:pos x="5118" y="3023"/>
                </a:cxn>
                <a:cxn ang="0">
                  <a:pos x="4647" y="3491"/>
                </a:cxn>
                <a:cxn ang="0">
                  <a:pos x="4152" y="3953"/>
                </a:cxn>
                <a:cxn ang="0">
                  <a:pos x="3638" y="4405"/>
                </a:cxn>
                <a:cxn ang="0">
                  <a:pos x="3106" y="4844"/>
                </a:cxn>
                <a:cxn ang="0">
                  <a:pos x="2560" y="5269"/>
                </a:cxn>
                <a:cxn ang="0">
                  <a:pos x="2002" y="5677"/>
                </a:cxn>
                <a:cxn ang="0">
                  <a:pos x="1437" y="6065"/>
                </a:cxn>
                <a:cxn ang="0">
                  <a:pos x="864" y="6431"/>
                </a:cxn>
                <a:cxn ang="0">
                  <a:pos x="288" y="6771"/>
                </a:cxn>
                <a:cxn ang="0">
                  <a:pos x="7647" y="6931"/>
                </a:cxn>
                <a:cxn ang="0">
                  <a:pos x="7915" y="6560"/>
                </a:cxn>
                <a:cxn ang="0">
                  <a:pos x="8180" y="6169"/>
                </a:cxn>
                <a:cxn ang="0">
                  <a:pos x="8442" y="5762"/>
                </a:cxn>
                <a:cxn ang="0">
                  <a:pos x="8696" y="5342"/>
                </a:cxn>
                <a:cxn ang="0">
                  <a:pos x="8946" y="4909"/>
                </a:cxn>
                <a:cxn ang="0">
                  <a:pos x="9188" y="4468"/>
                </a:cxn>
                <a:cxn ang="0">
                  <a:pos x="9422" y="4019"/>
                </a:cxn>
                <a:cxn ang="0">
                  <a:pos x="9647" y="3563"/>
                </a:cxn>
                <a:cxn ang="0">
                  <a:pos x="9862" y="3106"/>
                </a:cxn>
                <a:cxn ang="0">
                  <a:pos x="10066" y="2647"/>
                </a:cxn>
                <a:cxn ang="0">
                  <a:pos x="10257" y="2190"/>
                </a:cxn>
                <a:cxn ang="0">
                  <a:pos x="10436" y="1735"/>
                </a:cxn>
                <a:cxn ang="0">
                  <a:pos x="10601" y="1287"/>
                </a:cxn>
                <a:cxn ang="0">
                  <a:pos x="10750" y="847"/>
                </a:cxn>
                <a:cxn ang="0">
                  <a:pos x="10884" y="417"/>
                </a:cxn>
                <a:cxn ang="0">
                  <a:pos x="11000" y="0"/>
                </a:cxn>
              </a:cxnLst>
              <a:rect l="0" t="0" r="r" b="b"/>
              <a:pathLst>
                <a:path w="11000" h="6931">
                  <a:moveTo>
                    <a:pt x="7432" y="0"/>
                  </a:moveTo>
                  <a:lnTo>
                    <a:pt x="7309" y="222"/>
                  </a:lnTo>
                  <a:lnTo>
                    <a:pt x="7177" y="447"/>
                  </a:lnTo>
                  <a:lnTo>
                    <a:pt x="7034" y="675"/>
                  </a:lnTo>
                  <a:lnTo>
                    <a:pt x="6882" y="905"/>
                  </a:lnTo>
                  <a:lnTo>
                    <a:pt x="6720" y="1137"/>
                  </a:lnTo>
                  <a:lnTo>
                    <a:pt x="6548" y="1370"/>
                  </a:lnTo>
                  <a:lnTo>
                    <a:pt x="6367" y="1605"/>
                  </a:lnTo>
                  <a:lnTo>
                    <a:pt x="6178" y="1842"/>
                  </a:lnTo>
                  <a:lnTo>
                    <a:pt x="5981" y="2078"/>
                  </a:lnTo>
                  <a:lnTo>
                    <a:pt x="5776" y="2315"/>
                  </a:lnTo>
                  <a:lnTo>
                    <a:pt x="5564" y="2551"/>
                  </a:lnTo>
                  <a:lnTo>
                    <a:pt x="5344" y="2788"/>
                  </a:lnTo>
                  <a:lnTo>
                    <a:pt x="5118" y="3023"/>
                  </a:lnTo>
                  <a:lnTo>
                    <a:pt x="4886" y="3258"/>
                  </a:lnTo>
                  <a:lnTo>
                    <a:pt x="4647" y="3491"/>
                  </a:lnTo>
                  <a:lnTo>
                    <a:pt x="4402" y="3722"/>
                  </a:lnTo>
                  <a:lnTo>
                    <a:pt x="4152" y="3953"/>
                  </a:lnTo>
                  <a:lnTo>
                    <a:pt x="3897" y="4180"/>
                  </a:lnTo>
                  <a:lnTo>
                    <a:pt x="3638" y="4405"/>
                  </a:lnTo>
                  <a:lnTo>
                    <a:pt x="3374" y="4626"/>
                  </a:lnTo>
                  <a:lnTo>
                    <a:pt x="3106" y="4844"/>
                  </a:lnTo>
                  <a:lnTo>
                    <a:pt x="2835" y="5058"/>
                  </a:lnTo>
                  <a:lnTo>
                    <a:pt x="2560" y="5269"/>
                  </a:lnTo>
                  <a:lnTo>
                    <a:pt x="2282" y="5475"/>
                  </a:lnTo>
                  <a:lnTo>
                    <a:pt x="2002" y="5677"/>
                  </a:lnTo>
                  <a:lnTo>
                    <a:pt x="1720" y="5874"/>
                  </a:lnTo>
                  <a:lnTo>
                    <a:pt x="1437" y="6065"/>
                  </a:lnTo>
                  <a:lnTo>
                    <a:pt x="1151" y="6251"/>
                  </a:lnTo>
                  <a:lnTo>
                    <a:pt x="864" y="6431"/>
                  </a:lnTo>
                  <a:lnTo>
                    <a:pt x="576" y="6604"/>
                  </a:lnTo>
                  <a:lnTo>
                    <a:pt x="288" y="6771"/>
                  </a:lnTo>
                  <a:lnTo>
                    <a:pt x="0" y="6931"/>
                  </a:lnTo>
                  <a:lnTo>
                    <a:pt x="7647" y="6931"/>
                  </a:lnTo>
                  <a:lnTo>
                    <a:pt x="7782" y="6748"/>
                  </a:lnTo>
                  <a:lnTo>
                    <a:pt x="7915" y="6560"/>
                  </a:lnTo>
                  <a:lnTo>
                    <a:pt x="8049" y="6366"/>
                  </a:lnTo>
                  <a:lnTo>
                    <a:pt x="8180" y="6169"/>
                  </a:lnTo>
                  <a:lnTo>
                    <a:pt x="8312" y="5968"/>
                  </a:lnTo>
                  <a:lnTo>
                    <a:pt x="8442" y="5762"/>
                  </a:lnTo>
                  <a:lnTo>
                    <a:pt x="8570" y="5554"/>
                  </a:lnTo>
                  <a:lnTo>
                    <a:pt x="8696" y="5342"/>
                  </a:lnTo>
                  <a:lnTo>
                    <a:pt x="8822" y="5127"/>
                  </a:lnTo>
                  <a:lnTo>
                    <a:pt x="8946" y="4909"/>
                  </a:lnTo>
                  <a:lnTo>
                    <a:pt x="9069" y="4689"/>
                  </a:lnTo>
                  <a:lnTo>
                    <a:pt x="9188" y="4468"/>
                  </a:lnTo>
                  <a:lnTo>
                    <a:pt x="9307" y="4243"/>
                  </a:lnTo>
                  <a:lnTo>
                    <a:pt x="9422" y="4019"/>
                  </a:lnTo>
                  <a:lnTo>
                    <a:pt x="9536" y="3792"/>
                  </a:lnTo>
                  <a:lnTo>
                    <a:pt x="9647" y="3563"/>
                  </a:lnTo>
                  <a:lnTo>
                    <a:pt x="9756" y="3335"/>
                  </a:lnTo>
                  <a:lnTo>
                    <a:pt x="9862" y="3106"/>
                  </a:lnTo>
                  <a:lnTo>
                    <a:pt x="9966" y="2876"/>
                  </a:lnTo>
                  <a:lnTo>
                    <a:pt x="10066" y="2647"/>
                  </a:lnTo>
                  <a:lnTo>
                    <a:pt x="10163" y="2418"/>
                  </a:lnTo>
                  <a:lnTo>
                    <a:pt x="10257" y="2190"/>
                  </a:lnTo>
                  <a:lnTo>
                    <a:pt x="10348" y="1963"/>
                  </a:lnTo>
                  <a:lnTo>
                    <a:pt x="10436" y="1735"/>
                  </a:lnTo>
                  <a:lnTo>
                    <a:pt x="10520" y="1511"/>
                  </a:lnTo>
                  <a:lnTo>
                    <a:pt x="10601" y="1287"/>
                  </a:lnTo>
                  <a:lnTo>
                    <a:pt x="10677" y="1066"/>
                  </a:lnTo>
                  <a:lnTo>
                    <a:pt x="10750" y="847"/>
                  </a:lnTo>
                  <a:lnTo>
                    <a:pt x="10818" y="631"/>
                  </a:lnTo>
                  <a:lnTo>
                    <a:pt x="10884" y="417"/>
                  </a:lnTo>
                  <a:lnTo>
                    <a:pt x="10944" y="207"/>
                  </a:lnTo>
                  <a:lnTo>
                    <a:pt x="11000" y="0"/>
                  </a:lnTo>
                  <a:lnTo>
                    <a:pt x="7432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3347">
                <a:defRPr/>
              </a:pPr>
              <a:endParaRPr lang="zh-CN" altLang="en-US" sz="11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 rot="10800000">
              <a:off x="1778" y="3023"/>
              <a:ext cx="176" cy="176"/>
            </a:xfrm>
            <a:custGeom>
              <a:avLst/>
              <a:gdLst/>
              <a:ahLst/>
              <a:cxnLst>
                <a:cxn ang="0">
                  <a:pos x="34" y="128"/>
                </a:cxn>
                <a:cxn ang="0">
                  <a:pos x="107" y="386"/>
                </a:cxn>
                <a:cxn ang="0">
                  <a:pos x="187" y="650"/>
                </a:cxn>
                <a:cxn ang="0">
                  <a:pos x="273" y="918"/>
                </a:cxn>
                <a:cxn ang="0">
                  <a:pos x="365" y="1190"/>
                </a:cxn>
                <a:cxn ang="0">
                  <a:pos x="463" y="1465"/>
                </a:cxn>
                <a:cxn ang="0">
                  <a:pos x="566" y="1742"/>
                </a:cxn>
                <a:cxn ang="0">
                  <a:pos x="676" y="2022"/>
                </a:cxn>
                <a:cxn ang="0">
                  <a:pos x="790" y="2304"/>
                </a:cxn>
                <a:cxn ang="0">
                  <a:pos x="908" y="2586"/>
                </a:cxn>
                <a:cxn ang="0">
                  <a:pos x="1032" y="2870"/>
                </a:cxn>
                <a:cxn ang="0">
                  <a:pos x="1160" y="3153"/>
                </a:cxn>
                <a:cxn ang="0">
                  <a:pos x="1292" y="3437"/>
                </a:cxn>
                <a:cxn ang="0">
                  <a:pos x="1428" y="3718"/>
                </a:cxn>
                <a:cxn ang="0">
                  <a:pos x="1567" y="3999"/>
                </a:cxn>
                <a:cxn ang="0">
                  <a:pos x="1711" y="4277"/>
                </a:cxn>
                <a:cxn ang="0">
                  <a:pos x="1857" y="4277"/>
                </a:cxn>
                <a:cxn ang="0">
                  <a:pos x="2001" y="3999"/>
                </a:cxn>
                <a:cxn ang="0">
                  <a:pos x="2140" y="3718"/>
                </a:cxn>
                <a:cxn ang="0">
                  <a:pos x="2276" y="3437"/>
                </a:cxn>
                <a:cxn ang="0">
                  <a:pos x="2408" y="3153"/>
                </a:cxn>
                <a:cxn ang="0">
                  <a:pos x="2536" y="2870"/>
                </a:cxn>
                <a:cxn ang="0">
                  <a:pos x="2660" y="2586"/>
                </a:cxn>
                <a:cxn ang="0">
                  <a:pos x="2778" y="2304"/>
                </a:cxn>
                <a:cxn ang="0">
                  <a:pos x="2892" y="2022"/>
                </a:cxn>
                <a:cxn ang="0">
                  <a:pos x="3002" y="1742"/>
                </a:cxn>
                <a:cxn ang="0">
                  <a:pos x="3105" y="1465"/>
                </a:cxn>
                <a:cxn ang="0">
                  <a:pos x="3203" y="1190"/>
                </a:cxn>
                <a:cxn ang="0">
                  <a:pos x="3295" y="918"/>
                </a:cxn>
                <a:cxn ang="0">
                  <a:pos x="3381" y="650"/>
                </a:cxn>
                <a:cxn ang="0">
                  <a:pos x="3461" y="386"/>
                </a:cxn>
                <a:cxn ang="0">
                  <a:pos x="3534" y="128"/>
                </a:cxn>
                <a:cxn ang="0">
                  <a:pos x="0" y="0"/>
                </a:cxn>
              </a:cxnLst>
              <a:rect l="0" t="0" r="r" b="b"/>
              <a:pathLst>
                <a:path w="3568" h="4416">
                  <a:moveTo>
                    <a:pt x="0" y="0"/>
                  </a:moveTo>
                  <a:lnTo>
                    <a:pt x="34" y="128"/>
                  </a:lnTo>
                  <a:lnTo>
                    <a:pt x="70" y="256"/>
                  </a:lnTo>
                  <a:lnTo>
                    <a:pt x="107" y="386"/>
                  </a:lnTo>
                  <a:lnTo>
                    <a:pt x="146" y="517"/>
                  </a:lnTo>
                  <a:lnTo>
                    <a:pt x="187" y="650"/>
                  </a:lnTo>
                  <a:lnTo>
                    <a:pt x="229" y="784"/>
                  </a:lnTo>
                  <a:lnTo>
                    <a:pt x="273" y="918"/>
                  </a:lnTo>
                  <a:lnTo>
                    <a:pt x="319" y="1053"/>
                  </a:lnTo>
                  <a:lnTo>
                    <a:pt x="365" y="1190"/>
                  </a:lnTo>
                  <a:lnTo>
                    <a:pt x="413" y="1328"/>
                  </a:lnTo>
                  <a:lnTo>
                    <a:pt x="463" y="1465"/>
                  </a:lnTo>
                  <a:lnTo>
                    <a:pt x="514" y="1603"/>
                  </a:lnTo>
                  <a:lnTo>
                    <a:pt x="566" y="1742"/>
                  </a:lnTo>
                  <a:lnTo>
                    <a:pt x="620" y="1882"/>
                  </a:lnTo>
                  <a:lnTo>
                    <a:pt x="676" y="2022"/>
                  </a:lnTo>
                  <a:lnTo>
                    <a:pt x="732" y="2163"/>
                  </a:lnTo>
                  <a:lnTo>
                    <a:pt x="790" y="2304"/>
                  </a:lnTo>
                  <a:lnTo>
                    <a:pt x="849" y="2445"/>
                  </a:lnTo>
                  <a:lnTo>
                    <a:pt x="908" y="2586"/>
                  </a:lnTo>
                  <a:lnTo>
                    <a:pt x="970" y="2728"/>
                  </a:lnTo>
                  <a:lnTo>
                    <a:pt x="1032" y="2870"/>
                  </a:lnTo>
                  <a:lnTo>
                    <a:pt x="1095" y="3011"/>
                  </a:lnTo>
                  <a:lnTo>
                    <a:pt x="1160" y="3153"/>
                  </a:lnTo>
                  <a:lnTo>
                    <a:pt x="1225" y="3295"/>
                  </a:lnTo>
                  <a:lnTo>
                    <a:pt x="1292" y="3437"/>
                  </a:lnTo>
                  <a:lnTo>
                    <a:pt x="1359" y="3577"/>
                  </a:lnTo>
                  <a:lnTo>
                    <a:pt x="1428" y="3718"/>
                  </a:lnTo>
                  <a:lnTo>
                    <a:pt x="1497" y="3858"/>
                  </a:lnTo>
                  <a:lnTo>
                    <a:pt x="1567" y="3999"/>
                  </a:lnTo>
                  <a:lnTo>
                    <a:pt x="1639" y="4138"/>
                  </a:lnTo>
                  <a:lnTo>
                    <a:pt x="1711" y="4277"/>
                  </a:lnTo>
                  <a:lnTo>
                    <a:pt x="1784" y="4416"/>
                  </a:lnTo>
                  <a:lnTo>
                    <a:pt x="1857" y="4277"/>
                  </a:lnTo>
                  <a:lnTo>
                    <a:pt x="1929" y="4138"/>
                  </a:lnTo>
                  <a:lnTo>
                    <a:pt x="2001" y="3999"/>
                  </a:lnTo>
                  <a:lnTo>
                    <a:pt x="2071" y="3858"/>
                  </a:lnTo>
                  <a:lnTo>
                    <a:pt x="2140" y="3718"/>
                  </a:lnTo>
                  <a:lnTo>
                    <a:pt x="2208" y="3577"/>
                  </a:lnTo>
                  <a:lnTo>
                    <a:pt x="2276" y="3437"/>
                  </a:lnTo>
                  <a:lnTo>
                    <a:pt x="2343" y="3295"/>
                  </a:lnTo>
                  <a:lnTo>
                    <a:pt x="2408" y="3153"/>
                  </a:lnTo>
                  <a:lnTo>
                    <a:pt x="2473" y="3011"/>
                  </a:lnTo>
                  <a:lnTo>
                    <a:pt x="2536" y="2870"/>
                  </a:lnTo>
                  <a:lnTo>
                    <a:pt x="2598" y="2728"/>
                  </a:lnTo>
                  <a:lnTo>
                    <a:pt x="2660" y="2586"/>
                  </a:lnTo>
                  <a:lnTo>
                    <a:pt x="2719" y="2445"/>
                  </a:lnTo>
                  <a:lnTo>
                    <a:pt x="2778" y="2304"/>
                  </a:lnTo>
                  <a:lnTo>
                    <a:pt x="2836" y="2163"/>
                  </a:lnTo>
                  <a:lnTo>
                    <a:pt x="2892" y="2022"/>
                  </a:lnTo>
                  <a:lnTo>
                    <a:pt x="2948" y="1882"/>
                  </a:lnTo>
                  <a:lnTo>
                    <a:pt x="3002" y="1742"/>
                  </a:lnTo>
                  <a:lnTo>
                    <a:pt x="3054" y="1603"/>
                  </a:lnTo>
                  <a:lnTo>
                    <a:pt x="3105" y="1465"/>
                  </a:lnTo>
                  <a:lnTo>
                    <a:pt x="3155" y="1328"/>
                  </a:lnTo>
                  <a:lnTo>
                    <a:pt x="3203" y="1190"/>
                  </a:lnTo>
                  <a:lnTo>
                    <a:pt x="3249" y="1053"/>
                  </a:lnTo>
                  <a:lnTo>
                    <a:pt x="3295" y="918"/>
                  </a:lnTo>
                  <a:lnTo>
                    <a:pt x="3339" y="784"/>
                  </a:lnTo>
                  <a:lnTo>
                    <a:pt x="3381" y="650"/>
                  </a:lnTo>
                  <a:lnTo>
                    <a:pt x="3422" y="517"/>
                  </a:lnTo>
                  <a:lnTo>
                    <a:pt x="3461" y="386"/>
                  </a:lnTo>
                  <a:lnTo>
                    <a:pt x="3498" y="256"/>
                  </a:lnTo>
                  <a:lnTo>
                    <a:pt x="3534" y="128"/>
                  </a:lnTo>
                  <a:lnTo>
                    <a:pt x="356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3347">
                <a:defRPr/>
              </a:pPr>
              <a:endParaRPr lang="zh-CN" altLang="en-US" sz="1100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5082" y="2168311"/>
            <a:ext cx="955089" cy="307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业界趋势</a:t>
            </a:r>
            <a:r>
              <a:rPr lang="en-US" sz="1399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67188" y="2133516"/>
            <a:ext cx="1081643" cy="3075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99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开发者痛点</a:t>
            </a:r>
            <a:endParaRPr lang="en-US" sz="1399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659164" y="2503035"/>
            <a:ext cx="4177238" cy="2099231"/>
          </a:xfrm>
          <a:prstGeom prst="rect">
            <a:avLst/>
          </a:prstGeom>
          <a:solidFill>
            <a:srgbClr val="F0EAF5"/>
          </a:solidFill>
          <a:ln w="19050">
            <a:noFill/>
            <a:prstDash val="dash"/>
          </a:ln>
          <a:effectLst/>
          <a:extLst/>
        </p:spPr>
        <p:txBody>
          <a:bodyPr rot="0" spcFirstLastPara="0" vertOverflow="overflow" horzOverflow="overflow" vert="horz" wrap="square" lIns="91380" tIns="45690" rIns="91380" bIns="456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330" indent="-171330" defTabSz="91376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anose="05000000000000000000" pitchFamily="2" charset="2"/>
              <a:buChar char="Ø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软件开发效率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“低” 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15301" lvl="1" indent="-171330">
              <a:buClr>
                <a:srgbClr val="CC9900"/>
              </a:buClr>
              <a:buFont typeface="Wingdings" panose="05000000000000000000" pitchFamily="2" charset="2"/>
              <a:buChar char="§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普通开发者在上层应用算法和底层硬件模型无法做到两者皆懂，无法利用芯片能力实现程序性能的提升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15301" lvl="1" indent="-171330">
              <a:buClr>
                <a:srgbClr val="CC9900"/>
              </a:buClr>
              <a:buFont typeface="Wingdings" panose="05000000000000000000" pitchFamily="2" charset="2"/>
              <a:buChar char="§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目前缺乏有效的轻量化实时编译方案，无法做到运行时代码生成。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71330" indent="-171330">
              <a:buClr>
                <a:srgbClr val="CC9900"/>
              </a:buClr>
              <a:buFont typeface="Wingdings" panose="05000000000000000000" pitchFamily="2" charset="2"/>
              <a:buChar char="Ø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兼容性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“差”</a:t>
            </a:r>
            <a:r>
              <a:rPr lang="en-US" altLang="zh-CN" sz="1399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代码移植成本</a:t>
            </a:r>
            <a:r>
              <a:rPr lang="zh-CN" altLang="en-US" sz="1399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“高”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zh-CN" altLang="en-US" sz="1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15301" lvl="1" indent="-171330">
              <a:buClr>
                <a:srgbClr val="CC9900"/>
              </a:buClr>
              <a:buFont typeface="Wingdings" panose="05000000000000000000" pitchFamily="2" charset="2"/>
              <a:buChar char="§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芯片快速演进，开发者针对多芯片需要多次开发，代码移植成本很高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15301" lvl="1" indent="-171330">
              <a:buClr>
                <a:srgbClr val="CC9900"/>
              </a:buClr>
              <a:buFont typeface="Wingdings" panose="05000000000000000000" pitchFamily="2" charset="2"/>
              <a:buChar char="§"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体系结构层出不穷，开发者无法通过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DSL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语言，快速适配多形态芯片进行迭代式开发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535225" y="4724041"/>
            <a:ext cx="4425118" cy="1621679"/>
          </a:xfrm>
          <a:prstGeom prst="rect">
            <a:avLst/>
          </a:prstGeom>
          <a:ln w="19050">
            <a:solidFill>
              <a:schemeClr val="tx1"/>
            </a:solidFill>
            <a:prstDash val="dash"/>
          </a:ln>
        </p:spPr>
        <p:txBody>
          <a:bodyPr wrap="square" lIns="107930" tIns="71953" rIns="71953" bIns="71953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99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1599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解决问题？</a:t>
            </a:r>
            <a:r>
              <a:rPr lang="zh-CN" altLang="en-US" sz="105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5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roductivity</a:t>
            </a:r>
            <a:r>
              <a:rPr lang="zh-CN" altLang="en-US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5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erformance</a:t>
            </a:r>
            <a:r>
              <a:rPr lang="zh-CN" altLang="en-US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5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en-US" altLang="zh-CN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ortability</a:t>
            </a:r>
            <a:r>
              <a:rPr lang="zh-CN" altLang="en-US" sz="105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05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99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支撑快速演进的芯片可编程性和解决软件兼容性问题，助力开发者实现高质量快速编程，降低代码迁移成本</a:t>
            </a:r>
            <a:endParaRPr lang="en-US" sz="1599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14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78713" y="1102980"/>
            <a:ext cx="3219471" cy="2584747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marL="179928" defTabSz="914112">
              <a:lnSpc>
                <a:spcPct val="150000"/>
              </a:lnSpc>
            </a:pPr>
            <a:endParaRPr lang="en-CA" altLang="zh-CN" sz="3599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19712" indent="-539784" defTabSz="91411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99" b="1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趋势与挑战</a:t>
            </a:r>
            <a:endParaRPr lang="en-US" altLang="zh-CN" sz="3599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719712" indent="-539784" defTabSz="914112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599" b="1" dirty="0" smtClean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案例分享</a:t>
            </a:r>
            <a:endParaRPr lang="en-US" altLang="zh-CN" sz="3599" b="1" dirty="0" smtClean="0">
              <a:solidFill>
                <a:srgbClr val="FF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35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406" y="248808"/>
            <a:ext cx="10176933" cy="871537"/>
          </a:xfrm>
        </p:spPr>
        <p:txBody>
          <a:bodyPr/>
          <a:lstStyle/>
          <a:p>
            <a:r>
              <a:rPr lang="en-US" altLang="zh-CN" sz="2400" b="1" dirty="0">
                <a:solidFill>
                  <a:srgbClr val="C00000"/>
                </a:solidFill>
                <a:cs typeface="+mn-cs"/>
              </a:rPr>
              <a:t>AI-DSA</a:t>
            </a:r>
            <a:r>
              <a:rPr lang="zh-CN" altLang="en-US" sz="2400" b="1" dirty="0">
                <a:solidFill>
                  <a:srgbClr val="C00000"/>
                </a:solidFill>
                <a:cs typeface="+mn-cs"/>
              </a:rPr>
              <a:t>架构 编译器技术趋势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4935" y="1060755"/>
            <a:ext cx="4126066" cy="4896692"/>
          </a:xfrm>
        </p:spPr>
        <p:txBody>
          <a:bodyPr/>
          <a:lstStyle/>
          <a:p>
            <a:pPr marL="232862" indent="-232862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Font typeface="Arial" pitchFamily="34" charset="0"/>
              <a:buChar char="•"/>
            </a:pPr>
            <a:r>
              <a:rPr lang="zh-CN" altLang="en-US" sz="2099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面向</a:t>
            </a:r>
            <a:r>
              <a:rPr lang="en-US" altLang="zh-CN" sz="2099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AI</a:t>
            </a:r>
            <a:r>
              <a:rPr lang="zh-CN" altLang="en-US" sz="2099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的</a:t>
            </a:r>
            <a:r>
              <a:rPr lang="en-US" altLang="zh-CN" sz="2099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DSA</a:t>
            </a:r>
            <a:r>
              <a:rPr lang="zh-CN" altLang="en-US" sz="2099" b="1" kern="0" dirty="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架构趋势</a:t>
            </a:r>
            <a:endParaRPr lang="en-US" altLang="zh-CN" sz="2099" b="1" kern="0" dirty="0">
              <a:solidFill>
                <a:srgbClr val="080808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针对卷积的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MAC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阵列设计</a:t>
            </a:r>
            <a:endParaRPr lang="en-US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en-US" altLang="zh-CN" sz="1699" kern="0" dirty="0" err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Onchip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 SRAM</a:t>
            </a: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，</a:t>
            </a: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w/o Cache</a:t>
            </a: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en-US" altLang="zh-CN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Data Tiling</a:t>
            </a:r>
          </a:p>
          <a:p>
            <a:pPr marL="478426" lvl="1" indent="-245564" defTabSz="875184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50000"/>
              <a:buFont typeface="Wingdings" pitchFamily="2" charset="2"/>
              <a:buChar char="p"/>
            </a:pPr>
            <a:r>
              <a:rPr lang="zh-CN" altLang="en-US" sz="1699" kern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可编程</a:t>
            </a:r>
            <a:endParaRPr lang="en-US" altLang="zh-CN" sz="1699" kern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lvl="1"/>
            <a:endParaRPr lang="zh-CN" altLang="en-US" sz="18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5929717" y="996602"/>
            <a:ext cx="4126066" cy="489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7994" tIns="45640" rIns="47994" bIns="45640" numCol="1" anchor="t" anchorCtr="0" compatLnSpc="1">
            <a:prstTxWarp prst="textNoShape">
              <a:avLst/>
            </a:prstTxWarp>
          </a:bodyPr>
          <a:lstStyle>
            <a:lvl1pPr marL="232862" indent="-232862" algn="l" defTabSz="875184" rtl="0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Font typeface="Arial" pitchFamily="34" charset="0"/>
              <a:buChar char="•"/>
              <a:defRPr sz="2100" b="1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478426" indent="-245564" algn="l" defTabSz="875184" rtl="0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defRPr sz="17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711289" indent="-232862" algn="l" defTabSz="875184" rtl="0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Font typeface="FrutigerNext LT Light" pitchFamily="34" charset="0"/>
              <a:buChar char="»"/>
              <a:defRPr sz="17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958971" indent="-247682" algn="l" defTabSz="875184" rtl="0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Char char="–"/>
              <a:defRPr sz="15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defRPr>
            </a:lvl4pPr>
            <a:lvl5pPr marL="1189715" indent="-230746" algn="l" defTabSz="875184" rtl="0" eaLnBrk="0" fontAlgn="base" hangingPunct="0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  <a:buFont typeface="FrutigerNext LT Medium" pitchFamily="34" charset="0"/>
              <a:buChar char="~"/>
              <a:defRPr sz="1300">
                <a:solidFill>
                  <a:srgbClr val="080808"/>
                </a:solidFill>
                <a:latin typeface="微软雅黑" pitchFamily="34" charset="-122"/>
                <a:ea typeface="微软雅黑" pitchFamily="34" charset="-122"/>
              </a:defRPr>
            </a:lvl5pPr>
            <a:lvl6pPr marL="2430125" indent="-220338" algn="l" defTabSz="87662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300">
                <a:solidFill>
                  <a:srgbClr val="080808"/>
                </a:solidFill>
                <a:latin typeface="+mj-lt"/>
                <a:ea typeface="+mn-ea"/>
              </a:defRPr>
            </a:lvl6pPr>
            <a:lvl7pPr marL="2886667" indent="-220338" algn="l" defTabSz="87662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300">
                <a:solidFill>
                  <a:srgbClr val="080808"/>
                </a:solidFill>
                <a:latin typeface="+mj-lt"/>
                <a:ea typeface="+mn-ea"/>
              </a:defRPr>
            </a:lvl7pPr>
            <a:lvl8pPr marL="3343206" indent="-220338" algn="l" defTabSz="87662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300">
                <a:solidFill>
                  <a:srgbClr val="080808"/>
                </a:solidFill>
                <a:latin typeface="+mj-lt"/>
                <a:ea typeface="+mn-ea"/>
              </a:defRPr>
            </a:lvl8pPr>
            <a:lvl9pPr marL="3799744" indent="-220338" algn="l" defTabSz="87662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34" charset="0"/>
              <a:buChar char="~"/>
              <a:defRPr sz="1300">
                <a:solidFill>
                  <a:srgbClr val="080808"/>
                </a:solidFill>
                <a:latin typeface="+mj-lt"/>
                <a:ea typeface="+mn-ea"/>
              </a:defRPr>
            </a:lvl9pPr>
          </a:lstStyle>
          <a:p>
            <a:pPr>
              <a:buClr>
                <a:srgbClr val="000000"/>
              </a:buClr>
            </a:pPr>
            <a:r>
              <a:rPr lang="zh-CN" altLang="en-US" sz="2099" kern="0" dirty="0"/>
              <a:t>面向</a:t>
            </a:r>
            <a:r>
              <a:rPr lang="en-US" altLang="zh-CN" sz="2099" kern="0" dirty="0"/>
              <a:t>AI DSA</a:t>
            </a:r>
            <a:r>
              <a:rPr lang="zh-CN" altLang="en-US" sz="2099" kern="0" dirty="0"/>
              <a:t>的编译器技术趋势</a:t>
            </a:r>
            <a:endParaRPr lang="en-US" altLang="zh-CN" sz="2099" kern="0" dirty="0"/>
          </a:p>
          <a:p>
            <a:pPr lvl="1">
              <a:buClr>
                <a:srgbClr val="000000"/>
              </a:buClr>
            </a:pPr>
            <a:r>
              <a:rPr lang="zh-CN" altLang="en-US" sz="1699" kern="0" dirty="0">
                <a:solidFill>
                  <a:srgbClr val="000000"/>
                </a:solidFill>
              </a:rPr>
              <a:t>异构系统</a:t>
            </a: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r>
              <a:rPr lang="zh-CN" altLang="en-US" sz="1699" kern="0" dirty="0">
                <a:solidFill>
                  <a:srgbClr val="000000"/>
                </a:solidFill>
              </a:rPr>
              <a:t>面向线性代数的编译器</a:t>
            </a: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r>
              <a:rPr lang="zh-CN" altLang="en-US" sz="1699" kern="0" dirty="0">
                <a:solidFill>
                  <a:srgbClr val="000000"/>
                </a:solidFill>
              </a:rPr>
              <a:t>多层</a:t>
            </a:r>
            <a:r>
              <a:rPr lang="en-US" altLang="zh-CN" sz="1699" kern="0" dirty="0">
                <a:solidFill>
                  <a:srgbClr val="000000"/>
                </a:solidFill>
              </a:rPr>
              <a:t>IR</a:t>
            </a:r>
            <a:r>
              <a:rPr lang="zh-CN" altLang="en-US" sz="1699" kern="0" dirty="0">
                <a:solidFill>
                  <a:srgbClr val="000000"/>
                </a:solidFill>
              </a:rPr>
              <a:t>编译技术栈，解决</a:t>
            </a:r>
            <a:r>
              <a:rPr lang="en-US" altLang="zh-CN" sz="1699" kern="0" dirty="0">
                <a:solidFill>
                  <a:srgbClr val="000000"/>
                </a:solidFill>
              </a:rPr>
              <a:t>Graph-&gt;OP-&gt;</a:t>
            </a:r>
            <a:r>
              <a:rPr lang="zh-CN" altLang="en-US" sz="1699" kern="0" dirty="0">
                <a:solidFill>
                  <a:srgbClr val="000000"/>
                </a:solidFill>
              </a:rPr>
              <a:t>硬件指令的逐层映射</a:t>
            </a: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endParaRPr lang="en-US" altLang="zh-CN" sz="1699" kern="0" dirty="0">
              <a:solidFill>
                <a:srgbClr val="000000"/>
              </a:solidFill>
            </a:endParaRPr>
          </a:p>
          <a:p>
            <a:pPr lvl="1">
              <a:buClr>
                <a:srgbClr val="000000"/>
              </a:buClr>
            </a:pPr>
            <a:r>
              <a:rPr lang="en-US" altLang="zh-CN" sz="1699" kern="0" dirty="0">
                <a:solidFill>
                  <a:srgbClr val="000000"/>
                </a:solidFill>
              </a:rPr>
              <a:t>SRAM + explicit data movement(</a:t>
            </a:r>
            <a:r>
              <a:rPr lang="en-US" altLang="zh-CN" sz="1050" kern="0" dirty="0">
                <a:solidFill>
                  <a:srgbClr val="000000"/>
                </a:solidFill>
              </a:rPr>
              <a:t>ARM ML , Google PVC</a:t>
            </a:r>
            <a:r>
              <a:rPr lang="en-US" altLang="zh-CN" sz="1699" kern="0" dirty="0">
                <a:solidFill>
                  <a:srgbClr val="000000"/>
                </a:solidFill>
              </a:rPr>
              <a:t>)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68" y="4218869"/>
            <a:ext cx="2107105" cy="19726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7968" y="2223782"/>
            <a:ext cx="2198452" cy="17991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0712" y="4056037"/>
            <a:ext cx="617998" cy="2247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368" y="3155429"/>
            <a:ext cx="2996337" cy="19900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12705" y="4280763"/>
            <a:ext cx="2839632" cy="1634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3207" y="4551492"/>
            <a:ext cx="2235570" cy="12927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30677" y="5861914"/>
            <a:ext cx="1047896" cy="25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3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Title Slid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575756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2A9BC227-3AB3-406C-8329-4CEFEE79DCC2}"/>
    </a:ext>
  </a:extLst>
</a:theme>
</file>

<file path=ppt/theme/theme11.xml><?xml version="1.0" encoding="utf-8"?>
<a:theme xmlns:a="http://schemas.openxmlformats.org/drawingml/2006/main" name="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1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.pptx" id="{F83B7A90-6849-4B28-9F74-183CBF209F70}" vid="{E18221A4-4FE9-4F4B-8ABE-10D146DB8548}"/>
    </a:ext>
  </a:extLst>
</a:theme>
</file>

<file path=ppt/theme/theme3.xml><?xml version="1.0" encoding="utf-8"?>
<a:theme xmlns:a="http://schemas.openxmlformats.org/drawingml/2006/main" name="11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_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600" dirty="0" smtClean="0"/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 sz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6.xml><?xml version="1.0" encoding="utf-8"?>
<a:theme xmlns:a="http://schemas.openxmlformats.org/drawingml/2006/main" name="5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 sz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7.xml><?xml version="1.0" encoding="utf-8"?>
<a:theme xmlns:a="http://schemas.openxmlformats.org/drawingml/2006/main" name="6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模板.pptx" id="{B4542FC2-A7B2-4ED3-BB20-F6750F3E246A}" vid="{200B2CC3-038E-4B68-ADA0-F89367E15FF9}"/>
    </a:ext>
  </a:extLst>
</a:theme>
</file>

<file path=ppt/theme/theme8.xml><?xml version="1.0" encoding="utf-8"?>
<a:theme xmlns:a="http://schemas.openxmlformats.org/drawingml/2006/main" name="8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12896</TotalTime>
  <Words>2213</Words>
  <Application>Microsoft Office PowerPoint</Application>
  <PresentationFormat>宽屏</PresentationFormat>
  <Paragraphs>337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15</vt:i4>
      </vt:variant>
    </vt:vector>
  </HeadingPairs>
  <TitlesOfParts>
    <vt:vector size="47" baseType="lpstr">
      <vt:lpstr>Arial Unicode MS</vt:lpstr>
      <vt:lpstr>FrutigerNext LT Light</vt:lpstr>
      <vt:lpstr>FrutigerNext LT Medium</vt:lpstr>
      <vt:lpstr>FrutigerNext LT Regular</vt:lpstr>
      <vt:lpstr>Gill Sans</vt:lpstr>
      <vt:lpstr>Helvetica Neue</vt:lpstr>
      <vt:lpstr>Microsoft JhengHei UI</vt:lpstr>
      <vt:lpstr>ＭＳ Ｐゴシック</vt:lpstr>
      <vt:lpstr>ＭＳ Ｐゴシック</vt:lpstr>
      <vt:lpstr>华文细黑</vt:lpstr>
      <vt:lpstr>宋体</vt:lpstr>
      <vt:lpstr>宋体</vt:lpstr>
      <vt:lpstr>微软雅黑</vt:lpstr>
      <vt:lpstr>微软雅黑</vt:lpstr>
      <vt:lpstr>等线</vt:lpstr>
      <vt:lpstr>等线 Light</vt:lpstr>
      <vt:lpstr>黑体</vt:lpstr>
      <vt:lpstr>Arial</vt:lpstr>
      <vt:lpstr>Calibri</vt:lpstr>
      <vt:lpstr>Calibri Light</vt:lpstr>
      <vt:lpstr>Wingdings</vt:lpstr>
      <vt:lpstr>Office 主题</vt:lpstr>
      <vt:lpstr>31_Chart page</vt:lpstr>
      <vt:lpstr>11_主题1</vt:lpstr>
      <vt:lpstr>11_华为VI主题16x9</vt:lpstr>
      <vt:lpstr>4_Chart page</vt:lpstr>
      <vt:lpstr>5_Chart page</vt:lpstr>
      <vt:lpstr>6_Chart page</vt:lpstr>
      <vt:lpstr>8_主题1</vt:lpstr>
      <vt:lpstr>9_主题1</vt:lpstr>
      <vt:lpstr>1_Title Slide</vt:lpstr>
      <vt:lpstr>7_Chart page</vt:lpstr>
      <vt:lpstr>PowerPoint 演示文稿</vt:lpstr>
      <vt:lpstr>PowerPoint 演示文稿</vt:lpstr>
      <vt:lpstr>处理器的发展趋势</vt:lpstr>
      <vt:lpstr>通用算力持续发展的时代已经结束 </vt:lpstr>
      <vt:lpstr>指令集架构的演进 - CISC/RISC/VLIW</vt:lpstr>
      <vt:lpstr>处理器架构与编译技术的演进</vt:lpstr>
      <vt:lpstr>PowerPoint 演示文稿</vt:lpstr>
      <vt:lpstr>PowerPoint 演示文稿</vt:lpstr>
      <vt:lpstr>AI-DSA架构 编译器技术趋势</vt:lpstr>
      <vt:lpstr>昇腾编译器架构 多场景、多平台、多芯片</vt:lpstr>
      <vt:lpstr>NN编译器架构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Wangdan (Windy, Russell Dept)</dc:creator>
  <cp:lastModifiedBy>huabaojian</cp:lastModifiedBy>
  <cp:revision>636</cp:revision>
  <dcterms:created xsi:type="dcterms:W3CDTF">2020-01-10T13:08:01Z</dcterms:created>
  <dcterms:modified xsi:type="dcterms:W3CDTF">2020-08-19T06:31:08Z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(3)Mo5ARnzFnNmOBRGzVsH0TqGyXfje+czBLmFDTfLm7bSDgZZWPTpoU4D1AlQKcMlAudY3jPeH
Oc1hQdRXxyG9OIEofrbbNBRxP3951E5y0P8cu0iRWlN7YVgWXMkxjpfXFwKoU0nCQpWZgFtF
Ks4lKtRRhAvZ0fVbIC4hjp0gkci41+dJogsdmDC4dzvUFgfGEIwjuOmZZL6chy5/YVMMxhSH
zcsrBbINF7H5UkQi44</vt:lpwstr>
  </property>
  <property fmtid="{D5CDD505-2E9C-101B-9397-08002B2CF9AE}" pid="3" name="_2015_ms_pID_7253431">
    <vt:lpwstr>HEp0l+Eqc72c2pJyD3jfHRQDO6MNYB8yKMoHVQ2FcpYcvFznBg9vZS
EDp0ZeXDbQH0l8zd+pPa94HhNB9mcEfinOeaTW66tssa4t7LCt13sdiUM9J2UQKly2CzYTHr
SALrfmZuHHUND2O54vUNYcvukpUesLuROltla1kF6ioQxySxVQwrtWquC/On32gneIgluEFv
Aht1IewL2FlBIPsDQ3+WMdDEW05ydoxkV5Ni</vt:lpwstr>
  </property>
  <property fmtid="{D5CDD505-2E9C-101B-9397-08002B2CF9AE}" pid="4" name="_2015_ms_pID_7253432">
    <vt:lpwstr>TOI7zbGPwppatpx9c9Mh7HA=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1597817687</vt:lpwstr>
  </property>
</Properties>
</file>