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57" r:id="rId3"/>
    <p:sldId id="334" r:id="rId4"/>
    <p:sldId id="308" r:id="rId5"/>
    <p:sldId id="310" r:id="rId6"/>
  </p:sldIdLst>
  <p:sldSz cx="9144000" cy="5143500" type="screen16x9"/>
  <p:notesSz cx="6858000" cy="9144000"/>
  <p:custDataLst>
    <p:tags r:id="rId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11"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306B"/>
    <a:srgbClr val="084388"/>
    <a:srgbClr val="08316B"/>
    <a:srgbClr val="08458B"/>
    <a:srgbClr val="08468C"/>
    <a:srgbClr val="09316C"/>
    <a:srgbClr val="0852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howGuides="1">
      <p:cViewPr varScale="1">
        <p:scale>
          <a:sx n="139" d="100"/>
          <a:sy n="139" d="100"/>
        </p:scale>
        <p:origin x="128" y="140"/>
      </p:cViewPr>
      <p:guideLst>
        <p:guide orient="horz" pos="1711"/>
        <p:guide pos="2880"/>
      </p:guideLst>
    </p:cSldViewPr>
  </p:slideViewPr>
  <p:notesTextViewPr>
    <p:cViewPr>
      <p:scale>
        <a:sx n="100" d="100"/>
        <a:sy n="100" d="100"/>
      </p:scale>
      <p:origin x="0" y="0"/>
    </p:cViewPr>
  </p:notesTextViewPr>
  <p:sorterViewPr>
    <p:cViewPr>
      <p:scale>
        <a:sx n="110" d="100"/>
        <a:sy n="110" d="100"/>
      </p:scale>
      <p:origin x="0" y="-190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808571-FB47-469C-B239-EC1D1226F8BF}" type="datetimeFigureOut">
              <a:rPr lang="zh-CN" altLang="en-US" smtClean="0"/>
              <a:t>2025/6/1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40DAEB-B23C-42AE-80EF-A0B19ABFFA0E}"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78E162B-B3CE-4CB2-A4DA-ABF4B104A6CB}" type="datetime1">
              <a:rPr lang="zh-CN" altLang="en-US" smtClean="0"/>
              <a:t>2025/6/1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30CB2BD-B330-4BB1-81FD-795DDF5C82DB}" type="datetime1">
              <a:rPr lang="zh-CN" altLang="en-US" smtClean="0"/>
              <a:t>2025/6/1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D87288-669E-4ED9-A259-0420750DB318}" type="datetime1">
              <a:rPr lang="zh-CN" altLang="en-US" smtClean="0"/>
              <a:t>2025/6/1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04E9E6E-E2C5-4005-942C-8395241B149E}" type="datetime1">
              <a:rPr lang="zh-CN" altLang="en-US" smtClean="0"/>
              <a:t>2025/6/1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0105029-84AF-4A3E-885B-5062326D85C8}" type="datetime1">
              <a:rPr lang="zh-CN" altLang="en-US" smtClean="0"/>
              <a:t>2025/6/1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A45A919-81DE-4D9E-A38C-38DC051A64CC}" type="datetime1">
              <a:rPr lang="zh-CN" altLang="en-US" smtClean="0"/>
              <a:t>2025/6/1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F64D906-1FA6-4ED3-924D-7669744C6815}" type="datetime1">
              <a:rPr lang="zh-CN" altLang="en-US" smtClean="0"/>
              <a:t>2025/6/1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099C265-8B89-4E76-A9AC-DF3C79E0AF63}" type="datetime1">
              <a:rPr lang="zh-CN" altLang="en-US" smtClean="0"/>
              <a:t>2025/6/1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C6BD1D-80F5-4DAE-9683-ED31C35CC71F}" type="datetime1">
              <a:rPr lang="zh-CN" altLang="en-US" smtClean="0"/>
              <a:t>2025/6/1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4EC1E08-AE35-45A4-9207-2A9AA7B5DF7D}" type="datetime1">
              <a:rPr lang="zh-CN" altLang="en-US" smtClean="0"/>
              <a:t>2025/6/1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E9B30F7-2B5B-4EFF-8B2F-AD8CDD4762FC}" type="datetime1">
              <a:rPr lang="zh-CN" altLang="en-US" smtClean="0"/>
              <a:t>2025/6/1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C60E465-E9B6-45C0-B788-FA556FFC1F32}" type="datetime1">
              <a:rPr lang="zh-CN" altLang="en-US" smtClean="0"/>
              <a:t>2025/6/1</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3.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平行四边形 10"/>
          <p:cNvSpPr/>
          <p:nvPr/>
        </p:nvSpPr>
        <p:spPr>
          <a:xfrm>
            <a:off x="1568896" y="2028181"/>
            <a:ext cx="8729879" cy="2141291"/>
          </a:xfrm>
          <a:prstGeom prst="parallelogram">
            <a:avLst/>
          </a:prstGeom>
          <a:solidFill>
            <a:schemeClr val="accent1">
              <a:lumMod val="50000"/>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1695887" y="1942626"/>
            <a:ext cx="8729879" cy="2141291"/>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203848" y="2568219"/>
            <a:ext cx="6853614" cy="437515"/>
          </a:xfrm>
          <a:prstGeom prst="rect">
            <a:avLst/>
          </a:prstGeom>
        </p:spPr>
        <p:txBody>
          <a:bodyPr wrap="square" lIns="68580" tIns="34290" rIns="68580" bIns="3429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2025</a:t>
            </a:r>
            <a:r>
              <a:rPr lang="zh-CN" altLang="en-US" sz="2400" b="1" dirty="0">
                <a:solidFill>
                  <a:schemeClr val="bg1"/>
                </a:solidFill>
                <a:latin typeface="微软雅黑" panose="020B0503020204020204" pitchFamily="34" charset="-122"/>
                <a:ea typeface="微软雅黑" panose="020B0503020204020204" pitchFamily="34" charset="-122"/>
              </a:rPr>
              <a:t>小米杯参赛作品说明</a:t>
            </a:r>
          </a:p>
        </p:txBody>
      </p:sp>
      <p:sp>
        <p:nvSpPr>
          <p:cNvPr id="6" name="平行四边形 5"/>
          <p:cNvSpPr/>
          <p:nvPr/>
        </p:nvSpPr>
        <p:spPr>
          <a:xfrm>
            <a:off x="-972616" y="1294555"/>
            <a:ext cx="3168352" cy="1872208"/>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385336" y="940519"/>
            <a:ext cx="1026423" cy="1026423"/>
          </a:xfrm>
          <a:prstGeom prst="ellipse">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372200" y="3030020"/>
            <a:ext cx="3024336" cy="1054135"/>
          </a:xfrm>
          <a:prstGeom prst="rect">
            <a:avLst/>
          </a:prstGeom>
        </p:spPr>
        <p:txBody>
          <a:bodyPr wrap="square" lIns="68580" tIns="34290" rIns="68580" bIns="34290">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mn-ea"/>
              </a:rPr>
              <a:t>队名：菠萝面包</a:t>
            </a:r>
            <a:r>
              <a:rPr lang="en-US" altLang="zh-CN" sz="1600" dirty="0">
                <a:solidFill>
                  <a:schemeClr val="bg1"/>
                </a:solidFill>
                <a:latin typeface="微软雅黑" panose="020B0503020204020204" pitchFamily="34" charset="-122"/>
                <a:ea typeface="微软雅黑" panose="020B0503020204020204" pitchFamily="34" charset="-122"/>
                <a:sym typeface="+mn-ea"/>
              </a:rPr>
              <a:t> </a:t>
            </a:r>
          </a:p>
          <a:p>
            <a:r>
              <a:rPr lang="zh-CN" altLang="en-US" sz="1600" dirty="0">
                <a:solidFill>
                  <a:schemeClr val="bg1"/>
                </a:solidFill>
                <a:latin typeface="微软雅黑" panose="020B0503020204020204" pitchFamily="34" charset="-122"/>
                <a:ea typeface="微软雅黑" panose="020B0503020204020204" pitchFamily="34" charset="-122"/>
                <a:sym typeface="+mn-ea"/>
              </a:rPr>
              <a:t>成员：包伯颜，周雨松，刘旭，马环宇</a:t>
            </a:r>
            <a:endParaRPr lang="en-US" altLang="zh-CN" sz="1600" dirty="0">
              <a:solidFill>
                <a:schemeClr val="bg1"/>
              </a:solidFill>
              <a:latin typeface="微软雅黑" panose="020B0503020204020204" pitchFamily="34" charset="-122"/>
              <a:ea typeface="微软雅黑" panose="020B0503020204020204" pitchFamily="34" charset="-122"/>
              <a:sym typeface="+mn-ea"/>
            </a:endParaRPr>
          </a:p>
          <a:p>
            <a:r>
              <a:rPr lang="zh-CN" altLang="en-US" sz="1600" dirty="0">
                <a:solidFill>
                  <a:schemeClr val="bg1"/>
                </a:solidFill>
                <a:latin typeface="微软雅黑" panose="020B0503020204020204" pitchFamily="34" charset="-122"/>
                <a:ea typeface="微软雅黑" panose="020B0503020204020204" pitchFamily="34" charset="-122"/>
                <a:sym typeface="+mn-ea"/>
              </a:rPr>
              <a:t>指导教师：于霞，林宇晗</a:t>
            </a:r>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9672" y="1214584"/>
            <a:ext cx="628954" cy="478292"/>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7625" y="267335"/>
            <a:ext cx="2423160" cy="4718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0810"/>
    </mc:Choice>
    <mc:Fallback xmlns="">
      <p:transition spd="slow" advTm="1081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平行四边形 39"/>
          <p:cNvSpPr/>
          <p:nvPr>
            <p:custDataLst>
              <p:tags r:id="rId1"/>
            </p:custDataLst>
          </p:nvPr>
        </p:nvSpPr>
        <p:spPr>
          <a:xfrm>
            <a:off x="4572516" y="1825484"/>
            <a:ext cx="3240360" cy="451926"/>
          </a:xfrm>
          <a:prstGeom prst="parallelogram">
            <a:avLst>
              <a:gd name="adj" fmla="val 30865"/>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平行四边形 40"/>
          <p:cNvSpPr/>
          <p:nvPr>
            <p:custDataLst>
              <p:tags r:id="rId2"/>
            </p:custDataLst>
          </p:nvPr>
        </p:nvSpPr>
        <p:spPr>
          <a:xfrm>
            <a:off x="4572516" y="2454139"/>
            <a:ext cx="3240360" cy="451926"/>
          </a:xfrm>
          <a:prstGeom prst="parallelogram">
            <a:avLst>
              <a:gd name="adj" fmla="val 30865"/>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平行四边形 38"/>
          <p:cNvSpPr/>
          <p:nvPr>
            <p:custDataLst>
              <p:tags r:id="rId3"/>
            </p:custDataLst>
          </p:nvPr>
        </p:nvSpPr>
        <p:spPr>
          <a:xfrm>
            <a:off x="4572516" y="1131929"/>
            <a:ext cx="3240360" cy="451926"/>
          </a:xfrm>
          <a:prstGeom prst="parallelogram">
            <a:avLst>
              <a:gd name="adj" fmla="val 30865"/>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custDataLst>
              <p:tags r:id="rId4"/>
            </p:custDataLst>
          </p:nvPr>
        </p:nvSpPr>
        <p:spPr>
          <a:xfrm>
            <a:off x="3895404" y="1106572"/>
            <a:ext cx="576064" cy="576064"/>
          </a:xfrm>
          <a:prstGeom prst="ellipse">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5"/>
            </p:custDataLst>
          </p:nvPr>
        </p:nvSpPr>
        <p:spPr>
          <a:xfrm>
            <a:off x="4788540" y="1203271"/>
            <a:ext cx="3240360" cy="314325"/>
          </a:xfrm>
          <a:prstGeom prst="rect">
            <a:avLst/>
          </a:prstGeom>
        </p:spPr>
        <p:txBody>
          <a:bodyPr wrap="square" lIns="68580" tIns="34290" rIns="68580" bIns="3429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比赛背景</a:t>
            </a:r>
            <a:r>
              <a:rPr lang="en-US" altLang="zh-CN" sz="1100" dirty="0">
                <a:solidFill>
                  <a:schemeClr val="bg1"/>
                </a:solidFill>
                <a:latin typeface="微软雅黑" panose="020B0503020204020204" pitchFamily="34" charset="-122"/>
                <a:ea typeface="微软雅黑" panose="020B0503020204020204" pitchFamily="34" charset="-122"/>
              </a:rPr>
              <a:t>	</a:t>
            </a:r>
            <a:r>
              <a:rPr lang="en-US" altLang="zh-CN" sz="1600" dirty="0">
                <a:solidFill>
                  <a:schemeClr val="bg1"/>
                </a:solidFill>
                <a:latin typeface="微软雅黑" panose="020B0503020204020204" pitchFamily="34" charset="-122"/>
                <a:ea typeface="微软雅黑" panose="020B0503020204020204" pitchFamily="34" charset="-122"/>
              </a:rPr>
              <a:t>	</a:t>
            </a:r>
          </a:p>
        </p:txBody>
      </p:sp>
      <p:sp>
        <p:nvSpPr>
          <p:cNvPr id="5" name="矩形 4"/>
          <p:cNvSpPr/>
          <p:nvPr>
            <p:custDataLst>
              <p:tags r:id="rId6"/>
            </p:custDataLst>
          </p:nvPr>
        </p:nvSpPr>
        <p:spPr>
          <a:xfrm>
            <a:off x="3967412" y="1206829"/>
            <a:ext cx="504056" cy="377026"/>
          </a:xfrm>
          <a:prstGeom prst="rect">
            <a:avLst/>
          </a:prstGeom>
        </p:spPr>
        <p:txBody>
          <a:bodyPr wrap="square" lIns="68580" tIns="34290" rIns="68580" bIns="3429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椭圆 19"/>
          <p:cNvSpPr/>
          <p:nvPr>
            <p:custDataLst>
              <p:tags r:id="rId7"/>
            </p:custDataLst>
          </p:nvPr>
        </p:nvSpPr>
        <p:spPr>
          <a:xfrm>
            <a:off x="3895404" y="1767677"/>
            <a:ext cx="576064" cy="576064"/>
          </a:xfrm>
          <a:prstGeom prst="ellipse">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custDataLst>
              <p:tags r:id="rId8"/>
            </p:custDataLst>
          </p:nvPr>
        </p:nvSpPr>
        <p:spPr>
          <a:xfrm>
            <a:off x="4788540" y="1904132"/>
            <a:ext cx="3240360" cy="237490"/>
          </a:xfrm>
          <a:prstGeom prst="rect">
            <a:avLst/>
          </a:prstGeom>
        </p:spPr>
        <p:txBody>
          <a:bodyPr wrap="square" lIns="68580" tIns="34290" rIns="68580" bIns="3429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作品简介</a:t>
            </a:r>
          </a:p>
        </p:txBody>
      </p:sp>
      <p:sp>
        <p:nvSpPr>
          <p:cNvPr id="22" name="矩形 21"/>
          <p:cNvSpPr/>
          <p:nvPr>
            <p:custDataLst>
              <p:tags r:id="rId9"/>
            </p:custDataLst>
          </p:nvPr>
        </p:nvSpPr>
        <p:spPr>
          <a:xfrm>
            <a:off x="3967412" y="1867934"/>
            <a:ext cx="504056" cy="375920"/>
          </a:xfrm>
          <a:prstGeom prst="rect">
            <a:avLst/>
          </a:prstGeom>
        </p:spPr>
        <p:txBody>
          <a:bodyPr wrap="square" lIns="68580" tIns="34290" rIns="68580" bIns="3429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椭圆 24"/>
          <p:cNvSpPr/>
          <p:nvPr>
            <p:custDataLst>
              <p:tags r:id="rId10"/>
            </p:custDataLst>
          </p:nvPr>
        </p:nvSpPr>
        <p:spPr>
          <a:xfrm>
            <a:off x="3895404" y="2428782"/>
            <a:ext cx="576064" cy="576064"/>
          </a:xfrm>
          <a:prstGeom prst="ellipse">
            <a:avLst/>
          </a:prstGeom>
          <a:solidFill>
            <a:schemeClr val="accent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custDataLst>
              <p:tags r:id="rId11"/>
            </p:custDataLst>
          </p:nvPr>
        </p:nvSpPr>
        <p:spPr>
          <a:xfrm>
            <a:off x="4788540" y="2565237"/>
            <a:ext cx="2735788" cy="237490"/>
          </a:xfrm>
          <a:prstGeom prst="rect">
            <a:avLst/>
          </a:prstGeom>
        </p:spPr>
        <p:txBody>
          <a:bodyPr wrap="square" lIns="68580" tIns="34290" rIns="68580" bIns="3429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作品创新点</a:t>
            </a:r>
          </a:p>
        </p:txBody>
      </p:sp>
      <p:sp>
        <p:nvSpPr>
          <p:cNvPr id="27" name="矩形 26"/>
          <p:cNvSpPr/>
          <p:nvPr>
            <p:custDataLst>
              <p:tags r:id="rId12"/>
            </p:custDataLst>
          </p:nvPr>
        </p:nvSpPr>
        <p:spPr>
          <a:xfrm>
            <a:off x="3967412" y="2529039"/>
            <a:ext cx="504056" cy="375920"/>
          </a:xfrm>
          <a:prstGeom prst="rect">
            <a:avLst/>
          </a:prstGeom>
        </p:spPr>
        <p:txBody>
          <a:bodyPr wrap="square" lIns="68580" tIns="34290" rIns="68580" bIns="3429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custDataLst>
              <p:tags r:id="rId13"/>
            </p:custDataLst>
          </p:nvPr>
        </p:nvSpPr>
        <p:spPr>
          <a:xfrm>
            <a:off x="4788540" y="3226342"/>
            <a:ext cx="3240360" cy="238527"/>
          </a:xfrm>
          <a:prstGeom prst="rect">
            <a:avLst/>
          </a:prstGeom>
        </p:spPr>
        <p:txBody>
          <a:bodyPr wrap="square" lIns="68580" tIns="34290" rIns="68580" bIns="34290">
            <a:spAutoFit/>
          </a:bodyPr>
          <a:lstStyle/>
          <a:p>
            <a:r>
              <a:rPr lang="en-US" altLang="zh-CN" sz="1100" dirty="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0" y="-92546"/>
            <a:ext cx="2843808" cy="523604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044115" y="1354702"/>
            <a:ext cx="2088232" cy="807913"/>
          </a:xfrm>
          <a:prstGeom prst="rect">
            <a:avLst/>
          </a:prstGeom>
        </p:spPr>
        <p:txBody>
          <a:bodyPr wrap="square" lIns="68580" tIns="34290" rIns="68580" bIns="3429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目 录</a:t>
            </a:r>
          </a:p>
        </p:txBody>
      </p:sp>
      <p:sp>
        <p:nvSpPr>
          <p:cNvPr id="46" name="矩形 45"/>
          <p:cNvSpPr/>
          <p:nvPr/>
        </p:nvSpPr>
        <p:spPr>
          <a:xfrm>
            <a:off x="1259632" y="2189798"/>
            <a:ext cx="1224136" cy="315471"/>
          </a:xfrm>
          <a:prstGeom prst="rect">
            <a:avLst/>
          </a:prstGeom>
        </p:spPr>
        <p:txBody>
          <a:bodyPr wrap="square" lIns="68580" tIns="34290" rIns="68580" bIns="3429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CATALOG</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8" name="平行四边形 47"/>
          <p:cNvSpPr/>
          <p:nvPr/>
        </p:nvSpPr>
        <p:spPr>
          <a:xfrm>
            <a:off x="-3060848" y="-217392"/>
            <a:ext cx="3900159" cy="4373318"/>
          </a:xfrm>
          <a:prstGeom prst="parallelogram">
            <a:avLst>
              <a:gd name="adj" fmla="val 3308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2</a:t>
            </a:fld>
            <a:endParaRPr lang="zh-CN" altLang="en-US"/>
          </a:p>
        </p:txBody>
      </p:sp>
      <p:pic>
        <p:nvPicPr>
          <p:cNvPr id="3" name="图片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948264" y="50218"/>
            <a:ext cx="2016535" cy="39263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112"/>
    </mc:Choice>
    <mc:Fallback xmlns="">
      <p:transition spd="slow" advTm="311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40720" y="477585"/>
            <a:ext cx="9421232"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12"/>
          </p:nvPr>
        </p:nvSpPr>
        <p:spPr/>
        <p:txBody>
          <a:bodyPr/>
          <a:lstStyle/>
          <a:p>
            <a:fld id="{0C913308-F349-4B6D-A68A-DD1791B4A57B}" type="slidenum">
              <a:rPr lang="zh-CN" altLang="en-US" smtClean="0"/>
              <a:t>3</a:t>
            </a:fld>
            <a:endParaRPr lang="zh-CN" altLang="en-US"/>
          </a:p>
        </p:txBody>
      </p:sp>
      <p:sp>
        <p:nvSpPr>
          <p:cNvPr id="21" name="平行四边形 20"/>
          <p:cNvSpPr/>
          <p:nvPr/>
        </p:nvSpPr>
        <p:spPr>
          <a:xfrm>
            <a:off x="-252536" y="339796"/>
            <a:ext cx="4536504" cy="432048"/>
          </a:xfrm>
          <a:prstGeom prst="parallelogram">
            <a:avLst>
              <a:gd name="adj" fmla="val 38803"/>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71170" y="392053"/>
            <a:ext cx="3240360" cy="560705"/>
          </a:xfrm>
          <a:prstGeom prst="rect">
            <a:avLst/>
          </a:prstGeom>
        </p:spPr>
        <p:txBody>
          <a:bodyPr wrap="square" lIns="68580" tIns="34290" rIns="68580" bIns="3429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1.</a:t>
            </a:r>
            <a:r>
              <a:rPr lang="zh-CN" altLang="en-US" sz="1600" dirty="0">
                <a:solidFill>
                  <a:schemeClr val="bg1"/>
                </a:solidFill>
                <a:latin typeface="微软雅黑" panose="020B0503020204020204" pitchFamily="34" charset="-122"/>
                <a:ea typeface="微软雅黑" panose="020B0503020204020204" pitchFamily="34" charset="-122"/>
              </a:rPr>
              <a:t>比赛背景</a:t>
            </a:r>
          </a:p>
          <a:p>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50218"/>
            <a:ext cx="2016535" cy="392632"/>
          </a:xfrm>
          <a:prstGeom prst="rect">
            <a:avLst/>
          </a:prstGeom>
        </p:spPr>
      </p:pic>
      <p:sp>
        <p:nvSpPr>
          <p:cNvPr id="7" name="文本框 6"/>
          <p:cNvSpPr txBox="1"/>
          <p:nvPr/>
        </p:nvSpPr>
        <p:spPr>
          <a:xfrm>
            <a:off x="111760" y="772160"/>
            <a:ext cx="8929370" cy="4371975"/>
          </a:xfrm>
          <a:prstGeom prst="rect">
            <a:avLst/>
          </a:prstGeom>
          <a:gradFill>
            <a:gsLst>
              <a:gs pos="100000">
                <a:srgbClr val="F9F8CA"/>
              </a:gs>
              <a:gs pos="6000">
                <a:srgbClr val="4EAADD"/>
              </a:gs>
            </a:gsLst>
            <a:lin ang="18900000" scaled="1"/>
          </a:gradFill>
        </p:spPr>
        <p:txBody>
          <a:bodyPr wrap="square" rtlCol="0">
            <a:noAutofit/>
          </a:bodyPr>
          <a:lstStyle/>
          <a:p>
            <a:r>
              <a:rPr lang="zh-CN" altLang="en-US">
                <a:solidFill>
                  <a:schemeClr val="tx1"/>
                </a:solidFill>
                <a:effectLst>
                  <a:outerShdw blurRad="38100" dist="19050" dir="2700000" algn="tl" rotWithShape="0">
                    <a:schemeClr val="dk1">
                      <a:alpha val="40000"/>
                    </a:schemeClr>
                  </a:outerShdw>
                </a:effectLst>
              </a:rPr>
              <a:t>全国</a:t>
            </a:r>
            <a:r>
              <a:rPr lang="zh-CN" altLang="en-US"/>
              <a:t>大学生计算机系统能力大赛是由系统能力培养研究专家组发起、由全国高校计算机教育研究会主办和系统能力培养研究专家组主办的面向高校大学生的全国性大赛。大赛目标是以学科竞赛推动专业建设和计算机领域创新人才培养体系改革，培育我国高端芯片、关键基础软件的后人才。大赛鼓励学生设计、实现综合性的计算机系统， 培养系统级的设计、分析、优化与应用能力，提升学生的技术创新、工程实践、团队协作能力。大赛服务国家人才培养战略，以赛促学、以赛促教，为高水平计算机人才成长搭建交流、 展示、合作的开放平台。 </a:t>
            </a:r>
          </a:p>
          <a:p>
            <a:r>
              <a:rPr lang="zh-CN" altLang="en-US"/>
              <a:t>智能系统创新设计赛(小米杯)是全国大学生计算机系统能力大赛下的一个赛道，旨在</a:t>
            </a:r>
          </a:p>
          <a:p>
            <a:r>
              <a:rPr lang="zh-CN" altLang="en-US"/>
              <a:t>培养学生在智能系统领域的研究、设计、开发和应用能力，要求所有参赛作品具有“创新可展现”的特点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59189"/>
    </mc:Choice>
    <mc:Fallback xmlns="">
      <p:transition spd="slow" advTm="59189"/>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40720" y="477585"/>
            <a:ext cx="9421232"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12"/>
          </p:nvPr>
        </p:nvSpPr>
        <p:spPr/>
        <p:txBody>
          <a:bodyPr/>
          <a:lstStyle/>
          <a:p>
            <a:fld id="{0C913308-F349-4B6D-A68A-DD1791B4A57B}" type="slidenum">
              <a:rPr lang="zh-CN" altLang="en-US" smtClean="0"/>
              <a:t>4</a:t>
            </a:fld>
            <a:endParaRPr lang="zh-CN" altLang="en-US"/>
          </a:p>
        </p:txBody>
      </p:sp>
      <p:sp>
        <p:nvSpPr>
          <p:cNvPr id="21" name="平行四边形 20"/>
          <p:cNvSpPr/>
          <p:nvPr/>
        </p:nvSpPr>
        <p:spPr>
          <a:xfrm>
            <a:off x="-252536" y="339796"/>
            <a:ext cx="4536504" cy="432048"/>
          </a:xfrm>
          <a:prstGeom prst="parallelogram">
            <a:avLst>
              <a:gd name="adj" fmla="val 38803"/>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71170" y="392053"/>
            <a:ext cx="3240360" cy="560705"/>
          </a:xfrm>
          <a:prstGeom prst="rect">
            <a:avLst/>
          </a:prstGeom>
        </p:spPr>
        <p:txBody>
          <a:bodyPr wrap="square" lIns="68580" tIns="34290" rIns="68580" bIns="3429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2. </a:t>
            </a:r>
            <a:r>
              <a:rPr lang="zh-CN" altLang="en-US" sz="1600" dirty="0">
                <a:solidFill>
                  <a:schemeClr val="bg1"/>
                </a:solidFill>
                <a:latin typeface="微软雅黑" panose="020B0503020204020204" pitchFamily="34" charset="-122"/>
                <a:ea typeface="微软雅黑" panose="020B0503020204020204" pitchFamily="34" charset="-122"/>
              </a:rPr>
              <a:t>作品简介</a:t>
            </a:r>
          </a:p>
          <a:p>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50218"/>
            <a:ext cx="2016535" cy="392632"/>
          </a:xfrm>
          <a:prstGeom prst="rect">
            <a:avLst/>
          </a:prstGeom>
        </p:spPr>
      </p:pic>
      <p:sp>
        <p:nvSpPr>
          <p:cNvPr id="5" name="文本框 4"/>
          <p:cNvSpPr txBox="1"/>
          <p:nvPr/>
        </p:nvSpPr>
        <p:spPr>
          <a:xfrm>
            <a:off x="683260" y="1059815"/>
            <a:ext cx="6853555" cy="3874770"/>
          </a:xfrm>
          <a:prstGeom prst="rect">
            <a:avLst/>
          </a:prstGeom>
          <a:gradFill>
            <a:gsLst>
              <a:gs pos="2000">
                <a:srgbClr val="F1FDE5"/>
              </a:gs>
              <a:gs pos="28000">
                <a:srgbClr val="C2E76E"/>
              </a:gs>
              <a:gs pos="58000">
                <a:srgbClr val="7BC780"/>
              </a:gs>
              <a:gs pos="90000">
                <a:srgbClr val="217257"/>
              </a:gs>
            </a:gsLst>
            <a:lin ang="18900000" scaled="1"/>
          </a:gradFill>
          <a:ln>
            <a:gradFill>
              <a:gsLst>
                <a:gs pos="2000">
                  <a:srgbClr val="F1FDE5"/>
                </a:gs>
                <a:gs pos="28000">
                  <a:srgbClr val="C2E76E"/>
                </a:gs>
                <a:gs pos="58000">
                  <a:srgbClr val="7BC780"/>
                </a:gs>
                <a:gs pos="90000">
                  <a:srgbClr val="217257"/>
                </a:gs>
              </a:gsLst>
              <a:lin ang="18900000" scaled="0"/>
            </a:gradFill>
          </a:ln>
          <a:effectLst>
            <a:reflection blurRad="6350" stA="50000" endA="300" endPos="55500" dist="50800" dir="5400000" sy="-100000" algn="bl" rotWithShape="0"/>
          </a:effectLst>
        </p:spPr>
        <p:txBody>
          <a:bodyPr wrap="square" rtlCol="0">
            <a:noAutofit/>
          </a:bodyPr>
          <a:lstStyle/>
          <a:p>
            <a:pPr indent="457200"/>
            <a:r>
              <a:rPr lang="zh-CN" altLang="en-US" sz="1400" dirty="0">
                <a:latin typeface="仿宋" panose="02010609060101010101" charset="-122"/>
                <a:ea typeface="仿宋" panose="02010609060101010101" charset="-122"/>
                <a:cs typeface="仿宋" panose="02010609060101010101" charset="-122"/>
              </a:rPr>
              <a:t>本作品基于小米公司研发的</a:t>
            </a:r>
            <a:r>
              <a:rPr lang="en-US" altLang="zh-CN" sz="1400" dirty="0">
                <a:latin typeface="仿宋" panose="02010609060101010101" charset="-122"/>
                <a:ea typeface="仿宋" panose="02010609060101010101" charset="-122"/>
                <a:cs typeface="仿宋" panose="02010609060101010101" charset="-122"/>
              </a:rPr>
              <a:t> </a:t>
            </a:r>
            <a:r>
              <a:rPr lang="en-US" altLang="zh-CN" sz="1400" dirty="0" err="1">
                <a:latin typeface="仿宋" panose="02010609060101010101" charset="-122"/>
                <a:ea typeface="仿宋" panose="02010609060101010101" charset="-122"/>
                <a:cs typeface="仿宋" panose="02010609060101010101" charset="-122"/>
              </a:rPr>
              <a:t>CyberDog</a:t>
            </a:r>
            <a:r>
              <a:rPr lang="en-US" altLang="zh-CN" sz="1400" dirty="0">
                <a:latin typeface="仿宋" panose="02010609060101010101" charset="-122"/>
                <a:ea typeface="仿宋" panose="02010609060101010101" charset="-122"/>
                <a:cs typeface="仿宋" panose="02010609060101010101" charset="-122"/>
              </a:rPr>
              <a:t> </a:t>
            </a:r>
            <a:r>
              <a:rPr lang="zh-CN" altLang="en-US" sz="1400" dirty="0">
                <a:latin typeface="仿宋" panose="02010609060101010101" charset="-122"/>
                <a:ea typeface="仿宋" panose="02010609060101010101" charset="-122"/>
                <a:cs typeface="仿宋" panose="02010609060101010101" charset="-122"/>
              </a:rPr>
              <a:t>二代仿真程序环境，以</a:t>
            </a:r>
            <a:r>
              <a:rPr lang="en-US" altLang="zh-CN" sz="1400" dirty="0">
                <a:latin typeface="仿宋" panose="02010609060101010101" charset="-122"/>
                <a:ea typeface="仿宋" panose="02010609060101010101" charset="-122"/>
                <a:cs typeface="仿宋" panose="02010609060101010101" charset="-122"/>
              </a:rPr>
              <a:t> Python </a:t>
            </a:r>
            <a:r>
              <a:rPr lang="zh-CN" altLang="en-US" sz="1400" dirty="0">
                <a:latin typeface="仿宋" panose="02010609060101010101" charset="-122"/>
                <a:ea typeface="仿宋" panose="02010609060101010101" charset="-122"/>
                <a:cs typeface="仿宋" panose="02010609060101010101" charset="-122"/>
              </a:rPr>
              <a:t>为底层开发语言，通过调用</a:t>
            </a:r>
            <a:r>
              <a:rPr lang="en-US" altLang="zh-CN" sz="1400" dirty="0">
                <a:latin typeface="仿宋" panose="02010609060101010101" charset="-122"/>
                <a:ea typeface="仿宋" panose="02010609060101010101" charset="-122"/>
                <a:cs typeface="仿宋" panose="02010609060101010101" charset="-122"/>
              </a:rPr>
              <a:t> OpenCV </a:t>
            </a:r>
            <a:r>
              <a:rPr lang="zh-CN" altLang="en-US" sz="1400" dirty="0">
                <a:latin typeface="仿宋" panose="02010609060101010101" charset="-122"/>
                <a:ea typeface="仿宋" panose="02010609060101010101" charset="-122"/>
                <a:cs typeface="仿宋" panose="02010609060101010101" charset="-122"/>
              </a:rPr>
              <a:t>库驱动</a:t>
            </a:r>
            <a:r>
              <a:rPr lang="en-US" altLang="zh-CN" sz="1400" dirty="0">
                <a:latin typeface="仿宋" panose="02010609060101010101" charset="-122"/>
                <a:ea typeface="仿宋" panose="02010609060101010101" charset="-122"/>
                <a:cs typeface="仿宋" panose="02010609060101010101" charset="-122"/>
              </a:rPr>
              <a:t> RGB </a:t>
            </a:r>
            <a:r>
              <a:rPr lang="zh-CN" altLang="en-US" sz="1400" dirty="0">
                <a:latin typeface="仿宋" panose="02010609060101010101" charset="-122"/>
                <a:ea typeface="仿宋" panose="02010609060101010101" charset="-122"/>
                <a:cs typeface="仿宋" panose="02010609060101010101" charset="-122"/>
              </a:rPr>
              <a:t>相机实现精准循迹。在主办方提供的基础动作框架下，针对复杂赛道特性进行多维度策略创新，具体包括：</a:t>
            </a:r>
            <a:r>
              <a:rPr lang="en-US" altLang="zh-CN" sz="1400" dirty="0">
                <a:latin typeface="仿宋" panose="02010609060101010101" charset="-122"/>
                <a:ea typeface="仿宋" panose="02010609060101010101" charset="-122"/>
                <a:cs typeface="仿宋" panose="02010609060101010101" charset="-122"/>
              </a:rPr>
              <a:t>​</a:t>
            </a:r>
          </a:p>
          <a:p>
            <a:pPr indent="457200"/>
            <a:r>
              <a:rPr lang="zh-CN" altLang="en-US" sz="1400" dirty="0">
                <a:latin typeface="仿宋" panose="02010609060101010101" charset="-122"/>
                <a:ea typeface="仿宋" panose="02010609060101010101" charset="-122"/>
                <a:cs typeface="仿宋" panose="02010609060101010101" charset="-122"/>
              </a:rPr>
              <a:t>取货送货赛段：采用</a:t>
            </a:r>
            <a:r>
              <a:rPr lang="en-US" altLang="zh-CN" sz="1400" dirty="0">
                <a:latin typeface="仿宋" panose="02010609060101010101" charset="-122"/>
                <a:ea typeface="仿宋" panose="02010609060101010101" charset="-122"/>
                <a:cs typeface="仿宋" panose="02010609060101010101" charset="-122"/>
              </a:rPr>
              <a:t> "</a:t>
            </a:r>
            <a:r>
              <a:rPr lang="zh-CN" altLang="en-US" sz="1400" dirty="0">
                <a:latin typeface="仿宋" panose="02010609060101010101" charset="-122"/>
                <a:ea typeface="仿宋" panose="02010609060101010101" charset="-122"/>
                <a:cs typeface="仿宋" panose="02010609060101010101" charset="-122"/>
              </a:rPr>
              <a:t>两次二维码识别</a:t>
            </a:r>
            <a:r>
              <a:rPr lang="en-US" altLang="zh-CN" sz="1400" dirty="0">
                <a:latin typeface="仿宋" panose="02010609060101010101" charset="-122"/>
                <a:ea typeface="仿宋" panose="02010609060101010101" charset="-122"/>
                <a:cs typeface="仿宋" panose="02010609060101010101" charset="-122"/>
              </a:rPr>
              <a:t> + </a:t>
            </a:r>
            <a:r>
              <a:rPr lang="zh-CN" altLang="en-US" sz="1400" dirty="0">
                <a:latin typeface="仿宋" panose="02010609060101010101" charset="-122"/>
                <a:ea typeface="仿宋" panose="02010609060101010101" charset="-122"/>
                <a:cs typeface="仿宋" panose="02010609060101010101" charset="-122"/>
              </a:rPr>
              <a:t>自主决策入库</a:t>
            </a:r>
            <a:r>
              <a:rPr lang="en-US" altLang="zh-CN" sz="1400" dirty="0">
                <a:latin typeface="仿宋" panose="02010609060101010101" charset="-122"/>
                <a:ea typeface="仿宋" panose="02010609060101010101" charset="-122"/>
                <a:cs typeface="仿宋" panose="02010609060101010101" charset="-122"/>
              </a:rPr>
              <a:t>" </a:t>
            </a:r>
            <a:r>
              <a:rPr lang="zh-CN" altLang="en-US" sz="1400" dirty="0">
                <a:latin typeface="仿宋" panose="02010609060101010101" charset="-122"/>
                <a:ea typeface="仿宋" panose="02010609060101010101" charset="-122"/>
                <a:cs typeface="仿宋" panose="02010609060101010101" charset="-122"/>
              </a:rPr>
              <a:t>机制，返回时优化路径逻辑省去冗余识别；箭头识别环节创新应用</a:t>
            </a:r>
            <a:r>
              <a:rPr lang="en-US" altLang="zh-CN" sz="1400" dirty="0">
                <a:latin typeface="仿宋" panose="02010609060101010101" charset="-122"/>
                <a:ea typeface="仿宋" panose="02010609060101010101" charset="-122"/>
                <a:cs typeface="仿宋" panose="02010609060101010101" charset="-122"/>
              </a:rPr>
              <a:t> "</a:t>
            </a:r>
            <a:r>
              <a:rPr lang="zh-CN" altLang="en-US" sz="1400" dirty="0">
                <a:latin typeface="仿宋" panose="02010609060101010101" charset="-122"/>
                <a:ea typeface="仿宋" panose="02010609060101010101" charset="-122"/>
                <a:cs typeface="仿宋" panose="02010609060101010101" charset="-122"/>
              </a:rPr>
              <a:t>边走边识别</a:t>
            </a:r>
            <a:r>
              <a:rPr lang="en-US" altLang="zh-CN" sz="1400" dirty="0">
                <a:latin typeface="仿宋" panose="02010609060101010101" charset="-122"/>
                <a:ea typeface="仿宋" panose="02010609060101010101" charset="-122"/>
                <a:cs typeface="仿宋" panose="02010609060101010101" charset="-122"/>
              </a:rPr>
              <a:t>" </a:t>
            </a:r>
            <a:r>
              <a:rPr lang="zh-CN" altLang="en-US" sz="1400" dirty="0">
                <a:latin typeface="仿宋" panose="02010609060101010101" charset="-122"/>
                <a:ea typeface="仿宋" panose="02010609060101010101" charset="-122"/>
                <a:cs typeface="仿宋" panose="02010609060101010101" charset="-122"/>
              </a:rPr>
              <a:t>策略，确保动态视野中即时响应。</a:t>
            </a:r>
            <a:r>
              <a:rPr lang="en-US" altLang="zh-CN" sz="1400" dirty="0">
                <a:latin typeface="仿宋" panose="02010609060101010101" charset="-122"/>
                <a:ea typeface="仿宋" panose="02010609060101010101" charset="-122"/>
                <a:cs typeface="仿宋" panose="02010609060101010101" charset="-122"/>
              </a:rPr>
              <a:t>​</a:t>
            </a:r>
          </a:p>
          <a:p>
            <a:pPr indent="457200"/>
            <a:r>
              <a:rPr lang="en-US" altLang="zh-CN" sz="1400" dirty="0">
                <a:latin typeface="仿宋" panose="02010609060101010101" charset="-122"/>
                <a:ea typeface="仿宋" panose="02010609060101010101" charset="-122"/>
                <a:cs typeface="仿宋" panose="02010609060101010101" charset="-122"/>
              </a:rPr>
              <a:t>S </a:t>
            </a:r>
            <a:r>
              <a:rPr lang="zh-CN" altLang="en-US" sz="1400" dirty="0">
                <a:latin typeface="仿宋" panose="02010609060101010101" charset="-122"/>
                <a:ea typeface="仿宋" panose="02010609060101010101" charset="-122"/>
                <a:cs typeface="仿宋" panose="02010609060101010101" charset="-122"/>
              </a:rPr>
              <a:t>弯赛段：针对摄像头视角盲区问题，设计</a:t>
            </a:r>
            <a:r>
              <a:rPr lang="en-US" altLang="zh-CN" sz="1400" dirty="0">
                <a:latin typeface="仿宋" panose="02010609060101010101" charset="-122"/>
                <a:ea typeface="仿宋" panose="02010609060101010101" charset="-122"/>
                <a:cs typeface="仿宋" panose="02010609060101010101" charset="-122"/>
              </a:rPr>
              <a:t> "</a:t>
            </a:r>
            <a:r>
              <a:rPr lang="zh-CN" altLang="en-US" sz="1400" dirty="0">
                <a:latin typeface="仿宋" panose="02010609060101010101" charset="-122"/>
                <a:ea typeface="仿宋" panose="02010609060101010101" charset="-122"/>
                <a:cs typeface="仿宋" panose="02010609060101010101" charset="-122"/>
              </a:rPr>
              <a:t>分段定点识别</a:t>
            </a:r>
            <a:r>
              <a:rPr lang="en-US" altLang="zh-CN" sz="1400" dirty="0">
                <a:latin typeface="仿宋" panose="02010609060101010101" charset="-122"/>
                <a:ea typeface="仿宋" panose="02010609060101010101" charset="-122"/>
                <a:cs typeface="仿宋" panose="02010609060101010101" charset="-122"/>
              </a:rPr>
              <a:t> + </a:t>
            </a:r>
            <a:r>
              <a:rPr lang="zh-CN" altLang="en-US" sz="1400" dirty="0">
                <a:latin typeface="仿宋" panose="02010609060101010101" charset="-122"/>
                <a:ea typeface="仿宋" panose="02010609060101010101" charset="-122"/>
                <a:cs typeface="仿宋" panose="02010609060101010101" charset="-122"/>
              </a:rPr>
              <a:t>预设轨迹执行</a:t>
            </a:r>
            <a:r>
              <a:rPr lang="en-US" altLang="zh-CN" sz="1400" dirty="0">
                <a:latin typeface="仿宋" panose="02010609060101010101" charset="-122"/>
                <a:ea typeface="仿宋" panose="02010609060101010101" charset="-122"/>
                <a:cs typeface="仿宋" panose="02010609060101010101" charset="-122"/>
              </a:rPr>
              <a:t>" </a:t>
            </a:r>
            <a:r>
              <a:rPr lang="zh-CN" altLang="en-US" sz="1400" dirty="0">
                <a:latin typeface="仿宋" panose="02010609060101010101" charset="-122"/>
                <a:ea typeface="仿宋" panose="02010609060101010101" charset="-122"/>
                <a:cs typeface="仿宋" panose="02010609060101010101" charset="-122"/>
              </a:rPr>
              <a:t>方案，通过关键点位精准定位结合固定程序控制，实现弯道稳定通过。</a:t>
            </a:r>
            <a:r>
              <a:rPr lang="en-US" altLang="zh-CN" sz="1400" dirty="0">
                <a:latin typeface="仿宋" panose="02010609060101010101" charset="-122"/>
                <a:ea typeface="仿宋" panose="02010609060101010101" charset="-122"/>
                <a:cs typeface="仿宋" panose="02010609060101010101" charset="-122"/>
              </a:rPr>
              <a:t>​</a:t>
            </a:r>
          </a:p>
          <a:p>
            <a:pPr indent="457200"/>
            <a:r>
              <a:rPr lang="zh-CN" altLang="en-US" sz="1400" dirty="0">
                <a:latin typeface="仿宋" panose="02010609060101010101" charset="-122"/>
                <a:ea typeface="仿宋" panose="02010609060101010101" charset="-122"/>
                <a:cs typeface="仿宋" panose="02010609060101010101" charset="-122"/>
              </a:rPr>
              <a:t>石板路赛段：针对石板路特性优化的 </a:t>
            </a:r>
            <a:r>
              <a:rPr lang="en-US" altLang="zh-CN" sz="1400" dirty="0">
                <a:latin typeface="仿宋" panose="02010609060101010101" charset="-122"/>
                <a:ea typeface="仿宋" panose="02010609060101010101" charset="-122"/>
                <a:cs typeface="仿宋" panose="02010609060101010101" charset="-122"/>
              </a:rPr>
              <a:t>PID </a:t>
            </a:r>
            <a:r>
              <a:rPr lang="zh-CN" altLang="en-US" sz="1400" dirty="0">
                <a:latin typeface="仿宋" panose="02010609060101010101" charset="-122"/>
                <a:ea typeface="仿宋" panose="02010609060101010101" charset="-122"/>
                <a:cs typeface="仿宋" panose="02010609060101010101" charset="-122"/>
              </a:rPr>
              <a:t>参数，能够应对不规则路面带来的姿态扰动，同时处理俯仰角、横滚角和偏航角的控制。</a:t>
            </a:r>
            <a:r>
              <a:rPr lang="en-US" altLang="zh-CN" sz="1400" dirty="0">
                <a:latin typeface="仿宋" panose="02010609060101010101" charset="-122"/>
                <a:ea typeface="仿宋" panose="02010609060101010101" charset="-122"/>
                <a:cs typeface="仿宋" panose="02010609060101010101" charset="-122"/>
              </a:rPr>
              <a:t>​​​</a:t>
            </a:r>
          </a:p>
          <a:p>
            <a:r>
              <a:rPr lang="zh-CN" altLang="en-US" sz="1400" dirty="0">
                <a:latin typeface="仿宋" panose="02010609060101010101" charset="-122"/>
                <a:ea typeface="仿宋" panose="02010609060101010101" charset="-122"/>
                <a:cs typeface="仿宋" panose="02010609060101010101" charset="-122"/>
              </a:rPr>
              <a:t>团队通过对机械步态参数的精细化调试与多传感器融合算法优化，使</a:t>
            </a:r>
            <a:r>
              <a:rPr lang="en-US" altLang="zh-CN" sz="1400" dirty="0">
                <a:latin typeface="仿宋" panose="02010609060101010101" charset="-122"/>
                <a:ea typeface="仿宋" panose="02010609060101010101" charset="-122"/>
                <a:cs typeface="仿宋" panose="02010609060101010101" charset="-122"/>
              </a:rPr>
              <a:t> </a:t>
            </a:r>
            <a:r>
              <a:rPr lang="en-US" altLang="zh-CN" sz="1400" dirty="0" err="1">
                <a:latin typeface="仿宋" panose="02010609060101010101" charset="-122"/>
                <a:ea typeface="仿宋" panose="02010609060101010101" charset="-122"/>
                <a:cs typeface="仿宋" panose="02010609060101010101" charset="-122"/>
              </a:rPr>
              <a:t>CyberDog</a:t>
            </a:r>
            <a:r>
              <a:rPr lang="en-US" altLang="zh-CN" sz="1400" dirty="0">
                <a:latin typeface="仿宋" panose="02010609060101010101" charset="-122"/>
                <a:ea typeface="仿宋" panose="02010609060101010101" charset="-122"/>
                <a:cs typeface="仿宋" panose="02010609060101010101" charset="-122"/>
              </a:rPr>
              <a:t> </a:t>
            </a:r>
            <a:r>
              <a:rPr lang="zh-CN" altLang="en-US" sz="1400" dirty="0">
                <a:latin typeface="仿宋" panose="02010609060101010101" charset="-122"/>
                <a:ea typeface="仿宋" panose="02010609060101010101" charset="-122"/>
                <a:cs typeface="仿宋" panose="02010609060101010101" charset="-122"/>
              </a:rPr>
              <a:t>二代在复杂赛道环境中实现流畅、高效的自主运行，充分展现了基于国产智能机器人平台的系统级创新能力。</a:t>
            </a:r>
            <a:r>
              <a:rPr lang="en-US" altLang="zh-CN" sz="1400" dirty="0">
                <a:latin typeface="仿宋" panose="02010609060101010101" charset="-122"/>
                <a:ea typeface="仿宋" panose="02010609060101010101" charset="-122"/>
                <a:cs typeface="仿宋" panose="02010609060101010101" charset="-122"/>
              </a:rPr>
              <a:t>​</a:t>
            </a:r>
          </a:p>
          <a:p>
            <a:endParaRPr lang="en-US" altLang="zh-CN" sz="1400" dirty="0">
              <a:latin typeface="仿宋" panose="02010609060101010101" charset="-122"/>
              <a:ea typeface="仿宋" panose="02010609060101010101" charset="-122"/>
              <a:cs typeface="仿宋" panose="02010609060101010101"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59189"/>
    </mc:Choice>
    <mc:Fallback xmlns="">
      <p:transition spd="slow" advTm="5918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40720" y="477585"/>
            <a:ext cx="9421232"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12"/>
          </p:nvPr>
        </p:nvSpPr>
        <p:spPr/>
        <p:txBody>
          <a:bodyPr/>
          <a:lstStyle/>
          <a:p>
            <a:fld id="{0C913308-F349-4B6D-A68A-DD1791B4A57B}" type="slidenum">
              <a:rPr lang="zh-CN" altLang="en-US" smtClean="0"/>
              <a:t>5</a:t>
            </a:fld>
            <a:endParaRPr lang="zh-CN" altLang="en-US"/>
          </a:p>
        </p:txBody>
      </p:sp>
      <p:sp>
        <p:nvSpPr>
          <p:cNvPr id="4" name="平行四边形 3"/>
          <p:cNvSpPr/>
          <p:nvPr/>
        </p:nvSpPr>
        <p:spPr>
          <a:xfrm>
            <a:off x="-252537" y="339796"/>
            <a:ext cx="5146163" cy="432048"/>
          </a:xfrm>
          <a:prstGeom prst="parallelogram">
            <a:avLst>
              <a:gd name="adj" fmla="val 38803"/>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79512" y="378869"/>
            <a:ext cx="4742156" cy="560705"/>
          </a:xfrm>
          <a:prstGeom prst="rect">
            <a:avLst/>
          </a:prstGeom>
        </p:spPr>
        <p:txBody>
          <a:bodyPr wrap="square" lIns="68580" tIns="34290" rIns="68580" bIns="3429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3.</a:t>
            </a:r>
            <a:r>
              <a:rPr lang="zh-CN" altLang="en-US" sz="1600" dirty="0">
                <a:solidFill>
                  <a:schemeClr val="bg1"/>
                </a:solidFill>
                <a:latin typeface="微软雅黑" panose="020B0503020204020204" pitchFamily="34" charset="-122"/>
                <a:ea typeface="微软雅黑" panose="020B0503020204020204" pitchFamily="34" charset="-122"/>
              </a:rPr>
              <a:t>作品创新点</a:t>
            </a:r>
          </a:p>
          <a:p>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50218"/>
            <a:ext cx="2016535" cy="392632"/>
          </a:xfrm>
          <a:prstGeom prst="rect">
            <a:avLst/>
          </a:prstGeom>
        </p:spPr>
      </p:pic>
      <p:sp>
        <p:nvSpPr>
          <p:cNvPr id="3" name="文本框 2"/>
          <p:cNvSpPr txBox="1"/>
          <p:nvPr/>
        </p:nvSpPr>
        <p:spPr>
          <a:xfrm>
            <a:off x="323215" y="915670"/>
            <a:ext cx="7345129" cy="836295"/>
          </a:xfrm>
          <a:prstGeom prst="rect">
            <a:avLst/>
          </a:prstGeom>
          <a:gradFill>
            <a:gsLst>
              <a:gs pos="50410">
                <a:srgbClr val="5FFFD2"/>
              </a:gs>
              <a:gs pos="0">
                <a:srgbClr val="AEFFAD"/>
              </a:gs>
              <a:gs pos="100000">
                <a:srgbClr val="19FFF5"/>
              </a:gs>
            </a:gsLst>
            <a:lin ang="5400000" scaled="1"/>
          </a:gradFill>
        </p:spPr>
        <p:txBody>
          <a:bodyPr wrap="square" rtlCol="0">
            <a:noAutofit/>
          </a:bodyPr>
          <a:lstStyle/>
          <a:p>
            <a:r>
              <a:rPr lang="en-US" altLang="zh-CN" sz="1000" b="1" dirty="0">
                <a:latin typeface="仿宋" panose="02010609060101010101" charset="-122"/>
                <a:ea typeface="仿宋" panose="02010609060101010101" charset="-122"/>
                <a:cs typeface="仿宋" panose="02010609060101010101" charset="-122"/>
              </a:rPr>
              <a:t>1.</a:t>
            </a:r>
            <a:r>
              <a:rPr lang="zh-CN" altLang="en-US" sz="1000" b="1" dirty="0">
                <a:latin typeface="仿宋" panose="02010609060101010101" charset="-122"/>
                <a:ea typeface="仿宋" panose="02010609060101010101" charset="-122"/>
                <a:cs typeface="仿宋" panose="02010609060101010101" charset="-122"/>
              </a:rPr>
              <a:t>在取货送货赛段，我们仅需识别两次二维码，让机器狗依据识别内容自主选择入库，返回时无需识别二维码。对于箭头识别，经观察发现，若等机器狗出弯后再识别，会因视野问题无法识别，因此我们采用边走边识别的策略，确保箭头进入相机视野时，机器狗能立即执行相应策略，且不影响当前运行。</a:t>
            </a:r>
          </a:p>
        </p:txBody>
      </p:sp>
      <p:sp>
        <p:nvSpPr>
          <p:cNvPr id="9" name="文本框 8"/>
          <p:cNvSpPr txBox="1"/>
          <p:nvPr/>
        </p:nvSpPr>
        <p:spPr>
          <a:xfrm>
            <a:off x="323215" y="1884045"/>
            <a:ext cx="7345129" cy="836295"/>
          </a:xfrm>
          <a:prstGeom prst="rect">
            <a:avLst/>
          </a:prstGeom>
          <a:gradFill>
            <a:gsLst>
              <a:gs pos="50410">
                <a:srgbClr val="5FFFD2"/>
              </a:gs>
              <a:gs pos="0">
                <a:srgbClr val="AEFFAD"/>
              </a:gs>
              <a:gs pos="100000">
                <a:srgbClr val="19FFF5"/>
              </a:gs>
            </a:gsLst>
            <a:lin ang="5400000" scaled="1"/>
          </a:gradFill>
        </p:spPr>
        <p:txBody>
          <a:bodyPr wrap="square" rtlCol="0">
            <a:noAutofit/>
          </a:bodyPr>
          <a:lstStyle/>
          <a:p>
            <a:r>
              <a:rPr lang="en-US" altLang="zh-CN" sz="1000" b="1" dirty="0">
                <a:latin typeface="仿宋" panose="02010609060101010101" charset="-122"/>
                <a:ea typeface="仿宋" panose="02010609060101010101" charset="-122"/>
                <a:cs typeface="仿宋" panose="02010609060101010101" charset="-122"/>
              </a:rPr>
              <a:t>2.</a:t>
            </a:r>
            <a:r>
              <a:rPr lang="zh-CN" altLang="en-US" sz="1000" b="1" dirty="0">
                <a:latin typeface="仿宋" panose="02010609060101010101" charset="-122"/>
                <a:ea typeface="仿宋" panose="02010609060101010101" charset="-122"/>
                <a:cs typeface="仿宋" panose="02010609060101010101" charset="-122"/>
              </a:rPr>
              <a:t>在</a:t>
            </a:r>
            <a:r>
              <a:rPr lang="en-US" altLang="zh-CN" sz="1000" b="1" dirty="0">
                <a:latin typeface="仿宋" panose="02010609060101010101" charset="-122"/>
                <a:ea typeface="仿宋" panose="02010609060101010101" charset="-122"/>
                <a:cs typeface="仿宋" panose="02010609060101010101" charset="-122"/>
              </a:rPr>
              <a:t>S</a:t>
            </a:r>
            <a:r>
              <a:rPr lang="zh-CN" altLang="en-US" sz="1000" b="1" dirty="0">
                <a:latin typeface="仿宋" panose="02010609060101010101" charset="-122"/>
                <a:ea typeface="仿宋" panose="02010609060101010101" charset="-122"/>
                <a:cs typeface="仿宋" panose="02010609060101010101" charset="-122"/>
              </a:rPr>
              <a:t>弯赛段，因角度问题导致摄像头无法精准识别脚下赛道、实时调整。为此，我们采取分段识别策略：检测机器狗能看到的黄线的斜率与高度，微调机身方向，控制运动步态的调用，实现机器狗以固定位置进入弯道。机器狗精准定位后，剩余弯道轨迹按预设程序运行。</a:t>
            </a:r>
          </a:p>
        </p:txBody>
      </p:sp>
      <p:sp>
        <p:nvSpPr>
          <p:cNvPr id="10" name="文本框 9">
            <a:extLst>
              <a:ext uri="{FF2B5EF4-FFF2-40B4-BE49-F238E27FC236}">
                <a16:creationId xmlns:a16="http://schemas.microsoft.com/office/drawing/2014/main" id="{9A3F337D-B640-DF8F-2A36-E56E31C44500}"/>
              </a:ext>
            </a:extLst>
          </p:cNvPr>
          <p:cNvSpPr txBox="1"/>
          <p:nvPr/>
        </p:nvSpPr>
        <p:spPr>
          <a:xfrm>
            <a:off x="323215" y="3075806"/>
            <a:ext cx="7345129" cy="1080120"/>
          </a:xfrm>
          <a:prstGeom prst="rect">
            <a:avLst/>
          </a:prstGeom>
          <a:gradFill>
            <a:gsLst>
              <a:gs pos="50410">
                <a:srgbClr val="5FFFD2"/>
              </a:gs>
              <a:gs pos="0">
                <a:srgbClr val="AEFFAD"/>
              </a:gs>
              <a:gs pos="100000">
                <a:srgbClr val="19FFF5"/>
              </a:gs>
            </a:gsLst>
            <a:lin ang="5400000" scaled="1"/>
          </a:gradFill>
        </p:spPr>
        <p:txBody>
          <a:bodyPr wrap="square" rtlCol="0">
            <a:noAutofit/>
          </a:bodyPr>
          <a:lstStyle/>
          <a:p>
            <a:r>
              <a:rPr lang="en-US" altLang="zh-CN" sz="1000" b="1" dirty="0">
                <a:latin typeface="仿宋" panose="02010609060101010101" charset="-122"/>
                <a:ea typeface="仿宋" panose="02010609060101010101" charset="-122"/>
                <a:cs typeface="仿宋" panose="02010609060101010101" charset="-122"/>
              </a:rPr>
              <a:t>3.</a:t>
            </a:r>
            <a:r>
              <a:rPr lang="zh-CN" altLang="en-US" sz="1000" b="1" dirty="0">
                <a:latin typeface="仿宋" panose="02010609060101010101" charset="-122"/>
                <a:ea typeface="仿宋" panose="02010609060101010101" charset="-122"/>
                <a:cs typeface="仿宋" panose="02010609060101010101" charset="-122"/>
              </a:rPr>
              <a:t>在石板路和直线上坡赛段，因为石板路与机器狗的碰撞会使机器狗姿态发生变化，导致机器狗侧翻、摔倒或走出赛道，以及连续的赛道导致机器狗在长时间沿直线行走及上坡会进行偏移，导致出赛道或从坡道摔落，为解决此问题，我们采用</a:t>
            </a:r>
            <a:r>
              <a:rPr lang="en-US" altLang="zh-CN" sz="1000" b="1" dirty="0">
                <a:latin typeface="仿宋" panose="02010609060101010101" charset="-122"/>
                <a:ea typeface="仿宋" panose="02010609060101010101" charset="-122"/>
                <a:cs typeface="仿宋" panose="02010609060101010101" charset="-122"/>
              </a:rPr>
              <a:t>PID</a:t>
            </a:r>
            <a:r>
              <a:rPr lang="zh-CN" altLang="en-US" sz="1000" b="1" dirty="0">
                <a:latin typeface="仿宋" panose="02010609060101010101" charset="-122"/>
                <a:ea typeface="仿宋" panose="02010609060101010101" charset="-122"/>
                <a:cs typeface="仿宋" panose="02010609060101010101" charset="-122"/>
              </a:rPr>
              <a:t>算法对机器狗返回的实时</a:t>
            </a:r>
            <a:r>
              <a:rPr lang="en-US" altLang="zh-CN" sz="1000" b="1" dirty="0">
                <a:latin typeface="仿宋" panose="02010609060101010101" charset="-122"/>
                <a:ea typeface="仿宋" panose="02010609060101010101" charset="-122"/>
                <a:cs typeface="仿宋" panose="02010609060101010101" charset="-122"/>
              </a:rPr>
              <a:t>IMU topic</a:t>
            </a:r>
            <a:r>
              <a:rPr lang="zh-CN" altLang="en-US" sz="1000" b="1" dirty="0">
                <a:latin typeface="仿宋" panose="02010609060101010101" charset="-122"/>
                <a:ea typeface="仿宋" panose="02010609060101010101" charset="-122"/>
                <a:cs typeface="仿宋" panose="02010609060101010101" charset="-122"/>
              </a:rPr>
              <a:t>进行处理，保证机器狗在</a:t>
            </a:r>
            <a:r>
              <a:rPr lang="en-US" altLang="zh-CN" sz="1000" b="1" dirty="0">
                <a:latin typeface="仿宋" panose="02010609060101010101" charset="-122"/>
                <a:ea typeface="仿宋" panose="02010609060101010101" charset="-122"/>
                <a:cs typeface="仿宋" panose="02010609060101010101" charset="-122"/>
              </a:rPr>
              <a:t>row</a:t>
            </a:r>
            <a:r>
              <a:rPr lang="zh-CN" altLang="en-US" sz="1000" b="1" dirty="0">
                <a:latin typeface="仿宋" panose="02010609060101010101" charset="-122"/>
                <a:ea typeface="仿宋" panose="02010609060101010101" charset="-122"/>
                <a:cs typeface="仿宋" panose="02010609060101010101" charset="-122"/>
              </a:rPr>
              <a:t>，</a:t>
            </a:r>
            <a:r>
              <a:rPr lang="en-US" altLang="zh-CN" sz="1000" b="1" dirty="0">
                <a:latin typeface="仿宋" panose="02010609060101010101" charset="-122"/>
                <a:ea typeface="仿宋" panose="02010609060101010101" charset="-122"/>
                <a:cs typeface="仿宋" panose="02010609060101010101" charset="-122"/>
              </a:rPr>
              <a:t>yaw</a:t>
            </a:r>
            <a:r>
              <a:rPr lang="zh-CN" altLang="en-US" sz="1000" b="1" dirty="0">
                <a:latin typeface="仿宋" panose="02010609060101010101" charset="-122"/>
                <a:ea typeface="仿宋" panose="02010609060101010101" charset="-122"/>
                <a:cs typeface="仿宋" panose="02010609060101010101" charset="-122"/>
              </a:rPr>
              <a:t>，</a:t>
            </a:r>
            <a:r>
              <a:rPr lang="en-US" altLang="zh-CN" sz="1000" b="1" dirty="0">
                <a:latin typeface="仿宋" panose="02010609060101010101" charset="-122"/>
                <a:ea typeface="仿宋" panose="02010609060101010101" charset="-122"/>
                <a:cs typeface="仿宋" panose="02010609060101010101" charset="-122"/>
              </a:rPr>
              <a:t>pitch</a:t>
            </a:r>
            <a:r>
              <a:rPr lang="zh-CN" altLang="en-US" sz="1000" b="1" dirty="0">
                <a:latin typeface="仿宋" panose="02010609060101010101" charset="-122"/>
                <a:ea typeface="仿宋" panose="02010609060101010101" charset="-122"/>
                <a:cs typeface="仿宋" panose="02010609060101010101" charset="-122"/>
              </a:rPr>
              <a:t>三个角度逼近可以正常行走的值，实现机器狗自主修正机身姿态，可以顺利的通过石板路和直线上坡赛段而不产生偏移或摔倒。</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65158"/>
    </mc:Choice>
    <mc:Fallback xmlns="">
      <p:transition spd="slow" advTm="65158"/>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PP_MARK_KEY" val="c9bbf0fb-282d-42ff-99f6-88f673a7fa6b"/>
  <p:tag name="RESOURCE_RECORD_KEY" val="{&quot;13&quot;:[4364974,19948759,4364930]}"/>
  <p:tag name="COMMONDATA" val="eyJjb3VudCI6NCwiaGRpZCI6ImI4NjBiNDA4ZGQwM2EzMTQzZWNiMGRlZDVhMGIyNjRkIiwidXNlckNvdW50IjoxfQ=="/>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15.xml><?xml version="1.0" encoding="utf-8"?>
<p:tagLst xmlns:a="http://schemas.openxmlformats.org/drawingml/2006/main" xmlns:r="http://schemas.openxmlformats.org/officeDocument/2006/relationships" xmlns:p="http://schemas.openxmlformats.org/presentationml/2006/main">
  <p:tag name="RESOURCE_RECORD_KEY" val="{&quot;13&quot;:[4364974]}"/>
</p:tagLst>
</file>

<file path=ppt/tags/tag16.xml><?xml version="1.0" encoding="utf-8"?>
<p:tagLst xmlns:a="http://schemas.openxmlformats.org/drawingml/2006/main" xmlns:r="http://schemas.openxmlformats.org/officeDocument/2006/relationships" xmlns:p="http://schemas.openxmlformats.org/presentationml/2006/main">
  <p:tag name="RESOURCE_RECORD_KEY" val="{&quot;13&quot;:[19948759]}"/>
</p:tagLst>
</file>

<file path=ppt/tags/tag17.xml><?xml version="1.0" encoding="utf-8"?>
<p:tagLst xmlns:a="http://schemas.openxmlformats.org/drawingml/2006/main" xmlns:r="http://schemas.openxmlformats.org/officeDocument/2006/relationships" xmlns:p="http://schemas.openxmlformats.org/presentationml/2006/main">
  <p:tag name="RESOURCE_RECORD_KEY" val="{&quot;13&quot;:[4364930]}"/>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201.52590551181106,&quot;left&quot;:306.7247244094488,&quot;top&quot;:87.13165354330708,&quot;width&quot;:325.47212598425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766</Words>
  <Application>Microsoft Office PowerPoint</Application>
  <PresentationFormat>全屏显示(16:9)</PresentationFormat>
  <Paragraphs>31</Paragraphs>
  <Slides>5</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vt:i4>
      </vt:variant>
    </vt:vector>
  </HeadingPairs>
  <TitlesOfParts>
    <vt:vector size="11" baseType="lpstr">
      <vt:lpstr>等线</vt:lpstr>
      <vt:lpstr>仿宋</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伯颜 包</cp:lastModifiedBy>
  <cp:revision>116</cp:revision>
  <dcterms:created xsi:type="dcterms:W3CDTF">2019-03-01T07:22:00Z</dcterms:created>
  <dcterms:modified xsi:type="dcterms:W3CDTF">2025-06-01T08:07:29Z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2052-12.1.0.21171</vt:lpwstr>
  </property>
  <property fmtid="{D5CDD505-2E9C-101B-9397-08002B2CF9AE}" pid="3" name="KSOTemplateUUID">
    <vt:lpwstr>v1.0_mb_lqrzv+cauT+bt+Q/rKc0kg==</vt:lpwstr>
  </property>
  <property fmtid="{D5CDD505-2E9C-101B-9397-08002B2CF9AE}" pid="4" name="ICV">
    <vt:lpwstr>F1A54523BB8442A4BBA84206E02A5552_12</vt:lpwstr>
  </property>
</Properties>
</file>