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5.svg" ContentType="image/svg+xml"/>
  <Override PartName="/ppt/media/image17.svg" ContentType="image/svg+xml"/>
  <Override PartName="/ppt/media/image28.svg" ContentType="image/svg+xml"/>
  <Override PartName="/ppt/media/image30.svg" ContentType="image/svg+xml"/>
  <Override PartName="/ppt/media/image8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99" r:id="rId7"/>
    <p:sldId id="301" r:id="rId8"/>
    <p:sldId id="259" r:id="rId9"/>
    <p:sldId id="298" r:id="rId10"/>
    <p:sldId id="260" r:id="rId11"/>
    <p:sldId id="300" r:id="rId12"/>
    <p:sldId id="302" r:id="rId13"/>
    <p:sldId id="303" r:id="rId14"/>
    <p:sldId id="304" r:id="rId15"/>
    <p:sldId id="325" r:id="rId16"/>
    <p:sldId id="261" r:id="rId17"/>
    <p:sldId id="327" r:id="rId18"/>
    <p:sldId id="326" r:id="rId19"/>
    <p:sldId id="328" r:id="rId20"/>
    <p:sldId id="262" r:id="rId21"/>
    <p:sldId id="346" r:id="rId22"/>
    <p:sldId id="264" r:id="rId23"/>
    <p:sldId id="265" r:id="rId24"/>
    <p:sldId id="269" r:id="rId25"/>
    <p:sldId id="266" r:id="rId26"/>
    <p:sldId id="267" r:id="rId27"/>
    <p:sldId id="268" r:id="rId28"/>
    <p:sldId id="331" r:id="rId29"/>
    <p:sldId id="270" r:id="rId30"/>
    <p:sldId id="271" r:id="rId31"/>
    <p:sldId id="292" r:id="rId32"/>
    <p:sldId id="272" r:id="rId33"/>
    <p:sldId id="273" r:id="rId34"/>
    <p:sldId id="274" r:id="rId35"/>
    <p:sldId id="275" r:id="rId36"/>
    <p:sldId id="276" r:id="rId37"/>
  </p:sldIdLst>
  <p:sldSz cx="9144000" cy="5143500"/>
  <p:notesSz cx="51435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36" d="100"/>
          <a:sy n="136" d="100"/>
        </p:scale>
        <p:origin x="21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39" Type="http://schemas.openxmlformats.org/officeDocument/2006/relationships/viewProps" Target="viewProps.xml"/><Relationship Id="rId38" Type="http://schemas.openxmlformats.org/officeDocument/2006/relationships/presProps" Target="presProps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2F153-3F37-0F45-9E97-73ACFA13230C}" type="datetimeFigureOut">
              <a:rPr lang="en-US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E9CC1-C706-0F49-92D6-E571CC5EEA8F}" type="slidenum">
              <a:rPr lang="en-US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_slid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4150" y="1766875"/>
            <a:ext cx="1838325" cy="18288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talog_slid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ssion_slid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_slides"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_slid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4150" y="1764494"/>
            <a:ext cx="1838325" cy="182882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8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svg"/><Relationship Id="rId1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1.png"/><Relationship Id="rId1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jpe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20.jpeg"/><Relationship Id="rId1" Type="http://schemas.openxmlformats.org/officeDocument/2006/relationships/image" Target="../media/image9.jpe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21.jpeg"/><Relationship Id="rId1" Type="http://schemas.openxmlformats.org/officeDocument/2006/relationships/image" Target="../media/image9.jpe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22.jpeg"/><Relationship Id="rId1" Type="http://schemas.openxmlformats.org/officeDocument/2006/relationships/image" Target="../media/image9.jpe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23.jpeg"/><Relationship Id="rId1" Type="http://schemas.openxmlformats.org/officeDocument/2006/relationships/image" Target="../media/image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jpe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7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24.jpeg"/><Relationship Id="rId1" Type="http://schemas.openxmlformats.org/officeDocument/2006/relationships/image" Target="../media/image9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0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25.jpeg"/><Relationship Id="rId1" Type="http://schemas.openxmlformats.org/officeDocument/2006/relationships/image" Target="../media/image9.jpe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1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26.jpeg"/><Relationship Id="rId1" Type="http://schemas.openxmlformats.org/officeDocument/2006/relationships/image" Target="../media/image9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3.xml"/><Relationship Id="rId5" Type="http://schemas.openxmlformats.org/officeDocument/2006/relationships/slideLayout" Target="../slideLayouts/slideLayout5.xml"/><Relationship Id="rId4" Type="http://schemas.openxmlformats.org/officeDocument/2006/relationships/image" Target="../media/image30.svg"/><Relationship Id="rId3" Type="http://schemas.openxmlformats.org/officeDocument/2006/relationships/image" Target="../media/image29.png"/><Relationship Id="rId2" Type="http://schemas.openxmlformats.org/officeDocument/2006/relationships/image" Target="../media/image28.svg"/><Relationship Id="rId1" Type="http://schemas.openxmlformats.org/officeDocument/2006/relationships/image" Target="../media/image2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中国人民解放军国防科技大学-logo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6528435" y="1740535"/>
            <a:ext cx="1870710" cy="1875155"/>
          </a:xfrm>
          <a:prstGeom prst="rect">
            <a:avLst/>
          </a:prstGeom>
        </p:spPr>
      </p:pic>
      <p:sp>
        <p:nvSpPr>
          <p:cNvPr id="2" name="Text 0"/>
          <p:cNvSpPr/>
          <p:nvPr/>
        </p:nvSpPr>
        <p:spPr>
          <a:xfrm>
            <a:off x="314325" y="1119188"/>
            <a:ext cx="5915977" cy="1624013"/>
          </a:xfrm>
          <a:prstGeom prst="rect">
            <a:avLst/>
          </a:prstGeom>
          <a:noFill/>
        </p:spPr>
        <p:txBody>
          <a:bodyPr wrap="square" rtlCol="0" anchor="b"/>
          <a:lstStyle/>
          <a:p>
            <a:pPr marL="0" indent="0" algn="l">
              <a:buNone/>
            </a:pPr>
            <a:r>
              <a:rPr lang="en-US" sz="3010" b="1" dirty="0">
                <a:solidFill>
                  <a:srgbClr val="1F436B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一种基于Rust语言的操作系统内核服务可靠性增强设计与实现</a:t>
            </a:r>
            <a:endParaRPr lang="en-US" sz="3010" dirty="0"/>
          </a:p>
        </p:txBody>
      </p:sp>
      <p:sp>
        <p:nvSpPr>
          <p:cNvPr id="3" name="Text 1"/>
          <p:cNvSpPr/>
          <p:nvPr/>
        </p:nvSpPr>
        <p:spPr>
          <a:xfrm>
            <a:off x="314325" y="3771900"/>
            <a:ext cx="1619250" cy="276225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dirty="0">
                <a:solidFill>
                  <a:srgbClr val="1F426A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邓荣达</a:t>
            </a:r>
            <a:endParaRPr lang="en-US" dirty="0">
              <a:solidFill>
                <a:srgbClr val="1F426A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</p:txBody>
      </p:sp>
      <p:sp>
        <p:nvSpPr>
          <p:cNvPr id="4" name="Text 2"/>
          <p:cNvSpPr/>
          <p:nvPr/>
        </p:nvSpPr>
        <p:spPr>
          <a:xfrm>
            <a:off x="2414588" y="3771900"/>
            <a:ext cx="1619250" cy="276225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dirty="0">
                <a:solidFill>
                  <a:srgbClr val="1F436B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2025-06-06</a:t>
            </a:r>
            <a:endParaRPr lang="en-US" dirty="0">
              <a:solidFill>
                <a:srgbClr val="1F436B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127635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962025" y="133350"/>
            <a:ext cx="7806690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zh-CN" altLang="en-US" sz="2660" b="1" dirty="0">
                <a:solidFill>
                  <a:srgbClr val="1C3C5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绪论</a:t>
            </a:r>
            <a:endParaRPr lang="zh-CN" altLang="en-US" sz="2660" b="1" dirty="0">
              <a:solidFill>
                <a:srgbClr val="1C3C5F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</p:txBody>
      </p:sp>
      <p:sp>
        <p:nvSpPr>
          <p:cNvPr id="4" name="Text 1"/>
          <p:cNvSpPr/>
          <p:nvPr/>
        </p:nvSpPr>
        <p:spPr>
          <a:xfrm>
            <a:off x="904875" y="653415"/>
            <a:ext cx="7715250" cy="4340860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r>
              <a:rPr lang="zh-CN" altLang="en-US" dirty="0">
                <a:solidFill>
                  <a:schemeClr val="tx1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研究背景</a:t>
            </a:r>
            <a:endParaRPr lang="en-US" dirty="0">
              <a:solidFill>
                <a:schemeClr val="tx1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r>
              <a:rPr lang="zh-CN" altLang="en-US" dirty="0">
                <a:solidFill>
                  <a:srgbClr val="FF0000"/>
                </a:solidFill>
                <a:ea typeface="宋体" charset="0"/>
              </a:rPr>
              <a:t>相关工作</a:t>
            </a:r>
            <a:endParaRPr lang="zh-CN" altLang="en-US" dirty="0">
              <a:solidFill>
                <a:srgbClr val="FF0000"/>
              </a:solidFill>
              <a:ea typeface="宋体" charset="0"/>
            </a:endParaRPr>
          </a:p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r>
              <a:rPr lang="zh-CN" altLang="en-US" dirty="0">
                <a:ea typeface="宋体" charset="0"/>
              </a:rPr>
              <a:t>研究目的</a:t>
            </a:r>
            <a:endParaRPr lang="zh-CN" altLang="en-US" dirty="0">
              <a:ea typeface="宋体" charset="0"/>
            </a:endParaRPr>
          </a:p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r>
              <a:rPr lang="zh-CN" altLang="en-US" dirty="0">
                <a:ea typeface="宋体" charset="0"/>
              </a:rPr>
              <a:t>本文工作</a:t>
            </a:r>
            <a:endParaRPr lang="zh-CN" altLang="en-US" dirty="0">
              <a:ea typeface="宋体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127635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962025" y="133350"/>
            <a:ext cx="7806690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zh-CN" altLang="en-US" sz="2660" b="1" dirty="0">
                <a:solidFill>
                  <a:srgbClr val="1C3C5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相关工作</a:t>
            </a:r>
            <a:endParaRPr lang="zh-CN" altLang="en-US" sz="2660" b="1" dirty="0">
              <a:solidFill>
                <a:srgbClr val="1C3C5F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</p:txBody>
      </p:sp>
      <p:sp>
        <p:nvSpPr>
          <p:cNvPr id="4" name="Text 1"/>
          <p:cNvSpPr/>
          <p:nvPr/>
        </p:nvSpPr>
        <p:spPr>
          <a:xfrm>
            <a:off x="904875" y="653415"/>
            <a:ext cx="7715250" cy="4340860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190500" lvl="0" indent="-190500" algn="l">
              <a:lnSpc>
                <a:spcPct val="150000"/>
              </a:lnSpc>
              <a:buSzPct val="100000"/>
              <a:buChar char="•"/>
            </a:pPr>
            <a:r>
              <a:rPr lang="zh-CN" dirty="0">
                <a:ea typeface="宋体" charset="0"/>
              </a:rPr>
              <a:t>主流内核架构</a:t>
            </a:r>
            <a:endParaRPr lang="en-US" dirty="0"/>
          </a:p>
          <a:p>
            <a:pPr marL="190500" lvl="0" indent="-190500" algn="l">
              <a:lnSpc>
                <a:spcPct val="150000"/>
              </a:lnSpc>
              <a:buSzPct val="100000"/>
              <a:buChar char="•"/>
            </a:pPr>
            <a:r>
              <a:rPr lang="zh-CN" dirty="0">
                <a:ea typeface="宋体" charset="0"/>
              </a:rPr>
              <a:t>线程模型</a:t>
            </a:r>
            <a:endParaRPr lang="zh-CN" dirty="0">
              <a:ea typeface="宋体" charset="0"/>
            </a:endParaRPr>
          </a:p>
          <a:p>
            <a:pPr marL="190500" lvl="0" indent="-190500" algn="l">
              <a:lnSpc>
                <a:spcPct val="150000"/>
              </a:lnSpc>
              <a:buSzPct val="100000"/>
              <a:buChar char="•"/>
            </a:pPr>
            <a:r>
              <a:rPr lang="zh-CN" altLang="en-US" dirty="0">
                <a:ea typeface="宋体" charset="0"/>
              </a:rPr>
              <a:t>基于</a:t>
            </a:r>
            <a:r>
              <a:rPr lang="en-US" dirty="0">
                <a:ea typeface="宋体" charset="0"/>
              </a:rPr>
              <a:t>Rust</a:t>
            </a:r>
            <a:r>
              <a:rPr lang="zh-CN" altLang="en-US" dirty="0">
                <a:ea typeface="宋体" charset="0"/>
              </a:rPr>
              <a:t>语言的内核设计</a:t>
            </a:r>
            <a:endParaRPr lang="zh-CN" altLang="en-US" dirty="0">
              <a:ea typeface="宋体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127635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962025" y="133350"/>
            <a:ext cx="7806690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zh-CN" altLang="en-US" sz="2660" b="1" dirty="0">
                <a:solidFill>
                  <a:srgbClr val="1C3C5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相关工作：主流内核架构</a:t>
            </a:r>
            <a:endParaRPr lang="zh-CN" altLang="en-US" sz="2660" b="1" dirty="0">
              <a:solidFill>
                <a:srgbClr val="1C3C5F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</p:txBody>
      </p:sp>
      <p:sp>
        <p:nvSpPr>
          <p:cNvPr id="4" name="Text 1"/>
          <p:cNvSpPr/>
          <p:nvPr/>
        </p:nvSpPr>
        <p:spPr>
          <a:xfrm>
            <a:off x="904875" y="653415"/>
            <a:ext cx="7715250" cy="4340860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190500" lvl="0" indent="-190500" algn="l">
              <a:lnSpc>
                <a:spcPct val="150000"/>
              </a:lnSpc>
              <a:buSzPct val="100000"/>
              <a:buChar char="•"/>
            </a:pPr>
            <a:endParaRPr lang="zh-CN" altLang="en-US" b="1" dirty="0">
              <a:ea typeface="宋体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79755" y="824865"/>
            <a:ext cx="8035290" cy="15373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285750" indent="-285750">
              <a:buFont typeface="Arial" panose="02080604020202020204" pitchFamily="34" charset="0"/>
              <a:buChar char="•"/>
            </a:pPr>
            <a:r>
              <a:rPr lang="zh-CN" altLang="en-US" sz="1600"/>
              <a:t>宏内核：所有内核服务全部集成在内核态，</a:t>
            </a:r>
            <a:r>
              <a:rPr lang="zh-CN" altLang="en-US" sz="1600">
                <a:solidFill>
                  <a:srgbClr val="FF0000"/>
                </a:solidFill>
              </a:rPr>
              <a:t>性能好</a:t>
            </a:r>
            <a:r>
              <a:rPr lang="zh-CN" altLang="en-US" sz="1600"/>
              <a:t>，</a:t>
            </a:r>
            <a:r>
              <a:rPr lang="zh-CN" altLang="en-US" sz="1600">
                <a:solidFill>
                  <a:srgbClr val="FF0000"/>
                </a:solidFill>
              </a:rPr>
              <a:t>可靠性、可拓展性差</a:t>
            </a:r>
            <a:r>
              <a:rPr lang="zh-CN" altLang="en-US" sz="1600"/>
              <a:t>。</a:t>
            </a:r>
            <a:endParaRPr lang="zh-CN" altLang="en-US" sz="1600"/>
          </a:p>
          <a:p>
            <a:pPr marL="285750" indent="-285750">
              <a:buFont typeface="Arial" panose="02080604020202020204" pitchFamily="34" charset="0"/>
              <a:buChar char="•"/>
            </a:pPr>
            <a:endParaRPr lang="zh-CN" altLang="en-US" sz="1600"/>
          </a:p>
          <a:p>
            <a:pPr marL="285750" indent="-285750">
              <a:buFont typeface="Arial" panose="02080604020202020204" pitchFamily="34" charset="0"/>
              <a:buChar char="•"/>
            </a:pPr>
            <a:r>
              <a:rPr lang="zh-CN" altLang="en-US" sz="1600"/>
              <a:t>微内核：核心服务在内核态，非核心服务用户态，</a:t>
            </a:r>
            <a:r>
              <a:rPr lang="zh-CN" altLang="en-US" sz="1600">
                <a:solidFill>
                  <a:srgbClr val="FF0000"/>
                </a:solidFill>
              </a:rPr>
              <a:t>可靠性强</a:t>
            </a:r>
            <a:r>
              <a:rPr lang="zh-CN" altLang="en-US" sz="1600"/>
              <a:t>，</a:t>
            </a:r>
            <a:r>
              <a:rPr lang="zh-CN" altLang="en-US" sz="1600">
                <a:solidFill>
                  <a:srgbClr val="FF0000"/>
                </a:solidFill>
              </a:rPr>
              <a:t>性能较差</a:t>
            </a:r>
            <a:r>
              <a:rPr lang="zh-CN" altLang="en-US" sz="1600"/>
              <a:t>。</a:t>
            </a:r>
            <a:endParaRPr lang="zh-CN" altLang="en-US" sz="1600"/>
          </a:p>
          <a:p>
            <a:pPr indent="0">
              <a:buFont typeface="Arial" panose="02080604020202020204" pitchFamily="34" charset="0"/>
              <a:buNone/>
            </a:pPr>
            <a:endParaRPr lang="zh-CN" altLang="en-US" sz="1600"/>
          </a:p>
          <a:p>
            <a:pPr marL="285750" indent="-285750">
              <a:buFont typeface="Arial" panose="02080604020202020204" pitchFamily="34" charset="0"/>
              <a:buChar char="•"/>
            </a:pPr>
            <a:r>
              <a:rPr lang="zh-CN" altLang="en-US" sz="1600"/>
              <a:t>混合内核：折中方案，非核心服务以</a:t>
            </a:r>
            <a:r>
              <a:rPr lang="zh-CN" altLang="en-US" sz="1600">
                <a:solidFill>
                  <a:srgbClr val="FF0000"/>
                </a:solidFill>
              </a:rPr>
              <a:t>独立内核线程</a:t>
            </a:r>
            <a:r>
              <a:rPr lang="zh-CN" altLang="en-US" sz="1600"/>
              <a:t>的方式运行在内核态，</a:t>
            </a:r>
            <a:r>
              <a:rPr lang="zh-CN" altLang="en-US" sz="1600">
                <a:solidFill>
                  <a:srgbClr val="FF0000"/>
                </a:solidFill>
              </a:rPr>
              <a:t>避免</a:t>
            </a:r>
            <a:r>
              <a:rPr lang="en-US" altLang="zh-CN" sz="1600">
                <a:solidFill>
                  <a:srgbClr val="FF0000"/>
                </a:solidFill>
              </a:rPr>
              <a:t>IPC</a:t>
            </a:r>
            <a:r>
              <a:rPr lang="zh-CN" altLang="en-US" sz="1600">
                <a:solidFill>
                  <a:srgbClr val="FF0000"/>
                </a:solidFill>
                <a:ea typeface="宋体" charset="0"/>
              </a:rPr>
              <a:t>开销</a:t>
            </a:r>
            <a:r>
              <a:rPr lang="zh-CN" altLang="en-US" sz="1600">
                <a:ea typeface="宋体" charset="0"/>
              </a:rPr>
              <a:t>。</a:t>
            </a:r>
            <a:endParaRPr lang="zh-CN" altLang="en-US" sz="1600"/>
          </a:p>
          <a:p>
            <a:endParaRPr lang="zh-CN" altLang="en-US" sz="1600"/>
          </a:p>
        </p:txBody>
      </p:sp>
      <p:pic>
        <p:nvPicPr>
          <p:cNvPr id="7" name="图片 6" descr="三种架构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845" y="2339340"/>
            <a:ext cx="7400290" cy="275209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127635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962025" y="133350"/>
            <a:ext cx="7806690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zh-CN" altLang="x-none" sz="2660" b="1" dirty="0">
                <a:solidFill>
                  <a:srgbClr val="1C3C5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相关工作：线程模型</a:t>
            </a:r>
            <a:endParaRPr lang="zh-CN" altLang="x-none" sz="2660" b="1" dirty="0">
              <a:solidFill>
                <a:srgbClr val="1C3C5F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</p:txBody>
      </p:sp>
      <p:sp>
        <p:nvSpPr>
          <p:cNvPr id="5" name="Text 1"/>
          <p:cNvSpPr/>
          <p:nvPr/>
        </p:nvSpPr>
        <p:spPr>
          <a:xfrm>
            <a:off x="1228725" y="1252538"/>
            <a:ext cx="7062787" cy="3071813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 algn="l">
              <a:lnSpc>
                <a:spcPct val="150000"/>
              </a:lnSpc>
              <a:buNone/>
            </a:pPr>
            <a:endParaRPr lang="en-US" b="1" dirty="0"/>
          </a:p>
        </p:txBody>
      </p:sp>
      <p:pic>
        <p:nvPicPr>
          <p:cNvPr id="6" name="图片 5" descr="121threadmode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50" y="2658110"/>
            <a:ext cx="3609340" cy="2197735"/>
          </a:xfrm>
          <a:prstGeom prst="rect">
            <a:avLst/>
          </a:prstGeom>
        </p:spPr>
      </p:pic>
      <p:pic>
        <p:nvPicPr>
          <p:cNvPr id="7" name="图片 6" descr="many2manythreadmodel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3480" y="2658110"/>
            <a:ext cx="3520440" cy="213868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58445" y="970280"/>
            <a:ext cx="8509635" cy="174688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1600"/>
              <a:t>一对一线程模型：一个用户线程配备一个内核线程（有独立内核栈），内核需要</a:t>
            </a:r>
            <a:r>
              <a:rPr lang="zh-CN" altLang="en-US" sz="1600">
                <a:solidFill>
                  <a:srgbClr val="FF0000"/>
                </a:solidFill>
              </a:rPr>
              <a:t>限制用户线程数量、内核线程数量多，上下文开销大。</a:t>
            </a:r>
            <a:endParaRPr lang="zh-CN" altLang="en-US" sz="1600"/>
          </a:p>
          <a:p>
            <a:endParaRPr lang="en-US" altLang="zh-CN" sz="1600"/>
          </a:p>
          <a:p>
            <a:r>
              <a:rPr lang="zh-CN" altLang="en-US" sz="1600">
                <a:ea typeface="宋体" charset="0"/>
              </a:rPr>
              <a:t>多对多线程模型：每个内核线程服务多个用户线程，</a:t>
            </a:r>
            <a:r>
              <a:rPr lang="zh-CN" altLang="en-US" sz="1600">
                <a:solidFill>
                  <a:srgbClr val="FF0000"/>
                </a:solidFill>
                <a:ea typeface="宋体" charset="0"/>
              </a:rPr>
              <a:t>节省内存</a:t>
            </a:r>
            <a:r>
              <a:rPr lang="zh-CN" altLang="en-US" sz="1600">
                <a:ea typeface="宋体" charset="0"/>
              </a:rPr>
              <a:t>，</a:t>
            </a:r>
            <a:r>
              <a:rPr lang="zh-CN" altLang="en-US" sz="1600">
                <a:solidFill>
                  <a:srgbClr val="FF0000"/>
                </a:solidFill>
                <a:ea typeface="宋体" charset="0"/>
              </a:rPr>
              <a:t>节省上下文切换开销</a:t>
            </a:r>
            <a:r>
              <a:rPr lang="zh-CN" altLang="en-US" sz="1600">
                <a:ea typeface="宋体" charset="0"/>
              </a:rPr>
              <a:t>。</a:t>
            </a:r>
            <a:endParaRPr lang="zh-CN" altLang="en-US" sz="1600">
              <a:ea typeface="宋体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127635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962025" y="133350"/>
            <a:ext cx="7806690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algn="l">
              <a:buClrTx/>
              <a:buSzTx/>
              <a:buFontTx/>
              <a:buNone/>
            </a:pPr>
            <a:r>
              <a:rPr lang="zh-CN" altLang="x-none" sz="2660" b="1" dirty="0">
                <a:solidFill>
                  <a:srgbClr val="1C3C5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相关工作：基于Rust的内核设计</a:t>
            </a:r>
            <a:endParaRPr lang="zh-CN" altLang="x-none" sz="2660" b="1" dirty="0">
              <a:solidFill>
                <a:srgbClr val="1C3C5F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0725" y="1074420"/>
            <a:ext cx="8200390" cy="380619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285750" indent="-285750">
              <a:buFont typeface="Arial" panose="02080604020202020204" pitchFamily="34" charset="0"/>
              <a:buChar char="•"/>
            </a:pPr>
            <a:r>
              <a:rPr lang="en-US" altLang="zh-CN"/>
              <a:t>Theseus</a:t>
            </a:r>
            <a:r>
              <a:rPr lang="zh-CN" altLang="en-US">
                <a:ea typeface="宋体" charset="0"/>
              </a:rPr>
              <a:t>：使用</a:t>
            </a:r>
            <a:r>
              <a:rPr lang="en-US" altLang="zh-CN">
                <a:ea typeface="宋体" charset="0"/>
              </a:rPr>
              <a:t>Rust</a:t>
            </a:r>
            <a:r>
              <a:rPr lang="zh-CN" altLang="en-US">
                <a:latin typeface="华文楷体" charset="0"/>
                <a:ea typeface="华文楷体" charset="0"/>
              </a:rPr>
              <a:t>内存</a:t>
            </a:r>
            <a:r>
              <a:rPr lang="zh-CN" altLang="en-US">
                <a:ea typeface="宋体" charset="0"/>
              </a:rPr>
              <a:t>安全特性实现单地址空间隔离。</a:t>
            </a:r>
            <a:endParaRPr lang="zh-CN" altLang="en-US">
              <a:ea typeface="宋体" charset="0"/>
            </a:endParaRPr>
          </a:p>
          <a:p>
            <a:pPr marL="285750" indent="-285750">
              <a:buFont typeface="Arial" panose="02080604020202020204" pitchFamily="34" charset="0"/>
              <a:buChar char="•"/>
            </a:pPr>
            <a:endParaRPr lang="zh-CN" altLang="en-US">
              <a:ea typeface="宋体" charset="0"/>
            </a:endParaRPr>
          </a:p>
          <a:p>
            <a:pPr marL="285750" indent="-285750">
              <a:buFont typeface="Arial" panose="02080604020202020204" pitchFamily="34" charset="0"/>
              <a:buChar char="•"/>
            </a:pPr>
            <a:endParaRPr lang="zh-CN" altLang="en-US">
              <a:ea typeface="宋体" charset="0"/>
            </a:endParaRPr>
          </a:p>
          <a:p>
            <a:pPr marL="285750" indent="-285750">
              <a:buFont typeface="Arial" panose="02080604020202020204" pitchFamily="34" charset="0"/>
              <a:buChar char="•"/>
            </a:pPr>
            <a:r>
              <a:rPr lang="en-US" altLang="zh-CN">
                <a:ea typeface="宋体" charset="0"/>
              </a:rPr>
              <a:t>Redox</a:t>
            </a:r>
            <a:r>
              <a:rPr lang="zh-CN" altLang="en-US">
                <a:ea typeface="宋体" charset="0"/>
              </a:rPr>
              <a:t>：使用</a:t>
            </a:r>
            <a:r>
              <a:rPr lang="en-US" altLang="zh-CN">
                <a:ea typeface="宋体" charset="0"/>
              </a:rPr>
              <a:t>Rust</a:t>
            </a:r>
            <a:r>
              <a:rPr lang="zh-CN" altLang="en-US">
                <a:ea typeface="宋体" charset="0"/>
              </a:rPr>
              <a:t>实现的微内核。</a:t>
            </a:r>
            <a:endParaRPr lang="zh-CN" altLang="en-US">
              <a:ea typeface="宋体" charset="0"/>
            </a:endParaRPr>
          </a:p>
          <a:p>
            <a:pPr marL="285750" indent="-285750">
              <a:buFont typeface="Arial" panose="02080604020202020204" pitchFamily="34" charset="0"/>
              <a:buChar char="•"/>
            </a:pPr>
            <a:endParaRPr lang="zh-CN" altLang="en-US">
              <a:ea typeface="宋体" charset="0"/>
            </a:endParaRPr>
          </a:p>
          <a:p>
            <a:pPr marL="285750" indent="-285750">
              <a:buFont typeface="Arial" panose="02080604020202020204" pitchFamily="34" charset="0"/>
              <a:buChar char="•"/>
            </a:pPr>
            <a:endParaRPr lang="zh-CN" altLang="en-US">
              <a:ea typeface="宋体" charset="0"/>
            </a:endParaRPr>
          </a:p>
          <a:p>
            <a:pPr marL="285750" indent="-285750">
              <a:buFont typeface="Arial" panose="02080604020202020204" pitchFamily="34" charset="0"/>
              <a:buChar char="•"/>
            </a:pPr>
            <a:r>
              <a:rPr lang="en-US">
                <a:ea typeface="宋体" charset="0"/>
              </a:rPr>
              <a:t>Asterinas</a:t>
            </a:r>
            <a:r>
              <a:rPr lang="zh-CN" altLang="en-US">
                <a:ea typeface="宋体" charset="0"/>
              </a:rPr>
              <a:t>：使用</a:t>
            </a:r>
            <a:r>
              <a:rPr lang="en-US" altLang="zh-CN">
                <a:ea typeface="宋体" charset="0"/>
              </a:rPr>
              <a:t>Rust</a:t>
            </a:r>
            <a:r>
              <a:rPr lang="zh-CN" altLang="en-US">
                <a:ea typeface="宋体" charset="0"/>
              </a:rPr>
              <a:t>重新实现</a:t>
            </a:r>
            <a:r>
              <a:rPr lang="en-US" altLang="zh-CN">
                <a:ea typeface="宋体" charset="0"/>
              </a:rPr>
              <a:t>Linux</a:t>
            </a:r>
            <a:r>
              <a:rPr lang="zh-CN" altLang="en-US">
                <a:ea typeface="宋体" charset="0"/>
              </a:rPr>
              <a:t>。利用内存安全特性增强可靠性。</a:t>
            </a:r>
            <a:endParaRPr lang="zh-CN" altLang="en-US">
              <a:ea typeface="宋体" charset="0"/>
            </a:endParaRPr>
          </a:p>
          <a:p>
            <a:pPr marL="285750" indent="-285750">
              <a:buFont typeface="Arial" panose="02080604020202020204" pitchFamily="34" charset="0"/>
              <a:buChar char="•"/>
            </a:pPr>
            <a:endParaRPr lang="zh-CN" altLang="en-US">
              <a:ea typeface="宋体" charset="0"/>
            </a:endParaRPr>
          </a:p>
          <a:p>
            <a:pPr marL="285750" indent="-285750">
              <a:buFont typeface="Arial" panose="02080604020202020204" pitchFamily="34" charset="0"/>
              <a:buChar char="•"/>
            </a:pPr>
            <a:endParaRPr lang="zh-CN" altLang="en-US">
              <a:ea typeface="宋体" charset="0"/>
            </a:endParaRPr>
          </a:p>
          <a:p>
            <a:pPr marL="285750" indent="-285750">
              <a:buFont typeface="Arial" panose="02080604020202020204" pitchFamily="34" charset="0"/>
              <a:buChar char="•"/>
            </a:pPr>
            <a:r>
              <a:rPr lang="zh-CN" altLang="en-US">
                <a:ea typeface="宋体" charset="0"/>
              </a:rPr>
              <a:t>总结：多为利用内存安全特性避免内存缺陷。而</a:t>
            </a:r>
            <a:r>
              <a:rPr lang="zh-CN" altLang="en-US">
                <a:solidFill>
                  <a:srgbClr val="FF0000"/>
                </a:solidFill>
                <a:ea typeface="宋体" charset="0"/>
              </a:rPr>
              <a:t>没有解决其它缺陷</a:t>
            </a:r>
            <a:r>
              <a:rPr lang="zh-CN" altLang="en-US">
                <a:ea typeface="宋体" charset="0"/>
              </a:rPr>
              <a:t>(如逻辑错误触发 panic)。</a:t>
            </a:r>
            <a:endParaRPr lang="zh-CN" altLang="en-US">
              <a:ea typeface="宋体" charset="0"/>
            </a:endParaRPr>
          </a:p>
          <a:p>
            <a:endParaRPr lang="zh-CN" altLang="en-US">
              <a:ea typeface="宋体" charset="0"/>
            </a:endParaRPr>
          </a:p>
          <a:p>
            <a:endParaRPr lang="zh-CN" altLang="en-US">
              <a:ea typeface="宋体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127635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962025" y="133350"/>
            <a:ext cx="7806690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zh-CN" altLang="en-US" sz="2660" b="1" dirty="0">
                <a:solidFill>
                  <a:srgbClr val="1C3C5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绪论</a:t>
            </a:r>
            <a:endParaRPr lang="zh-CN" altLang="en-US" sz="2660" b="1" dirty="0">
              <a:solidFill>
                <a:srgbClr val="1C3C5F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</p:txBody>
      </p:sp>
      <p:sp>
        <p:nvSpPr>
          <p:cNvPr id="4" name="Text 1"/>
          <p:cNvSpPr/>
          <p:nvPr/>
        </p:nvSpPr>
        <p:spPr>
          <a:xfrm>
            <a:off x="904875" y="653415"/>
            <a:ext cx="7715250" cy="2030730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r>
              <a:rPr lang="zh-CN" altLang="en-US" dirty="0">
                <a:solidFill>
                  <a:schemeClr val="tx1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研究背景</a:t>
            </a:r>
            <a:endParaRPr lang="en-US" dirty="0">
              <a:solidFill>
                <a:schemeClr val="tx1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r>
              <a:rPr lang="zh-CN" altLang="en-US" dirty="0">
                <a:solidFill>
                  <a:schemeClr val="tx1"/>
                </a:solidFill>
                <a:ea typeface="宋体" charset="0"/>
              </a:rPr>
              <a:t>相关工作</a:t>
            </a:r>
            <a:endParaRPr lang="zh-CN" altLang="en-US" dirty="0">
              <a:solidFill>
                <a:schemeClr val="tx1"/>
              </a:solidFill>
              <a:ea typeface="宋体" charset="0"/>
            </a:endParaRPr>
          </a:p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r>
              <a:rPr lang="zh-CN" altLang="en-US" dirty="0">
                <a:solidFill>
                  <a:srgbClr val="FF0000"/>
                </a:solidFill>
                <a:ea typeface="宋体" charset="0"/>
              </a:rPr>
              <a:t>研究目的</a:t>
            </a:r>
            <a:endParaRPr lang="zh-CN" altLang="en-US" dirty="0">
              <a:solidFill>
                <a:srgbClr val="FF0000"/>
              </a:solidFill>
              <a:ea typeface="宋体" charset="0"/>
            </a:endParaRPr>
          </a:p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r>
              <a:rPr lang="zh-CN" altLang="en-US" dirty="0">
                <a:ea typeface="宋体" charset="0"/>
              </a:rPr>
              <a:t>本文工作</a:t>
            </a:r>
            <a:endParaRPr lang="zh-CN" altLang="en-US" dirty="0">
              <a:ea typeface="宋体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127635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962025" y="133350"/>
            <a:ext cx="7806690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2660" b="1" dirty="0">
                <a:solidFill>
                  <a:srgbClr val="1C3C5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研究目的</a:t>
            </a:r>
            <a:endParaRPr lang="en-US" sz="2660" dirty="0"/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04875" y="1062038"/>
            <a:ext cx="7715250" cy="3452813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625475" y="846455"/>
            <a:ext cx="8142605" cy="347853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285750" indent="-285750" algn="l">
              <a:lnSpc>
                <a:spcPct val="150000"/>
              </a:lnSpc>
              <a:buFont typeface="Arial" panose="02080604020202020204" pitchFamily="34" charset="0"/>
              <a:buChar char="•"/>
            </a:pPr>
            <a:r>
              <a:rPr lang="zh-CN" dirty="0"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实现一个混合内核，</a:t>
            </a:r>
            <a:r>
              <a:rPr dirty="0"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内存安全特性</a:t>
            </a:r>
            <a:r>
              <a:rPr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代替传统地址空间隔离</a:t>
            </a:r>
            <a:r>
              <a:rPr dirty="0"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,保证</a:t>
            </a:r>
            <a:r>
              <a:rPr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服务间隔离</a:t>
            </a:r>
            <a:r>
              <a:rPr dirty="0"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性的同时,</a:t>
            </a:r>
            <a:r>
              <a:rPr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避免IPC 产生的性能开销</a:t>
            </a:r>
            <a:r>
              <a:rPr dirty="0"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</a:t>
            </a:r>
            <a:endParaRPr dirty="0"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marL="285750" indent="-285750" algn="l">
              <a:lnSpc>
                <a:spcPct val="150000"/>
              </a:lnSpc>
              <a:buFont typeface="Arial" panose="02080604020202020204" pitchFamily="34" charset="0"/>
              <a:buChar char="•"/>
            </a:pPr>
            <a:endParaRPr dirty="0"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marL="285750" indent="-285750" algn="l">
              <a:lnSpc>
                <a:spcPct val="150000"/>
              </a:lnSpc>
              <a:buFont typeface="Arial" panose="02080604020202020204" pitchFamily="34" charset="0"/>
              <a:buChar char="•"/>
            </a:pPr>
            <a:r>
              <a:rPr dirty="0"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</a:t>
            </a:r>
            <a:r>
              <a:rPr lang="zh-CN" dirty="0"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第一点基础上</a:t>
            </a:r>
            <a:r>
              <a:rPr dirty="0"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</a:t>
            </a:r>
            <a:r>
              <a:rPr lang="zh-CN" dirty="0"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设计一种</a:t>
            </a:r>
            <a:r>
              <a:rPr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内核服务故障恢复机制,</a:t>
            </a:r>
            <a:r>
              <a:rPr dirty="0"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进一步提升内核可靠性,</a:t>
            </a:r>
            <a:r>
              <a:rPr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应对内存缺陷之外的其它缺陷</a:t>
            </a:r>
            <a:r>
              <a:rPr dirty="0"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(如</a:t>
            </a:r>
            <a:r>
              <a:rPr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逻辑错误触发 panic</a:t>
            </a:r>
            <a:r>
              <a:rPr dirty="0"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)。</a:t>
            </a:r>
            <a:endParaRPr dirty="0"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127635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962025" y="133350"/>
            <a:ext cx="7806690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zh-CN" altLang="en-US" sz="2660" b="1" dirty="0">
                <a:solidFill>
                  <a:srgbClr val="1C3C5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绪论</a:t>
            </a:r>
            <a:endParaRPr lang="zh-CN" altLang="en-US" sz="2660" b="1" dirty="0">
              <a:solidFill>
                <a:srgbClr val="1C3C5F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</p:txBody>
      </p:sp>
      <p:sp>
        <p:nvSpPr>
          <p:cNvPr id="4" name="Text 1"/>
          <p:cNvSpPr/>
          <p:nvPr/>
        </p:nvSpPr>
        <p:spPr>
          <a:xfrm>
            <a:off x="904875" y="653415"/>
            <a:ext cx="7715250" cy="2030730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r>
              <a:rPr lang="zh-CN" altLang="en-US" dirty="0">
                <a:solidFill>
                  <a:schemeClr val="tx1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研究背景</a:t>
            </a:r>
            <a:endParaRPr lang="en-US" dirty="0">
              <a:solidFill>
                <a:schemeClr val="tx1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r>
              <a:rPr lang="zh-CN" altLang="en-US" dirty="0">
                <a:solidFill>
                  <a:schemeClr val="tx1"/>
                </a:solidFill>
                <a:ea typeface="宋体" charset="0"/>
              </a:rPr>
              <a:t>相关工作</a:t>
            </a:r>
            <a:endParaRPr lang="zh-CN" altLang="en-US" dirty="0">
              <a:solidFill>
                <a:schemeClr val="tx1"/>
              </a:solidFill>
              <a:ea typeface="宋体" charset="0"/>
            </a:endParaRPr>
          </a:p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r>
              <a:rPr lang="zh-CN" altLang="en-US" dirty="0">
                <a:solidFill>
                  <a:schemeClr val="tx1"/>
                </a:solidFill>
                <a:ea typeface="宋体" charset="0"/>
              </a:rPr>
              <a:t>研究目的</a:t>
            </a:r>
            <a:endParaRPr lang="zh-CN" altLang="en-US" dirty="0">
              <a:solidFill>
                <a:schemeClr val="tx1"/>
              </a:solidFill>
              <a:ea typeface="宋体" charset="0"/>
            </a:endParaRPr>
          </a:p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r>
              <a:rPr lang="zh-CN" altLang="en-US" dirty="0">
                <a:solidFill>
                  <a:srgbClr val="FF0000"/>
                </a:solidFill>
                <a:ea typeface="宋体" charset="0"/>
              </a:rPr>
              <a:t>本文工作</a:t>
            </a:r>
            <a:endParaRPr lang="zh-CN" altLang="en-US" dirty="0">
              <a:solidFill>
                <a:srgbClr val="FF0000"/>
              </a:solidFill>
              <a:ea typeface="宋体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127635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962025" y="133350"/>
            <a:ext cx="7806690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2660" b="1" dirty="0">
                <a:solidFill>
                  <a:srgbClr val="1C3C5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本文工作</a:t>
            </a:r>
            <a:endParaRPr lang="en-US" sz="2660" dirty="0"/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8532" y="1062038"/>
            <a:ext cx="7449207" cy="3333750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4156710" y="1430020"/>
            <a:ext cx="3916045" cy="501015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 algn="r">
              <a:lnSpc>
                <a:spcPct val="150000"/>
              </a:lnSpc>
              <a:buNone/>
            </a:pPr>
            <a:r>
              <a:rPr lang="en-US" sz="140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本课题基于Rust语言，从头设计实现了一个</a:t>
            </a:r>
            <a:r>
              <a:rPr lang="en-US" sz="140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多对多线程模型</a:t>
            </a:r>
            <a:r>
              <a:rPr lang="en-US" sz="140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</a:t>
            </a:r>
            <a:r>
              <a:rPr lang="en-US" sz="140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混合内核</a:t>
            </a:r>
            <a:r>
              <a:rPr lang="en-US" sz="140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，我们称其为</a:t>
            </a:r>
            <a:r>
              <a:rPr lang="en-US" sz="140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nCore</a:t>
            </a:r>
            <a:r>
              <a:rPr lang="en-US" sz="140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sz="1400" dirty="0">
              <a:solidFill>
                <a:srgbClr val="000000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</p:txBody>
      </p:sp>
      <p:sp>
        <p:nvSpPr>
          <p:cNvPr id="6" name="Text 2"/>
          <p:cNvSpPr/>
          <p:nvPr/>
        </p:nvSpPr>
        <p:spPr>
          <a:xfrm>
            <a:off x="3876040" y="2156460"/>
            <a:ext cx="4196715" cy="501015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 algn="r">
              <a:lnSpc>
                <a:spcPct val="150000"/>
              </a:lnSpc>
              <a:buNone/>
            </a:pPr>
            <a:r>
              <a:rPr lang="en-US" sz="140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并在此基础上实现了一种简单的内核服务线程</a:t>
            </a:r>
            <a:r>
              <a:rPr lang="en-US" sz="140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故障恢复机制</a:t>
            </a:r>
            <a:r>
              <a:rPr lang="en-US" sz="140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sz="1400" dirty="0">
              <a:solidFill>
                <a:srgbClr val="000000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</p:txBody>
      </p:sp>
      <p:sp>
        <p:nvSpPr>
          <p:cNvPr id="7" name="Text 3"/>
          <p:cNvSpPr/>
          <p:nvPr/>
        </p:nvSpPr>
        <p:spPr>
          <a:xfrm>
            <a:off x="3508375" y="2864485"/>
            <a:ext cx="4564380" cy="501015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 algn="r">
              <a:lnSpc>
                <a:spcPct val="150000"/>
              </a:lnSpc>
              <a:buNone/>
            </a:pPr>
            <a:r>
              <a:rPr lang="en-US" sz="140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支持内存管理、多线程管理、文件系统、同步互斥、Shell等用户程序等多个功能模块。</a:t>
            </a:r>
            <a:endParaRPr lang="en-US" sz="1400" dirty="0">
              <a:solidFill>
                <a:srgbClr val="000000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</p:txBody>
      </p:sp>
      <p:sp>
        <p:nvSpPr>
          <p:cNvPr id="8" name="Text 4"/>
          <p:cNvSpPr/>
          <p:nvPr/>
        </p:nvSpPr>
        <p:spPr>
          <a:xfrm>
            <a:off x="3381375" y="3586480"/>
            <a:ext cx="4691380" cy="501015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 algn="r">
              <a:lnSpc>
                <a:spcPct val="150000"/>
              </a:lnSpc>
              <a:buNone/>
            </a:pPr>
            <a:r>
              <a:rPr lang="en-US" sz="140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代码量在</a:t>
            </a:r>
            <a:r>
              <a:rPr lang="en-US" sz="140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6500</a:t>
            </a:r>
            <a:r>
              <a:rPr lang="en-US" sz="140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行左右。</a:t>
            </a:r>
            <a:endParaRPr lang="en-US" sz="1400" dirty="0">
              <a:solidFill>
                <a:srgbClr val="000000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127635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962025" y="133350"/>
            <a:ext cx="7806690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2660" b="1" dirty="0">
                <a:solidFill>
                  <a:srgbClr val="1C3C5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本文工作</a:t>
            </a:r>
            <a:endParaRPr lang="en-US" sz="2660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145" y="1201420"/>
            <a:ext cx="4138930" cy="340931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4880" y="871855"/>
            <a:ext cx="4389120" cy="397827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638175" y="1909762"/>
            <a:ext cx="2290763" cy="16573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4200" b="1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CONTENTS</a:t>
            </a:r>
            <a:endParaRPr lang="en-US" sz="4200" dirty="0"/>
          </a:p>
        </p:txBody>
      </p:sp>
      <p:sp>
        <p:nvSpPr>
          <p:cNvPr id="3" name="Text 1"/>
          <p:cNvSpPr/>
          <p:nvPr/>
        </p:nvSpPr>
        <p:spPr>
          <a:xfrm>
            <a:off x="3609975" y="1095375"/>
            <a:ext cx="4981575" cy="2491740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r>
              <a:rPr lang="zh-CN" altLang="en-US" sz="240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绪论</a:t>
            </a:r>
            <a:endParaRPr lang="en-US" sz="2400" dirty="0"/>
          </a:p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r>
              <a:rPr lang="en-US" sz="240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内核服务可靠性增强设计</a:t>
            </a:r>
            <a:endParaRPr lang="en-US" sz="2400" dirty="0"/>
          </a:p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r>
              <a:rPr lang="en-US" sz="240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实验分析</a:t>
            </a:r>
            <a:endParaRPr lang="en-US" sz="2400" dirty="0"/>
          </a:p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r>
              <a:rPr lang="en-US" sz="240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总结展望</a:t>
            </a:r>
            <a:endParaRPr lang="en-US" sz="2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09588" y="1952625"/>
            <a:ext cx="1452563" cy="1243013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5760" b="1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02</a:t>
            </a:r>
            <a:endParaRPr lang="en-US" sz="5760" dirty="0"/>
          </a:p>
        </p:txBody>
      </p:sp>
      <p:sp>
        <p:nvSpPr>
          <p:cNvPr id="3" name="Text 1"/>
          <p:cNvSpPr/>
          <p:nvPr/>
        </p:nvSpPr>
        <p:spPr>
          <a:xfrm>
            <a:off x="3267075" y="2128838"/>
            <a:ext cx="5101590" cy="1647825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0" indent="0" algn="l">
              <a:buNone/>
            </a:pPr>
            <a:r>
              <a:rPr lang="en-US" sz="3500" b="1" dirty="0">
                <a:solidFill>
                  <a:srgbClr val="1C3C5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内核服务可靠性增强设计</a:t>
            </a:r>
            <a:endParaRPr lang="en-US" sz="35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127635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962025" y="133350"/>
            <a:ext cx="7806690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2660" b="1" dirty="0">
                <a:solidFill>
                  <a:srgbClr val="1C3C5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内核服务可靠性增强设计</a:t>
            </a:r>
            <a:endParaRPr lang="en-US" sz="2660" dirty="0"/>
          </a:p>
        </p:txBody>
      </p:sp>
      <p:sp>
        <p:nvSpPr>
          <p:cNvPr id="4" name="Text 1"/>
          <p:cNvSpPr/>
          <p:nvPr/>
        </p:nvSpPr>
        <p:spPr>
          <a:xfrm>
            <a:off x="904875" y="1062038"/>
            <a:ext cx="7715250" cy="3452813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r>
              <a:rPr lang="en-US" b="1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  <a:sym typeface="+mn-ea"/>
              </a:rPr>
              <a:t>多对多线程模型</a:t>
            </a:r>
            <a:endParaRPr lang="en-US" b="1" dirty="0">
              <a:solidFill>
                <a:srgbClr val="FF0000"/>
              </a:solidFill>
              <a:latin typeface="微软雅黑" pitchFamily="34" charset="0"/>
              <a:ea typeface="微软雅黑" pitchFamily="34" charset="-122"/>
              <a:cs typeface="微软雅黑" pitchFamily="34" charset="-120"/>
              <a:sym typeface="+mn-ea"/>
            </a:endParaRPr>
          </a:p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endParaRPr lang="en-US" b="1" dirty="0">
              <a:solidFill>
                <a:srgbClr val="383838"/>
              </a:solidFill>
              <a:latin typeface="微软雅黑" pitchFamily="34" charset="0"/>
              <a:ea typeface="微软雅黑" pitchFamily="34" charset="-122"/>
              <a:cs typeface="微软雅黑" pitchFamily="34" charset="-120"/>
              <a:sym typeface="+mn-ea"/>
            </a:endParaRPr>
          </a:p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endParaRPr lang="en-US" b="1" dirty="0">
              <a:solidFill>
                <a:srgbClr val="383838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r>
              <a:rPr lang="en-US" b="1" dirty="0">
                <a:solidFill>
                  <a:srgbClr val="383838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内核服务线程故障恢复</a:t>
            </a:r>
            <a:endParaRPr lang="en-US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127635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962025" y="133350"/>
            <a:ext cx="7806690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2660" b="1" dirty="0">
                <a:solidFill>
                  <a:srgbClr val="1C3C5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多对多线程模型</a:t>
            </a:r>
            <a:endParaRPr lang="en-US" sz="2660" dirty="0"/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2010" y="144780"/>
            <a:ext cx="4358005" cy="4854575"/>
          </a:xfrm>
          <a:prstGeom prst="rect">
            <a:avLst/>
          </a:prstGeom>
          <a:effectLst>
            <a:outerShdw blurRad="50800" dist="1270" dir="60000" algn="bl" rotWithShape="0">
              <a:srgbClr val="000000">
                <a:alpha val="12000"/>
              </a:srgbClr>
            </a:outerShdw>
          </a:effectLst>
        </p:spPr>
      </p:pic>
      <p:sp>
        <p:nvSpPr>
          <p:cNvPr id="5" name="文本框 4"/>
          <p:cNvSpPr txBox="1"/>
          <p:nvPr/>
        </p:nvSpPr>
        <p:spPr>
          <a:xfrm>
            <a:off x="252095" y="812800"/>
            <a:ext cx="4424045" cy="402971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marL="285750" indent="-285750">
              <a:buFont typeface="Wingdings" panose="05000000000000000000" charset="0"/>
              <a:buChar char=""/>
            </a:pPr>
            <a:r>
              <a:rPr lang="zh-CN" altLang="en-US" b="1"/>
              <a:t>内核服务线程提供非核心服务（如文件系统、驱动程序等）</a:t>
            </a:r>
            <a:endParaRPr lang="zh-CN" altLang="en-US" b="1"/>
          </a:p>
          <a:p>
            <a:pPr marL="285750" indent="-285750">
              <a:buFont typeface="Wingdings" panose="05000000000000000000" charset="0"/>
              <a:buChar char=""/>
            </a:pPr>
            <a:endParaRPr lang="zh-CN" altLang="en-US" b="1"/>
          </a:p>
          <a:p>
            <a:pPr marL="285750" indent="-285750">
              <a:buFont typeface="Wingdings" panose="05000000000000000000" charset="0"/>
              <a:buChar char=""/>
            </a:pPr>
            <a:endParaRPr lang="zh-CN" altLang="en-US" b="1"/>
          </a:p>
          <a:p>
            <a:pPr marL="285750" indent="-285750">
              <a:buFont typeface="Wingdings" panose="05000000000000000000" charset="0"/>
              <a:buChar char=""/>
            </a:pPr>
            <a:r>
              <a:rPr lang="zh-CN" altLang="en-US" b="1"/>
              <a:t>协程执行线程执行内核所有异步任务</a:t>
            </a:r>
            <a:endParaRPr lang="zh-CN" altLang="en-US" b="1"/>
          </a:p>
          <a:p>
            <a:pPr marL="285750" indent="-285750">
              <a:buFont typeface="Wingdings" panose="05000000000000000000" charset="0"/>
              <a:buChar char=""/>
            </a:pPr>
            <a:endParaRPr lang="zh-CN" altLang="en-US" b="1"/>
          </a:p>
          <a:p>
            <a:pPr marL="285750" indent="-285750">
              <a:buFont typeface="Wingdings" panose="05000000000000000000" charset="0"/>
              <a:buChar char=""/>
            </a:pPr>
            <a:endParaRPr lang="zh-CN" altLang="en-US" b="1"/>
          </a:p>
          <a:p>
            <a:pPr marL="285750" indent="-285750">
              <a:buFont typeface="Wingdings" panose="05000000000000000000" charset="0"/>
              <a:buChar char=""/>
            </a:pPr>
            <a:r>
              <a:rPr lang="zh-CN" altLang="en-US" b="1"/>
              <a:t>微内核线程（根线程）提供核心服务（任务管理、内存管理等）</a:t>
            </a:r>
            <a:endParaRPr lang="zh-CN" altLang="en-US" b="1"/>
          </a:p>
          <a:p>
            <a:pPr marL="285750" indent="-285750">
              <a:buFont typeface="Wingdings" panose="05000000000000000000" charset="0"/>
              <a:buChar char=""/>
            </a:pPr>
            <a:endParaRPr lang="en-US" altLang="zh-CN" b="1"/>
          </a:p>
          <a:p>
            <a:pPr marL="285750" indent="-285750">
              <a:buFont typeface="Wingdings" panose="05000000000000000000" charset="0"/>
              <a:buChar char=""/>
            </a:pPr>
            <a:endParaRPr lang="en-US" altLang="zh-CN" b="1"/>
          </a:p>
          <a:p>
            <a:pPr marL="285750" indent="-285750">
              <a:buFont typeface="Wingdings" panose="05000000000000000000" charset="0"/>
              <a:buChar char=""/>
            </a:pPr>
            <a:r>
              <a:rPr lang="zh-CN" altLang="en-US" b="1">
                <a:ea typeface="宋体" charset="0"/>
              </a:rPr>
              <a:t>三种内核线程</a:t>
            </a:r>
            <a:r>
              <a:rPr lang="zh-CN" altLang="en-US" b="1">
                <a:solidFill>
                  <a:srgbClr val="FF0000"/>
                </a:solidFill>
                <a:ea typeface="宋体" charset="0"/>
              </a:rPr>
              <a:t>共同服务所有用户线程</a:t>
            </a:r>
            <a:endParaRPr lang="zh-CN" altLang="en-US" b="1">
              <a:solidFill>
                <a:srgbClr val="FF0000"/>
              </a:solidFill>
              <a:ea typeface="宋体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127635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962025" y="133350"/>
            <a:ext cx="7806690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2660" b="1" dirty="0">
                <a:solidFill>
                  <a:srgbClr val="1C3C5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内核服务线程设计</a:t>
            </a:r>
            <a:endParaRPr lang="en-US" sz="2660" dirty="0"/>
          </a:p>
        </p:txBody>
      </p:sp>
      <p:sp>
        <p:nvSpPr>
          <p:cNvPr id="4" name="Text 1"/>
          <p:cNvSpPr/>
          <p:nvPr/>
        </p:nvSpPr>
        <p:spPr>
          <a:xfrm>
            <a:off x="130175" y="944880"/>
            <a:ext cx="2310765" cy="3416300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r>
              <a:rPr lang="en-US" b="1" dirty="0">
                <a:solidFill>
                  <a:srgbClr val="383838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提供一种特定的内核服务</a:t>
            </a:r>
            <a:endParaRPr lang="en-US" b="1" dirty="0">
              <a:solidFill>
                <a:srgbClr val="383838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endParaRPr lang="en-US" b="1" dirty="0"/>
          </a:p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r>
              <a:rPr lang="en-US" b="1" dirty="0">
                <a:solidFill>
                  <a:srgbClr val="383838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拥有</a:t>
            </a:r>
            <a:r>
              <a:rPr lang="en-US" b="1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独立的内核栈和控制流</a:t>
            </a:r>
            <a:endParaRPr lang="en-US" b="1" dirty="0">
              <a:solidFill>
                <a:srgbClr val="FF0000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endParaRPr lang="en-US" b="1" dirty="0"/>
          </a:p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r>
              <a:rPr lang="en-US" b="1" dirty="0">
                <a:solidFill>
                  <a:srgbClr val="383838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崩溃时</a:t>
            </a:r>
            <a:r>
              <a:rPr lang="en-US" b="1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不影响其他内核线程和内核</a:t>
            </a:r>
            <a:endParaRPr lang="en-US" b="1" dirty="0">
              <a:solidFill>
                <a:srgbClr val="FF0000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</p:txBody>
      </p:sp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3330" y="995045"/>
            <a:ext cx="6558280" cy="3432175"/>
          </a:xfrm>
          <a:prstGeom prst="rect">
            <a:avLst/>
          </a:prstGeom>
          <a:effectLst>
            <a:outerShdw blurRad="50800" dist="1270" dir="60000" algn="bl" rotWithShape="0">
              <a:srgbClr val="000000">
                <a:alpha val="12000"/>
              </a:srgbClr>
            </a:outerShdw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127635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962025" y="133350"/>
            <a:ext cx="7806690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2660" b="1" dirty="0">
                <a:solidFill>
                  <a:srgbClr val="1C3C5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协程执行器线程设计</a:t>
            </a:r>
            <a:endParaRPr lang="en-US" sz="2660" dirty="0"/>
          </a:p>
        </p:txBody>
      </p:sp>
      <p:sp>
        <p:nvSpPr>
          <p:cNvPr id="4" name="Text 1"/>
          <p:cNvSpPr/>
          <p:nvPr/>
        </p:nvSpPr>
        <p:spPr>
          <a:xfrm>
            <a:off x="127000" y="1061720"/>
            <a:ext cx="2452370" cy="3453130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r>
              <a:rPr lang="en-US" sz="1680" b="1" dirty="0">
                <a:solidFill>
                  <a:srgbClr val="383838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以Rust无栈异步协程代替传统内核线程</a:t>
            </a:r>
            <a:endParaRPr lang="en-US" sz="1680" b="1" dirty="0">
              <a:solidFill>
                <a:srgbClr val="383838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endParaRPr lang="en-US" sz="1680" b="1" dirty="0"/>
          </a:p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r>
              <a:rPr lang="en-US" sz="1680" b="1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降低上下文切换开销</a:t>
            </a:r>
            <a:endParaRPr lang="en-US" sz="1680" b="1" dirty="0">
              <a:solidFill>
                <a:srgbClr val="383838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endParaRPr lang="en-US" sz="1680" b="1" dirty="0"/>
          </a:p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r>
              <a:rPr lang="en-US" sz="1680" b="1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节省内存</a:t>
            </a:r>
            <a:endParaRPr lang="en-US" sz="1680" b="1" dirty="0">
              <a:solidFill>
                <a:srgbClr val="FF0000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</p:txBody>
      </p:sp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0485" y="718820"/>
            <a:ext cx="6162040" cy="4402455"/>
          </a:xfrm>
          <a:prstGeom prst="rect">
            <a:avLst/>
          </a:prstGeom>
          <a:effectLst>
            <a:outerShdw blurRad="50800" dist="1270" dir="60000" algn="bl" rotWithShape="0">
              <a:srgbClr val="000000">
                <a:alpha val="12000"/>
              </a:srgbClr>
            </a:outerShdw>
          </a:effec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127635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962025" y="133350"/>
            <a:ext cx="7806690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2660" b="1" dirty="0">
                <a:solidFill>
                  <a:srgbClr val="1C3C5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微内核线程设计</a:t>
            </a:r>
            <a:endParaRPr lang="en-US" sz="2660" dirty="0"/>
          </a:p>
        </p:txBody>
      </p:sp>
      <p:sp>
        <p:nvSpPr>
          <p:cNvPr id="4" name="Text 1"/>
          <p:cNvSpPr/>
          <p:nvPr/>
        </p:nvSpPr>
        <p:spPr>
          <a:xfrm>
            <a:off x="190500" y="1062355"/>
            <a:ext cx="2208530" cy="3453130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r>
              <a:rPr lang="en-US" sz="1680" b="1" dirty="0">
                <a:solidFill>
                  <a:srgbClr val="383838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提供内核核心服务</a:t>
            </a:r>
            <a:endParaRPr lang="en-US" sz="1680" b="1" dirty="0">
              <a:solidFill>
                <a:srgbClr val="383838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endParaRPr lang="en-US" sz="1680" b="1" dirty="0"/>
          </a:p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r>
              <a:rPr lang="en-US" sz="1680" b="1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统一调度所有内核线程和用户线程</a:t>
            </a:r>
            <a:endParaRPr lang="en-US" sz="1680" b="1" dirty="0">
              <a:solidFill>
                <a:srgbClr val="FF0000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endParaRPr lang="en-US" sz="1680" b="1" dirty="0"/>
          </a:p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r>
              <a:rPr lang="en-US" sz="1680" b="1" dirty="0">
                <a:solidFill>
                  <a:srgbClr val="383838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转发用户线程请求</a:t>
            </a:r>
            <a:endParaRPr lang="en-US" sz="1680" b="1" dirty="0"/>
          </a:p>
        </p:txBody>
      </p:sp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0285" y="878840"/>
            <a:ext cx="6945630" cy="3764915"/>
          </a:xfrm>
          <a:prstGeom prst="rect">
            <a:avLst/>
          </a:prstGeom>
          <a:effectLst>
            <a:outerShdw blurRad="50800" dist="1270" dir="60000" algn="bl" rotWithShape="0">
              <a:srgbClr val="000000">
                <a:alpha val="12000"/>
              </a:srgbClr>
            </a:outerShdw>
          </a:effec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127635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962025" y="133350"/>
            <a:ext cx="7806690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2660" b="1" dirty="0">
                <a:solidFill>
                  <a:srgbClr val="1C3C5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内核服务可靠性增强设计</a:t>
            </a:r>
            <a:endParaRPr lang="en-US" sz="2660" dirty="0"/>
          </a:p>
        </p:txBody>
      </p:sp>
      <p:sp>
        <p:nvSpPr>
          <p:cNvPr id="4" name="Text 1"/>
          <p:cNvSpPr/>
          <p:nvPr/>
        </p:nvSpPr>
        <p:spPr>
          <a:xfrm>
            <a:off x="904875" y="1062038"/>
            <a:ext cx="7715250" cy="3452813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r>
              <a:rPr lang="en-US" b="1" dirty="0">
                <a:solidFill>
                  <a:schemeClr val="tx1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  <a:sym typeface="+mn-ea"/>
              </a:rPr>
              <a:t>多对多线程模型</a:t>
            </a:r>
            <a:endParaRPr lang="en-US" b="1" dirty="0">
              <a:solidFill>
                <a:schemeClr val="tx1"/>
              </a:solidFill>
              <a:latin typeface="微软雅黑" pitchFamily="34" charset="0"/>
              <a:ea typeface="微软雅黑" pitchFamily="34" charset="-122"/>
              <a:cs typeface="微软雅黑" pitchFamily="34" charset="-120"/>
              <a:sym typeface="+mn-ea"/>
            </a:endParaRPr>
          </a:p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endParaRPr lang="en-US" b="1" dirty="0">
              <a:solidFill>
                <a:srgbClr val="383838"/>
              </a:solidFill>
              <a:latin typeface="微软雅黑" pitchFamily="34" charset="0"/>
              <a:ea typeface="微软雅黑" pitchFamily="34" charset="-122"/>
              <a:cs typeface="微软雅黑" pitchFamily="34" charset="-120"/>
              <a:sym typeface="+mn-ea"/>
            </a:endParaRPr>
          </a:p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endParaRPr lang="en-US" b="1" dirty="0">
              <a:solidFill>
                <a:srgbClr val="383838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r>
              <a:rPr lang="en-US" b="1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内核服务线程故障恢复</a:t>
            </a:r>
            <a:endParaRPr lang="en-US" b="1" dirty="0">
              <a:solidFill>
                <a:srgbClr val="FF0000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127635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962025" y="133350"/>
            <a:ext cx="7806690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2660" b="1" dirty="0">
                <a:solidFill>
                  <a:srgbClr val="1C3C5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内核服务线程故障恢复</a:t>
            </a:r>
            <a:endParaRPr lang="en-US" sz="2660" dirty="0"/>
          </a:p>
        </p:txBody>
      </p:sp>
      <p:sp>
        <p:nvSpPr>
          <p:cNvPr id="4" name="Text 1"/>
          <p:cNvSpPr/>
          <p:nvPr/>
        </p:nvSpPr>
        <p:spPr>
          <a:xfrm>
            <a:off x="565150" y="4119245"/>
            <a:ext cx="7386955" cy="861695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r>
              <a:rPr lang="en-US" sz="1680" b="1" dirty="0">
                <a:solidFill>
                  <a:srgbClr val="383838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内核服务线程故障时，其丢弃出错的请求，内核重置内核栈和控制流。</a:t>
            </a:r>
            <a:endParaRPr lang="en-US" sz="1680" b="1" dirty="0"/>
          </a:p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r>
              <a:rPr lang="en-US" sz="1680" b="1" dirty="0">
                <a:solidFill>
                  <a:srgbClr val="383838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任何内核服务线程故障不会影响内核和其余内核服务线程。</a:t>
            </a:r>
            <a:endParaRPr lang="en-US" sz="1680" b="1" dirty="0"/>
          </a:p>
        </p:txBody>
      </p:sp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010" y="864870"/>
            <a:ext cx="8729980" cy="3202940"/>
          </a:xfrm>
          <a:prstGeom prst="rect">
            <a:avLst/>
          </a:prstGeom>
          <a:effectLst>
            <a:outerShdw blurRad="50800" dist="1270" dir="60000" algn="bl" rotWithShape="0">
              <a:srgbClr val="000000">
                <a:alpha val="12000"/>
              </a:srgbClr>
            </a:outerShdw>
          </a:effec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09588" y="1952625"/>
            <a:ext cx="1452563" cy="1243013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5760" b="1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03</a:t>
            </a:r>
            <a:endParaRPr lang="en-US" sz="5760" dirty="0"/>
          </a:p>
        </p:txBody>
      </p:sp>
      <p:sp>
        <p:nvSpPr>
          <p:cNvPr id="3" name="Text 1"/>
          <p:cNvSpPr/>
          <p:nvPr/>
        </p:nvSpPr>
        <p:spPr>
          <a:xfrm>
            <a:off x="3267075" y="2128838"/>
            <a:ext cx="5101590" cy="1647825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0" indent="0" algn="l">
              <a:buNone/>
            </a:pPr>
            <a:r>
              <a:rPr lang="en-US" sz="3500" b="1" dirty="0">
                <a:solidFill>
                  <a:srgbClr val="1C3C5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实验分析</a:t>
            </a:r>
            <a:endParaRPr lang="en-US" sz="35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127635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962025" y="133350"/>
            <a:ext cx="7806690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zh-CN" altLang="en-US" sz="2660" b="1" dirty="0">
                <a:solidFill>
                  <a:srgbClr val="1C3C5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实验分析</a:t>
            </a:r>
            <a:endParaRPr lang="zh-CN" altLang="en-US" sz="2660" b="1" dirty="0">
              <a:solidFill>
                <a:srgbClr val="1C3C5F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</p:txBody>
      </p:sp>
      <p:sp>
        <p:nvSpPr>
          <p:cNvPr id="4" name="Text 1"/>
          <p:cNvSpPr/>
          <p:nvPr/>
        </p:nvSpPr>
        <p:spPr>
          <a:xfrm>
            <a:off x="904875" y="1062038"/>
            <a:ext cx="7715250" cy="3452813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r>
              <a:rPr lang="zh-CN" altLang="en-US" b="1" dirty="0">
                <a:solidFill>
                  <a:srgbClr val="383838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系统调用功能性测试</a:t>
            </a:r>
            <a:endParaRPr lang="zh-CN" altLang="en-US" b="1" dirty="0">
              <a:solidFill>
                <a:srgbClr val="383838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endParaRPr lang="zh-CN" altLang="en-US" b="1" dirty="0">
              <a:solidFill>
                <a:srgbClr val="383838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endParaRPr lang="en-US" b="1" dirty="0">
              <a:solidFill>
                <a:srgbClr val="383838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r>
              <a:rPr lang="zh-CN" altLang="en-US" b="1" dirty="0">
                <a:solidFill>
                  <a:srgbClr val="383838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可靠性测试</a:t>
            </a:r>
            <a:endParaRPr lang="zh-CN" altLang="en-US" b="1" dirty="0">
              <a:solidFill>
                <a:srgbClr val="383838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09588" y="1952625"/>
            <a:ext cx="1452563" cy="1243013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5760" b="1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01</a:t>
            </a:r>
            <a:endParaRPr lang="en-US" sz="5760" dirty="0"/>
          </a:p>
        </p:txBody>
      </p:sp>
      <p:sp>
        <p:nvSpPr>
          <p:cNvPr id="3" name="Text 1"/>
          <p:cNvSpPr/>
          <p:nvPr/>
        </p:nvSpPr>
        <p:spPr>
          <a:xfrm>
            <a:off x="3267075" y="2128838"/>
            <a:ext cx="5101590" cy="1647825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0" indent="0" algn="l">
              <a:buNone/>
            </a:pPr>
            <a:r>
              <a:rPr lang="zh-CN" altLang="en-US" sz="3500" b="1" dirty="0">
                <a:solidFill>
                  <a:srgbClr val="1C3C5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绪论</a:t>
            </a:r>
            <a:endParaRPr lang="zh-CN" altLang="en-US" sz="3500" b="1" dirty="0">
              <a:solidFill>
                <a:srgbClr val="1C3C5F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127635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962025" y="133350"/>
            <a:ext cx="7806690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2660" b="1" dirty="0">
                <a:solidFill>
                  <a:srgbClr val="1C3C5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系统调用功能性测试</a:t>
            </a:r>
            <a:endParaRPr lang="en-US" sz="2660" dirty="0"/>
          </a:p>
        </p:txBody>
      </p:sp>
      <p:sp>
        <p:nvSpPr>
          <p:cNvPr id="4" name="Text 1"/>
          <p:cNvSpPr/>
          <p:nvPr/>
        </p:nvSpPr>
        <p:spPr>
          <a:xfrm>
            <a:off x="191135" y="1062355"/>
            <a:ext cx="2266315" cy="3453130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r>
              <a:rPr lang="en-US" sz="1680" b="1" dirty="0">
                <a:solidFill>
                  <a:srgbClr val="383838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手写Rust no_std环境应用程序</a:t>
            </a:r>
            <a:endParaRPr lang="en-US" sz="1680" b="1" dirty="0">
              <a:solidFill>
                <a:srgbClr val="383838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endParaRPr lang="en-US" sz="1680" b="1" dirty="0">
              <a:solidFill>
                <a:srgbClr val="383838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endParaRPr lang="en-US" sz="1680" b="1" dirty="0"/>
          </a:p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r>
              <a:rPr lang="en-US" sz="1680" b="1" dirty="0">
                <a:solidFill>
                  <a:srgbClr val="383838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正在完成对musl-libc的支持</a:t>
            </a:r>
            <a:endParaRPr lang="en-US" sz="1680" b="1" dirty="0"/>
          </a:p>
        </p:txBody>
      </p:sp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7975" y="564515"/>
            <a:ext cx="5755640" cy="4518025"/>
          </a:xfrm>
          <a:prstGeom prst="rect">
            <a:avLst/>
          </a:prstGeom>
          <a:effectLst>
            <a:outerShdw blurRad="50800" dist="1270" dir="60000" algn="bl" rotWithShape="0">
              <a:srgbClr val="000000">
                <a:alpha val="12000"/>
              </a:srgbClr>
            </a:outerShdw>
          </a:effec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127635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962025" y="133350"/>
            <a:ext cx="7806690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2660" b="1" dirty="0">
                <a:solidFill>
                  <a:srgbClr val="1C3C5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可靠性测试</a:t>
            </a:r>
            <a:endParaRPr lang="en-US" sz="2660" dirty="0"/>
          </a:p>
        </p:txBody>
      </p:sp>
      <p:sp>
        <p:nvSpPr>
          <p:cNvPr id="4" name="Text 1"/>
          <p:cNvSpPr/>
          <p:nvPr/>
        </p:nvSpPr>
        <p:spPr>
          <a:xfrm>
            <a:off x="440690" y="1038860"/>
            <a:ext cx="3602355" cy="3453130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r>
              <a:rPr lang="en-US" sz="1680" b="1" dirty="0">
                <a:solidFill>
                  <a:srgbClr val="383838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手动触发panic模拟低质量驱动程序内部发生的逻辑错误</a:t>
            </a:r>
            <a:endParaRPr lang="en-US" sz="1680" b="1" dirty="0">
              <a:solidFill>
                <a:srgbClr val="383838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endParaRPr lang="en-US" sz="1680" b="1" dirty="0">
              <a:solidFill>
                <a:srgbClr val="383838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r>
              <a:rPr lang="zh-CN" altLang="en-US" sz="1680" b="1" dirty="0">
                <a:solidFill>
                  <a:srgbClr val="383838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测试内核服务线程崩溃后是否能够重启并恢复内核执行控制流。</a:t>
            </a:r>
            <a:endParaRPr lang="en-US" sz="1680" b="1" dirty="0"/>
          </a:p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endParaRPr lang="en-US" sz="1680" b="1" dirty="0"/>
          </a:p>
        </p:txBody>
      </p:sp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4990" y="44450"/>
            <a:ext cx="4274185" cy="5054600"/>
          </a:xfrm>
          <a:prstGeom prst="rect">
            <a:avLst/>
          </a:prstGeom>
          <a:effectLst>
            <a:outerShdw blurRad="50800" dist="1270" dir="60000" algn="bl" rotWithShape="0">
              <a:srgbClr val="000000">
                <a:alpha val="12000"/>
              </a:srgbClr>
            </a:outerShdw>
          </a:effec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09588" y="1952625"/>
            <a:ext cx="1452563" cy="1243013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5760" b="1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04</a:t>
            </a:r>
            <a:endParaRPr lang="en-US" sz="5760" dirty="0"/>
          </a:p>
        </p:txBody>
      </p:sp>
      <p:sp>
        <p:nvSpPr>
          <p:cNvPr id="3" name="Text 1"/>
          <p:cNvSpPr/>
          <p:nvPr/>
        </p:nvSpPr>
        <p:spPr>
          <a:xfrm>
            <a:off x="3267075" y="2128838"/>
            <a:ext cx="5101590" cy="1647825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0" indent="0" algn="l">
              <a:buNone/>
            </a:pPr>
            <a:r>
              <a:rPr lang="en-US" sz="3500" b="1" dirty="0">
                <a:solidFill>
                  <a:srgbClr val="1C3C5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总结展望</a:t>
            </a:r>
            <a:endParaRPr lang="en-US" sz="35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23887" y="319087"/>
            <a:ext cx="7891462" cy="528638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0" indent="0" algn="l">
              <a:lnSpc>
                <a:spcPct val="150000"/>
              </a:lnSpc>
              <a:buNone/>
            </a:pPr>
            <a:r>
              <a:rPr lang="en-US" sz="2590" b="1" dirty="0">
                <a:solidFill>
                  <a:srgbClr val="383838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总结展望</a:t>
            </a:r>
            <a:endParaRPr lang="en-US" sz="2590" dirty="0"/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1488" y="1357313"/>
            <a:ext cx="7110413" cy="833438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1461770" y="1376680"/>
            <a:ext cx="6119495" cy="714375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0" indent="0" algn="l">
              <a:lnSpc>
                <a:spcPct val="150000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本文基于Rust语言的内存安全特性实现了一个多</a:t>
            </a:r>
            <a:r>
              <a:rPr lang="en-US" sz="1200" b="1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对多线程模型</a:t>
            </a:r>
            <a:r>
              <a:rPr lang="en-US" sz="1200" b="1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</a:t>
            </a:r>
            <a:r>
              <a:rPr lang="en-US" sz="1200" b="1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混合内核</a:t>
            </a:r>
            <a:r>
              <a:rPr lang="en-US" sz="1200" b="1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，并基于此实现了内核服务</a:t>
            </a:r>
            <a:r>
              <a:rPr lang="en-US" sz="1200" b="1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可靠性增强</a:t>
            </a:r>
            <a:r>
              <a:rPr lang="en-US" sz="1200" b="1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，并实现了一种简单的关键系统服务</a:t>
            </a:r>
            <a:r>
              <a:rPr lang="en-US" sz="1200" b="1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故障恢复机制</a:t>
            </a:r>
            <a:r>
              <a:rPr lang="en-US" sz="1200" b="1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sz="1200" b="1" dirty="0">
              <a:solidFill>
                <a:srgbClr val="FFFFFF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</p:txBody>
      </p:sp>
      <p:pic>
        <p:nvPicPr>
          <p:cNvPr id="6" name="Image 2" descr="preencoded.png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388" y="2495550"/>
            <a:ext cx="7110413" cy="833438"/>
          </a:xfrm>
          <a:prstGeom prst="rect">
            <a:avLst/>
          </a:prstGeom>
        </p:spPr>
      </p:pic>
      <p:sp>
        <p:nvSpPr>
          <p:cNvPr id="7" name="Text 2"/>
          <p:cNvSpPr/>
          <p:nvPr/>
        </p:nvSpPr>
        <p:spPr>
          <a:xfrm>
            <a:off x="1737995" y="2538730"/>
            <a:ext cx="6119495" cy="647700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0" indent="0" algn="l">
              <a:lnSpc>
                <a:spcPct val="150000"/>
              </a:lnSpc>
              <a:buNone/>
            </a:pPr>
            <a:r>
              <a:rPr lang="en-US" sz="1400" b="1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目前尙不支持C语言用户程序，未来应该使用原生Linux应用程序进行性能对比测试</a:t>
            </a:r>
            <a:endParaRPr lang="en-US" sz="1400" b="1" dirty="0">
              <a:solidFill>
                <a:srgbClr val="FFFFFF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</p:txBody>
      </p:sp>
      <p:pic>
        <p:nvPicPr>
          <p:cNvPr id="8" name="Image 3" descr="preencoded.png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1488" y="3633788"/>
            <a:ext cx="7110413" cy="833438"/>
          </a:xfrm>
          <a:prstGeom prst="rect">
            <a:avLst/>
          </a:prstGeom>
        </p:spPr>
      </p:pic>
      <p:sp>
        <p:nvSpPr>
          <p:cNvPr id="9" name="Text 3"/>
          <p:cNvSpPr/>
          <p:nvPr/>
        </p:nvSpPr>
        <p:spPr>
          <a:xfrm>
            <a:off x="1461770" y="3672205"/>
            <a:ext cx="6113780" cy="647700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0" indent="0" algn="l">
              <a:lnSpc>
                <a:spcPct val="150000"/>
              </a:lnSpc>
              <a:buNone/>
            </a:pPr>
            <a:r>
              <a:rPr lang="en-US" sz="1400" b="1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目前的故障恢复机制只依赖于Rust语言的panic捕捉，不能适应普遍情况。</a:t>
            </a:r>
            <a:endParaRPr lang="en-US" sz="1400" b="1" dirty="0">
              <a:solidFill>
                <a:srgbClr val="FFFFFF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11480" y="1854835"/>
            <a:ext cx="5386070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zh-CN" altLang="en-US" sz="4000" b="1" dirty="0">
                <a:solidFill>
                  <a:srgbClr val="1C3C5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欢迎各位老师批评指正</a:t>
            </a:r>
            <a:endParaRPr lang="zh-CN" altLang="en-US" sz="4000" b="1" dirty="0">
              <a:solidFill>
                <a:srgbClr val="1C3C5F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</p:txBody>
      </p:sp>
      <p:sp>
        <p:nvSpPr>
          <p:cNvPr id="3" name="Text 1"/>
          <p:cNvSpPr/>
          <p:nvPr/>
        </p:nvSpPr>
        <p:spPr>
          <a:xfrm>
            <a:off x="1176337" y="2276475"/>
            <a:ext cx="3395663" cy="1033463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4800" b="1" dirty="0">
                <a:solidFill>
                  <a:srgbClr val="383838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THANKS</a:t>
            </a:r>
            <a:endParaRPr lang="en-US" sz="4800" dirty="0"/>
          </a:p>
        </p:txBody>
      </p:sp>
      <p:pic>
        <p:nvPicPr>
          <p:cNvPr id="5" name="图片 4" descr="中国人民解放军国防科技大学-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28435" y="1740535"/>
            <a:ext cx="1870710" cy="187515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127635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962025" y="133350"/>
            <a:ext cx="7806690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zh-CN" altLang="en-US" sz="2660" b="1" dirty="0">
                <a:solidFill>
                  <a:srgbClr val="1C3C5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绪论</a:t>
            </a:r>
            <a:endParaRPr lang="zh-CN" altLang="en-US" sz="2660" b="1" dirty="0">
              <a:solidFill>
                <a:srgbClr val="1C3C5F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</p:txBody>
      </p:sp>
      <p:sp>
        <p:nvSpPr>
          <p:cNvPr id="4" name="Text 1"/>
          <p:cNvSpPr/>
          <p:nvPr/>
        </p:nvSpPr>
        <p:spPr>
          <a:xfrm>
            <a:off x="904875" y="653415"/>
            <a:ext cx="7715250" cy="4340860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r>
              <a:rPr lang="zh-CN" altLang="en-US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研究背景</a:t>
            </a:r>
            <a:endParaRPr lang="en-US" dirty="0">
              <a:solidFill>
                <a:srgbClr val="FF0000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r>
              <a:rPr lang="zh-CN" altLang="en-US" dirty="0">
                <a:ea typeface="宋体" charset="0"/>
              </a:rPr>
              <a:t>相关工作</a:t>
            </a:r>
            <a:endParaRPr lang="zh-CN" altLang="en-US" dirty="0">
              <a:ea typeface="宋体" charset="0"/>
            </a:endParaRPr>
          </a:p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r>
              <a:rPr lang="zh-CN" altLang="en-US" dirty="0">
                <a:ea typeface="宋体" charset="0"/>
              </a:rPr>
              <a:t>研究目的</a:t>
            </a:r>
            <a:endParaRPr lang="zh-CN" altLang="en-US" dirty="0">
              <a:ea typeface="宋体" charset="0"/>
            </a:endParaRPr>
          </a:p>
          <a:p>
            <a:pPr marL="190500" indent="-190500" algn="l">
              <a:lnSpc>
                <a:spcPct val="150000"/>
              </a:lnSpc>
              <a:buSzPct val="100000"/>
              <a:buChar char="•"/>
            </a:pPr>
            <a:r>
              <a:rPr lang="zh-CN" altLang="en-US" dirty="0">
                <a:ea typeface="宋体" charset="0"/>
              </a:rPr>
              <a:t>本文工作</a:t>
            </a:r>
            <a:endParaRPr lang="zh-CN" altLang="en-US" dirty="0">
              <a:ea typeface="宋体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127635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962025" y="133350"/>
            <a:ext cx="7806690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zh-CN" altLang="en-US" sz="2660" b="1" dirty="0">
                <a:solidFill>
                  <a:srgbClr val="1C3C5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研究背景</a:t>
            </a:r>
            <a:endParaRPr lang="zh-CN" altLang="en-US" sz="2660" b="1" dirty="0">
              <a:solidFill>
                <a:srgbClr val="1C3C5F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</p:txBody>
      </p:sp>
      <p:sp>
        <p:nvSpPr>
          <p:cNvPr id="4" name="Text 1"/>
          <p:cNvSpPr/>
          <p:nvPr/>
        </p:nvSpPr>
        <p:spPr>
          <a:xfrm>
            <a:off x="904875" y="653415"/>
            <a:ext cx="7715250" cy="4340860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190500" lvl="0" indent="-190500" algn="l">
              <a:lnSpc>
                <a:spcPct val="150000"/>
              </a:lnSpc>
              <a:buSzPct val="100000"/>
              <a:buChar char="•"/>
            </a:pPr>
            <a:r>
              <a:rPr lang="zh-CN" altLang="en-US" dirty="0">
                <a:ea typeface="宋体" charset="0"/>
              </a:rPr>
              <a:t>操作系统可靠性</a:t>
            </a:r>
            <a:endParaRPr lang="en-US" dirty="0"/>
          </a:p>
          <a:p>
            <a:pPr marL="190500" lvl="0" indent="-190500" algn="l">
              <a:lnSpc>
                <a:spcPct val="150000"/>
              </a:lnSpc>
              <a:buSzPct val="100000"/>
              <a:buChar char="•"/>
            </a:pPr>
            <a:r>
              <a:rPr lang="zh-CN" altLang="en-US" dirty="0">
                <a:ea typeface="宋体" charset="0"/>
              </a:rPr>
              <a:t>微内核架构</a:t>
            </a:r>
            <a:endParaRPr lang="en-US" dirty="0"/>
          </a:p>
          <a:p>
            <a:pPr marL="190500" lvl="0" indent="-190500" algn="l">
              <a:lnSpc>
                <a:spcPct val="150000"/>
              </a:lnSpc>
              <a:buSzPct val="100000"/>
              <a:buChar char="•"/>
            </a:pPr>
            <a:r>
              <a:rPr lang="en-US" dirty="0"/>
              <a:t>Rust</a:t>
            </a:r>
            <a:r>
              <a:rPr lang="zh-CN" altLang="en-US" dirty="0">
                <a:ea typeface="宋体" charset="0"/>
              </a:rPr>
              <a:t>内存安全语言</a:t>
            </a:r>
            <a:endParaRPr lang="zh-CN" altLang="en-US" dirty="0">
              <a:ea typeface="宋体" charset="0"/>
            </a:endParaRPr>
          </a:p>
          <a:p>
            <a:pPr marL="190500" lvl="0" indent="-190500" algn="l">
              <a:lnSpc>
                <a:spcPct val="150000"/>
              </a:lnSpc>
              <a:buSzPct val="100000"/>
              <a:buChar char="•"/>
            </a:pPr>
            <a:r>
              <a:rPr lang="zh-CN" altLang="en-US" dirty="0">
                <a:ea typeface="宋体" charset="0"/>
              </a:rPr>
              <a:t>基于</a:t>
            </a:r>
            <a:r>
              <a:rPr lang="en-US" altLang="zh-CN" dirty="0">
                <a:ea typeface="宋体" charset="0"/>
              </a:rPr>
              <a:t>Rust</a:t>
            </a:r>
            <a:r>
              <a:rPr lang="zh-CN" altLang="en-US" dirty="0">
                <a:ea typeface="宋体" charset="0"/>
              </a:rPr>
              <a:t>语言改进内核架构</a:t>
            </a:r>
            <a:endParaRPr lang="zh-CN" altLang="en-US" dirty="0">
              <a:ea typeface="宋体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127635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962025" y="133350"/>
            <a:ext cx="7806690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2660" b="1" dirty="0">
                <a:solidFill>
                  <a:srgbClr val="1C3C5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研究背景</a:t>
            </a:r>
            <a:r>
              <a:rPr lang="zh-CN" altLang="en-US" sz="2660" b="1" dirty="0">
                <a:solidFill>
                  <a:srgbClr val="1C3C5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：操作系统可靠性</a:t>
            </a:r>
            <a:endParaRPr lang="x-none" altLang="zh-CN" sz="2660" b="1" dirty="0">
              <a:solidFill>
                <a:srgbClr val="1C3C5F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</p:txBody>
      </p:sp>
      <p:sp>
        <p:nvSpPr>
          <p:cNvPr id="5" name="Text 1"/>
          <p:cNvSpPr/>
          <p:nvPr/>
        </p:nvSpPr>
        <p:spPr>
          <a:xfrm>
            <a:off x="774065" y="1131570"/>
            <a:ext cx="7994650" cy="3152140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"/>
            </a:pPr>
            <a:r>
              <a:rPr dirty="0">
                <a:solidFill>
                  <a:schemeClr val="tx1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可靠性</a:t>
            </a:r>
            <a:r>
              <a:rPr dirty="0"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是操作系统的重要设计目标</a:t>
            </a:r>
            <a:endParaRPr dirty="0"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marL="742950" lvl="1" indent="-285750" algn="l">
              <a:lnSpc>
                <a:spcPct val="150000"/>
              </a:lnSpc>
              <a:buFont typeface="Wingdings" panose="05000000000000000000" charset="0"/>
              <a:buChar char=""/>
            </a:pPr>
            <a:r>
              <a:rPr dirty="0"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1996 年欧洲空间局（ESA）阿丽亚娜 5 型火箭（Ariane 5）</a:t>
            </a:r>
            <a:r>
              <a:rPr lang="zh-CN" dirty="0"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由于软件缺陷而爆炸。</a:t>
            </a:r>
            <a:endParaRPr lang="zh-CN" dirty="0"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marL="285750" lvl="0" indent="-285750" algn="l">
              <a:lnSpc>
                <a:spcPct val="150000"/>
              </a:lnSpc>
              <a:buFont typeface="Wingdings" panose="05000000000000000000" charset="0"/>
              <a:buChar char=""/>
            </a:pPr>
            <a:r>
              <a:rPr dirty="0">
                <a:latin typeface="微软雅黑" pitchFamily="34" charset="0"/>
                <a:ea typeface="微软雅黑" pitchFamily="34" charset="-122"/>
                <a:cs typeface="微软雅黑" pitchFamily="34" charset="-120"/>
                <a:sym typeface="+mn-ea"/>
              </a:rPr>
              <a:t>良好的可靠性设计可以帮助操作系统持续为用户提供服务。</a:t>
            </a:r>
            <a:endParaRPr dirty="0">
              <a:latin typeface="微软雅黑" pitchFamily="34" charset="0"/>
              <a:ea typeface="微软雅黑" pitchFamily="34" charset="-122"/>
              <a:cs typeface="微软雅黑" pitchFamily="34" charset="-120"/>
              <a:sym typeface="+mn-ea"/>
            </a:endParaRPr>
          </a:p>
          <a:p>
            <a:pPr marL="285750" lvl="0" indent="-285750" algn="l">
              <a:lnSpc>
                <a:spcPct val="150000"/>
              </a:lnSpc>
              <a:buFont typeface="Wingdings" panose="05000000000000000000" charset="0"/>
              <a:buChar char=""/>
            </a:pPr>
            <a:endParaRPr lang="zh-CN" dirty="0">
              <a:solidFill>
                <a:schemeClr val="tx1"/>
              </a:solidFill>
              <a:latin typeface="微软雅黑" pitchFamily="34" charset="0"/>
              <a:ea typeface="微软雅黑" pitchFamily="34" charset="-122"/>
              <a:cs typeface="微软雅黑" pitchFamily="34" charset="-120"/>
              <a:sym typeface="+mn-ea"/>
            </a:endParaRPr>
          </a:p>
          <a:p>
            <a:pPr marL="285750" lvl="0" indent="-285750" algn="l">
              <a:lnSpc>
                <a:spcPct val="150000"/>
              </a:lnSpc>
              <a:buFont typeface="Wingdings" panose="05000000000000000000" charset="0"/>
              <a:buChar char=""/>
            </a:pPr>
            <a:endParaRPr lang="zh-CN" dirty="0">
              <a:solidFill>
                <a:schemeClr val="tx1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marL="285750" lvl="0" indent="-285750" algn="l">
              <a:lnSpc>
                <a:spcPct val="150000"/>
              </a:lnSpc>
              <a:buFont typeface="Wingdings" panose="05000000000000000000" charset="0"/>
              <a:buChar char=""/>
            </a:pPr>
            <a:r>
              <a:rPr dirty="0">
                <a:solidFill>
                  <a:schemeClr val="tx1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操作系统</a:t>
            </a:r>
            <a:r>
              <a:rPr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内核</a:t>
            </a:r>
            <a:r>
              <a:rPr sz="180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架构</a:t>
            </a:r>
            <a:r>
              <a:rPr dirty="0">
                <a:solidFill>
                  <a:schemeClr val="tx1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是影响操作系统可靠性的重要因素。</a:t>
            </a:r>
            <a:endParaRPr dirty="0">
              <a:solidFill>
                <a:schemeClr val="tx1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marL="0" indent="0" algn="l">
              <a:lnSpc>
                <a:spcPct val="150000"/>
              </a:lnSpc>
              <a:buNone/>
            </a:pPr>
            <a:endParaRPr dirty="0"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marL="0" indent="0" algn="l">
              <a:lnSpc>
                <a:spcPct val="150000"/>
              </a:lnSpc>
              <a:buNone/>
            </a:pPr>
            <a:endParaRPr lang="zh-CN" dirty="0"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127635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962025" y="133350"/>
            <a:ext cx="7806690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2660" b="1" dirty="0">
                <a:solidFill>
                  <a:srgbClr val="1C3C5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研究背景</a:t>
            </a:r>
            <a:r>
              <a:rPr lang="zh-CN" altLang="en-US" sz="2660" b="1" dirty="0">
                <a:solidFill>
                  <a:srgbClr val="1C3C5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：微内核架构</a:t>
            </a:r>
            <a:endParaRPr lang="x-none" altLang="zh-CN" sz="2660" b="1" dirty="0">
              <a:solidFill>
                <a:srgbClr val="1C3C5F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</p:txBody>
      </p:sp>
      <p:sp>
        <p:nvSpPr>
          <p:cNvPr id="5" name="Text 1"/>
          <p:cNvSpPr/>
          <p:nvPr/>
        </p:nvSpPr>
        <p:spPr>
          <a:xfrm>
            <a:off x="454660" y="597535"/>
            <a:ext cx="8510905" cy="1374140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"/>
            </a:pPr>
            <a:r>
              <a:rPr sz="1600" dirty="0"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具备</a:t>
            </a:r>
            <a:r>
              <a:rPr sz="160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良好的隔离性</a:t>
            </a:r>
            <a:r>
              <a:rPr sz="1600" dirty="0"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，很大程度隔离内核错误的传播</a:t>
            </a:r>
            <a:endParaRPr sz="1600" dirty="0"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"/>
            </a:pPr>
            <a:r>
              <a:rPr sz="1600" dirty="0"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比宏内核</a:t>
            </a:r>
            <a:r>
              <a:rPr sz="160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更高的可靠性</a:t>
            </a:r>
            <a:r>
              <a:rPr sz="1600" dirty="0"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sz="1600" dirty="0"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"/>
            </a:pPr>
            <a:r>
              <a:rPr sz="1600" dirty="0"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通过</a:t>
            </a:r>
            <a:r>
              <a:rPr sz="160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进程间通信 (IPC) </a:t>
            </a:r>
            <a:r>
              <a:rPr sz="1600" dirty="0"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交互，引入了</a:t>
            </a:r>
            <a:r>
              <a:rPr sz="160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显著的性能开销</a:t>
            </a:r>
            <a:r>
              <a:rPr lang="zh-CN" sz="1600" dirty="0"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zh-CN" sz="1600" dirty="0"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</p:txBody>
      </p:sp>
      <p:pic>
        <p:nvPicPr>
          <p:cNvPr id="4" name="图片 3" descr="宏微核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6840" y="1845310"/>
            <a:ext cx="6307455" cy="305244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127635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90525" y="1042670"/>
            <a:ext cx="8455660" cy="367855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marL="285750" indent="-285750">
              <a:buFont typeface="Wingdings" panose="05000000000000000000" charset="0"/>
              <a:buChar char=""/>
            </a:pPr>
            <a:r>
              <a:rPr lang="zh-CN" altLang="en-US"/>
              <a:t>系统级语言，高效，</a:t>
            </a:r>
            <a:r>
              <a:rPr lang="zh-CN" altLang="en-US">
                <a:solidFill>
                  <a:srgbClr val="FF0000"/>
                </a:solidFill>
              </a:rPr>
              <a:t>性能接近</a:t>
            </a:r>
            <a:r>
              <a:rPr lang="en-US" altLang="zh-CN">
                <a:solidFill>
                  <a:srgbClr val="FF0000"/>
                </a:solidFill>
              </a:rPr>
              <a:t>C</a:t>
            </a:r>
            <a:r>
              <a:rPr lang="zh-CN" altLang="en-US">
                <a:solidFill>
                  <a:srgbClr val="FF0000"/>
                </a:solidFill>
                <a:ea typeface="宋体" charset="0"/>
              </a:rPr>
              <a:t>语言</a:t>
            </a:r>
            <a:r>
              <a:rPr lang="zh-CN" altLang="en-US">
                <a:ea typeface="宋体" charset="0"/>
              </a:rPr>
              <a:t>。</a:t>
            </a:r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pPr marL="285750" indent="-285750">
              <a:buFont typeface="Wingdings" panose="05000000000000000000" charset="0"/>
              <a:buChar char=""/>
            </a:pPr>
            <a:r>
              <a:rPr lang="zh-CN" altLang="en-US"/>
              <a:t>语言层面保证</a:t>
            </a:r>
            <a:r>
              <a:rPr lang="zh-CN" altLang="en-US">
                <a:solidFill>
                  <a:srgbClr val="FF0000"/>
                </a:solidFill>
              </a:rPr>
              <a:t>内存安全、并发安全。</a:t>
            </a:r>
            <a:endParaRPr lang="zh-CN" altLang="en-US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charset="0"/>
              <a:buChar char=""/>
            </a:pPr>
            <a:endParaRPr lang="zh-CN" altLang="en-US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charset="0"/>
              <a:buChar char=""/>
            </a:pPr>
            <a:endParaRPr lang="zh-CN" altLang="en-US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charset="0"/>
              <a:buChar char=""/>
            </a:pPr>
            <a:endParaRPr lang="zh-CN" altLang="en-US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charset="0"/>
              <a:buChar char=""/>
            </a:pPr>
            <a:r>
              <a:rPr lang="zh-CN" altLang="en-US"/>
              <a:t>良好的</a:t>
            </a:r>
            <a:r>
              <a:rPr lang="zh-CN" altLang="en-US">
                <a:solidFill>
                  <a:srgbClr val="FF0000"/>
                </a:solidFill>
              </a:rPr>
              <a:t>异步支持</a:t>
            </a:r>
            <a:r>
              <a:rPr lang="zh-CN" altLang="en-US"/>
              <a:t>（</a:t>
            </a:r>
            <a:r>
              <a:rPr lang="en-US" altLang="zh-CN"/>
              <a:t>async Rust</a:t>
            </a:r>
            <a:r>
              <a:rPr lang="zh-CN" altLang="en-US"/>
              <a:t>）。</a:t>
            </a:r>
            <a:endParaRPr lang="zh-CN" altLang="en-US"/>
          </a:p>
          <a:p>
            <a:pPr marL="285750" indent="-285750">
              <a:buFont typeface="Wingdings" panose="05000000000000000000" charset="0"/>
              <a:buChar char=""/>
            </a:pPr>
            <a:endParaRPr lang="zh-CN" altLang="en-US"/>
          </a:p>
          <a:p>
            <a:pPr marL="285750" indent="-285750">
              <a:buFont typeface="Wingdings" panose="05000000000000000000" charset="0"/>
              <a:buChar char=""/>
            </a:pPr>
            <a:endParaRPr lang="zh-CN" altLang="en-US"/>
          </a:p>
          <a:p>
            <a:pPr marL="285750" indent="-285750">
              <a:buFont typeface="Wingdings" panose="05000000000000000000" charset="0"/>
              <a:buChar char=""/>
            </a:pPr>
            <a:endParaRPr lang="zh-CN" altLang="en-US"/>
          </a:p>
          <a:p>
            <a:pPr marL="285750" indent="-285750">
              <a:buFont typeface="Wingdings" panose="05000000000000000000" charset="0"/>
              <a:buChar char=""/>
            </a:pPr>
            <a:r>
              <a:rPr lang="zh-CN" altLang="en-US"/>
              <a:t>表达能力强，且有</a:t>
            </a:r>
            <a:r>
              <a:rPr lang="zh-CN" altLang="en-US">
                <a:solidFill>
                  <a:srgbClr val="FF0000"/>
                </a:solidFill>
              </a:rPr>
              <a:t>丰富的第三方库</a:t>
            </a:r>
            <a:r>
              <a:rPr lang="zh-CN" altLang="en-US"/>
              <a:t>。</a:t>
            </a:r>
            <a:endParaRPr lang="zh-CN" altLang="en-US"/>
          </a:p>
          <a:p>
            <a:pPr marL="285750" indent="-285750">
              <a:buFont typeface="Wingdings" panose="05000000000000000000" charset="0"/>
              <a:buChar char=""/>
            </a:pPr>
            <a:endParaRPr lang="zh-CN" altLang="en-US"/>
          </a:p>
          <a:p>
            <a:pPr marL="285750" indent="-285750">
              <a:buFont typeface="Wingdings" panose="05000000000000000000" charset="0"/>
              <a:buChar char=""/>
            </a:pPr>
            <a:endParaRPr lang="zh-CN" altLang="en-US"/>
          </a:p>
          <a:p>
            <a:pPr marL="285750" indent="-285750">
              <a:buFont typeface="Wingdings" panose="05000000000000000000" charset="0"/>
              <a:buChar char=""/>
            </a:pPr>
            <a:endParaRPr lang="zh-CN" altLang="en-US"/>
          </a:p>
          <a:p>
            <a:pPr marL="285750" indent="-285750">
              <a:buFont typeface="Wingdings" panose="05000000000000000000" charset="0"/>
              <a:buChar char=""/>
            </a:pPr>
            <a:endParaRPr lang="zh-CN" altLang="en-US"/>
          </a:p>
          <a:p>
            <a:pPr marL="285750" indent="-285750">
              <a:buFont typeface="Wingdings" panose="05000000000000000000" charset="0"/>
              <a:buChar char=""/>
            </a:pPr>
            <a:endParaRPr lang="zh-CN" altLang="en-US"/>
          </a:p>
          <a:p>
            <a:pPr marL="285750" indent="-285750">
              <a:buFont typeface="Wingdings" panose="05000000000000000000" charset="0"/>
              <a:buChar char=""/>
            </a:pPr>
            <a:endParaRPr lang="zh-CN" altLang="en-US"/>
          </a:p>
          <a:p>
            <a:endParaRPr lang="zh-CN" altLang="en-US"/>
          </a:p>
          <a:p>
            <a:endParaRPr lang="zh-CN" altLang="en-US"/>
          </a:p>
        </p:txBody>
      </p:sp>
      <p:sp>
        <p:nvSpPr>
          <p:cNvPr id="7" name="Text 0"/>
          <p:cNvSpPr/>
          <p:nvPr/>
        </p:nvSpPr>
        <p:spPr>
          <a:xfrm>
            <a:off x="962025" y="133350"/>
            <a:ext cx="7806690" cy="552450"/>
          </a:xfrm>
          <a:prstGeom prst="rect">
            <a:avLst/>
          </a:prstGeom>
          <a:noFill/>
        </p:spPr>
        <p:txBody>
          <a:bodyPr wrap="square" rtlCol="0" anchor="ctr"/>
          <a:p>
            <a:pPr marL="0" indent="0" algn="l">
              <a:buNone/>
            </a:pPr>
            <a:r>
              <a:rPr lang="en-US" sz="2660" b="1" dirty="0">
                <a:solidFill>
                  <a:srgbClr val="1C3C5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研究背景</a:t>
            </a:r>
            <a:r>
              <a:rPr lang="zh-CN" altLang="en-US" sz="2660" b="1" dirty="0">
                <a:solidFill>
                  <a:srgbClr val="1C3C5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660" b="1" dirty="0">
                <a:solidFill>
                  <a:srgbClr val="1C3C5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Rust</a:t>
            </a:r>
            <a:r>
              <a:rPr lang="zh-CN" altLang="en-US" sz="2660" b="1" dirty="0">
                <a:solidFill>
                  <a:srgbClr val="1C3C5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内存安全语言</a:t>
            </a:r>
            <a:endParaRPr lang="zh-CN" altLang="en-US" sz="2660" b="1" dirty="0">
              <a:solidFill>
                <a:srgbClr val="1C3C5F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127635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90525" y="817880"/>
            <a:ext cx="8455660" cy="35172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marL="285750" indent="-285750">
              <a:buFont typeface="Arial" panose="02080604020202020204" pitchFamily="34" charset="0"/>
              <a:buChar char="•"/>
            </a:pPr>
            <a:r>
              <a:rPr lang="zh-CN" altLang="en-US"/>
              <a:t>内存安全性</a:t>
            </a:r>
            <a:endParaRPr lang="zh-CN" altLang="en-US"/>
          </a:p>
          <a:p>
            <a:pPr marL="285750" indent="-285750">
              <a:buFont typeface="Arial" panose="02080604020202020204" pitchFamily="34" charset="0"/>
              <a:buChar char="•"/>
            </a:pPr>
            <a:endParaRPr lang="zh-CN" altLang="en-US"/>
          </a:p>
          <a:p>
            <a:pPr marL="742950" lvl="1" indent="-285750">
              <a:buFont typeface="Arial" panose="02080604020202020204" pitchFamily="34" charset="0"/>
              <a:buChar char="•"/>
            </a:pPr>
            <a:r>
              <a:rPr lang="zh-CN" altLang="en-US"/>
              <a:t>在同一地址空间实现内存隔离</a:t>
            </a:r>
            <a:endParaRPr lang="zh-CN" altLang="en-US"/>
          </a:p>
          <a:p>
            <a:pPr marL="742950" lvl="1" indent="-285750">
              <a:buFont typeface="Arial" panose="02080604020202020204" pitchFamily="34" charset="0"/>
              <a:buChar char="•"/>
            </a:pPr>
            <a:endParaRPr lang="zh-CN" altLang="en-US"/>
          </a:p>
          <a:p>
            <a:pPr marL="742950" lvl="1" indent="-285750">
              <a:buFont typeface="Arial" panose="02080604020202020204" pitchFamily="34" charset="0"/>
              <a:buChar char="•"/>
            </a:pPr>
            <a:r>
              <a:rPr lang="zh-CN" altLang="en-US">
                <a:solidFill>
                  <a:srgbClr val="FF0000"/>
                </a:solidFill>
              </a:rPr>
              <a:t>优化微内核性能</a:t>
            </a:r>
            <a:r>
              <a:rPr lang="zh-CN" altLang="en-US"/>
              <a:t>，</a:t>
            </a:r>
            <a:r>
              <a:rPr lang="zh-CN" altLang="en-US">
                <a:solidFill>
                  <a:srgbClr val="FF0000"/>
                </a:solidFill>
              </a:rPr>
              <a:t>用户态服务下沉内核态</a:t>
            </a:r>
            <a:r>
              <a:rPr lang="zh-CN" altLang="en-US"/>
              <a:t>，由</a:t>
            </a:r>
            <a:r>
              <a:rPr lang="en-US" altLang="zh-CN"/>
              <a:t>Rust</a:t>
            </a:r>
            <a:r>
              <a:rPr lang="zh-CN" altLang="en-US">
                <a:ea typeface="宋体" charset="0"/>
              </a:rPr>
              <a:t>保证访存隔离。</a:t>
            </a:r>
            <a:endParaRPr lang="zh-CN" altLang="en-US">
              <a:ea typeface="宋体" charset="0"/>
            </a:endParaRPr>
          </a:p>
          <a:p>
            <a:pPr marL="742950" lvl="1" indent="-285750">
              <a:buFont typeface="Arial" panose="02080604020202020204" pitchFamily="34" charset="0"/>
              <a:buChar char="•"/>
            </a:pPr>
            <a:endParaRPr lang="zh-CN" altLang="en-US">
              <a:ea typeface="宋体" charset="0"/>
            </a:endParaRPr>
          </a:p>
          <a:p>
            <a:pPr marL="742950" lvl="1" indent="-285750">
              <a:buFont typeface="Arial" panose="02080604020202020204" pitchFamily="34" charset="0"/>
              <a:buChar char="•"/>
            </a:pPr>
            <a:endParaRPr lang="zh-CN" altLang="en-US"/>
          </a:p>
          <a:p>
            <a:pPr marL="285750" indent="-285750">
              <a:buFont typeface="Arial" panose="02080604020202020204" pitchFamily="34" charset="0"/>
              <a:buChar char="•"/>
            </a:pPr>
            <a:r>
              <a:rPr lang="zh-CN" altLang="en-US"/>
              <a:t>无栈异步协程支持</a:t>
            </a:r>
            <a:endParaRPr lang="zh-CN" altLang="en-US"/>
          </a:p>
          <a:p>
            <a:pPr marL="285750" indent="-285750">
              <a:buFont typeface="Arial" panose="02080604020202020204" pitchFamily="34" charset="0"/>
              <a:buChar char="•"/>
            </a:pPr>
            <a:endParaRPr lang="zh-CN" altLang="en-US"/>
          </a:p>
          <a:p>
            <a:pPr marL="742950" lvl="1" indent="-285750">
              <a:buFont typeface="Arial" panose="02080604020202020204" pitchFamily="34" charset="0"/>
              <a:buChar char="•"/>
            </a:pPr>
            <a:r>
              <a:rPr lang="zh-CN" altLang="en-US"/>
              <a:t>支持一个线程中的多个异步任务并发</a:t>
            </a:r>
            <a:endParaRPr lang="zh-CN" altLang="en-US"/>
          </a:p>
          <a:p>
            <a:pPr marL="742950" lvl="1" indent="-285750">
              <a:buFont typeface="Arial" panose="02080604020202020204" pitchFamily="34" charset="0"/>
              <a:buChar char="•"/>
            </a:pPr>
            <a:endParaRPr lang="zh-CN" altLang="en-US"/>
          </a:p>
          <a:p>
            <a:pPr marL="742950" lvl="1" indent="-285750">
              <a:buFont typeface="Arial" panose="02080604020202020204" pitchFamily="34" charset="0"/>
              <a:buChar char="•"/>
            </a:pPr>
            <a:r>
              <a:rPr lang="zh-CN" altLang="en-US">
                <a:solidFill>
                  <a:srgbClr val="FF0000"/>
                </a:solidFill>
              </a:rPr>
              <a:t>优化线程模型</a:t>
            </a:r>
            <a:r>
              <a:rPr lang="zh-CN" altLang="en-US"/>
              <a:t>，</a:t>
            </a:r>
            <a:r>
              <a:rPr lang="zh-CN" altLang="en-US">
                <a:solidFill>
                  <a:srgbClr val="FF0000"/>
                </a:solidFill>
              </a:rPr>
              <a:t>一个内核线程服务多个用户线程</a:t>
            </a:r>
            <a:endParaRPr lang="zh-CN" altLang="en-US">
              <a:solidFill>
                <a:srgbClr val="FF0000"/>
              </a:solidFill>
            </a:endParaRPr>
          </a:p>
          <a:p>
            <a:endParaRPr lang="zh-CN" altLang="en-US"/>
          </a:p>
          <a:p>
            <a:endParaRPr lang="zh-CN" altLang="en-US"/>
          </a:p>
        </p:txBody>
      </p:sp>
      <p:sp>
        <p:nvSpPr>
          <p:cNvPr id="7" name="Text 0"/>
          <p:cNvSpPr/>
          <p:nvPr/>
        </p:nvSpPr>
        <p:spPr>
          <a:xfrm>
            <a:off x="962025" y="133350"/>
            <a:ext cx="7806690" cy="552450"/>
          </a:xfrm>
          <a:prstGeom prst="rect">
            <a:avLst/>
          </a:prstGeom>
          <a:noFill/>
        </p:spPr>
        <p:txBody>
          <a:bodyPr wrap="square" rtlCol="0" anchor="ctr"/>
          <a:p>
            <a:pPr marL="0" indent="0" algn="l">
              <a:buNone/>
            </a:pPr>
            <a:r>
              <a:rPr lang="en-US" sz="2660" b="1" dirty="0">
                <a:solidFill>
                  <a:srgbClr val="1C3C5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研究背景</a:t>
            </a:r>
            <a:r>
              <a:rPr lang="zh-CN" altLang="en-US" sz="2660" b="1" dirty="0">
                <a:solidFill>
                  <a:srgbClr val="1C3C5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：基于</a:t>
            </a:r>
            <a:r>
              <a:rPr lang="en-US" altLang="zh-CN" sz="2660" b="1" dirty="0">
                <a:solidFill>
                  <a:srgbClr val="1C3C5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Rust</a:t>
            </a:r>
            <a:r>
              <a:rPr lang="zh-CN" altLang="en-US" sz="2660" b="1" dirty="0">
                <a:solidFill>
                  <a:srgbClr val="1C3C5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语言改进内核架构</a:t>
            </a:r>
            <a:endParaRPr lang="zh-CN" altLang="en-US" sz="2660" b="1" dirty="0">
              <a:solidFill>
                <a:srgbClr val="1C3C5F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1888</Words>
  <Application>WPS 演示</Application>
  <PresentationFormat>On-screen Show (16:9)</PresentationFormat>
  <Paragraphs>265</Paragraphs>
  <Slides>34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52" baseType="lpstr">
      <vt:lpstr>Arial</vt:lpstr>
      <vt:lpstr>宋体</vt:lpstr>
      <vt:lpstr>Wingdings</vt:lpstr>
      <vt:lpstr>DejaVu Sans</vt:lpstr>
      <vt:lpstr>微软雅黑</vt:lpstr>
      <vt:lpstr>Droid Sans Fallback</vt:lpstr>
      <vt:lpstr>微软雅黑</vt:lpstr>
      <vt:lpstr>微软雅黑</vt:lpstr>
      <vt:lpstr>宋体</vt:lpstr>
      <vt:lpstr>Wingdings</vt:lpstr>
      <vt:lpstr>Calibri</vt:lpstr>
      <vt:lpstr>Arial Unicode MS</vt:lpstr>
      <vt:lpstr>等线</vt:lpstr>
      <vt:lpstr>C059</vt:lpstr>
      <vt:lpstr>华文楷体</vt:lpstr>
      <vt:lpstr>AR PL UMing HK</vt:lpstr>
      <vt:lpstr>Calibri Light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PptxGenJS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一种基于Rust语言的操作系统内核服务可靠性增强设计与实现</dc:title>
  <dc:creator>邓荣达</dc:creator>
  <cp:lastModifiedBy>mangp</cp:lastModifiedBy>
  <cp:revision>229</cp:revision>
  <dcterms:created xsi:type="dcterms:W3CDTF">2025-06-05T14:03:13Z</dcterms:created>
  <dcterms:modified xsi:type="dcterms:W3CDTF">2025-06-05T14:03:13Z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604B5C93A7A64C9DA0973E68A3039680_42</vt:lpwstr>
  </property>
  <property fmtid="{D5CDD505-2E9C-101B-9397-08002B2CF9AE}" pid="3" name="KSOProductBuildVer">
    <vt:lpwstr>2052-12.1.0.17900</vt:lpwstr>
  </property>
</Properties>
</file>