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69" r:id="rId3"/>
  </p:sldMasterIdLst>
  <p:notesMasterIdLst>
    <p:notesMasterId r:id="rId60"/>
  </p:notesMasterIdLst>
  <p:handoutMasterIdLst>
    <p:handoutMasterId r:id="rId61"/>
  </p:handoutMasterIdLst>
  <p:sldIdLst>
    <p:sldId id="256" r:id="rId4"/>
    <p:sldId id="356" r:id="rId5"/>
    <p:sldId id="423" r:id="rId6"/>
    <p:sldId id="497" r:id="rId7"/>
    <p:sldId id="499" r:id="rId8"/>
    <p:sldId id="500" r:id="rId9"/>
    <p:sldId id="501" r:id="rId10"/>
    <p:sldId id="551" r:id="rId11"/>
    <p:sldId id="502" r:id="rId12"/>
    <p:sldId id="477" r:id="rId13"/>
    <p:sldId id="503" r:id="rId14"/>
    <p:sldId id="507" r:id="rId15"/>
    <p:sldId id="508" r:id="rId16"/>
    <p:sldId id="506" r:id="rId17"/>
    <p:sldId id="557" r:id="rId18"/>
    <p:sldId id="558" r:id="rId19"/>
    <p:sldId id="559" r:id="rId20"/>
    <p:sldId id="560" r:id="rId21"/>
    <p:sldId id="561" r:id="rId22"/>
    <p:sldId id="509" r:id="rId23"/>
    <p:sldId id="510" r:id="rId24"/>
    <p:sldId id="494" r:id="rId25"/>
    <p:sldId id="554" r:id="rId26"/>
    <p:sldId id="479" r:id="rId27"/>
    <p:sldId id="555" r:id="rId28"/>
    <p:sldId id="556" r:id="rId29"/>
    <p:sldId id="478" r:id="rId30"/>
    <p:sldId id="475" r:id="rId31"/>
    <p:sldId id="473" r:id="rId32"/>
    <p:sldId id="476" r:id="rId33"/>
    <p:sldId id="480" r:id="rId34"/>
    <p:sldId id="481" r:id="rId35"/>
    <p:sldId id="482" r:id="rId36"/>
    <p:sldId id="483" r:id="rId37"/>
    <p:sldId id="484" r:id="rId38"/>
    <p:sldId id="486" r:id="rId39"/>
    <p:sldId id="487" r:id="rId40"/>
    <p:sldId id="488" r:id="rId41"/>
    <p:sldId id="504" r:id="rId42"/>
    <p:sldId id="562" r:id="rId43"/>
    <p:sldId id="512" r:id="rId44"/>
    <p:sldId id="513" r:id="rId45"/>
    <p:sldId id="490" r:id="rId46"/>
    <p:sldId id="491" r:id="rId47"/>
    <p:sldId id="492" r:id="rId48"/>
    <p:sldId id="489" r:id="rId49"/>
    <p:sldId id="538" r:id="rId50"/>
    <p:sldId id="539" r:id="rId51"/>
    <p:sldId id="496" r:id="rId52"/>
    <p:sldId id="545" r:id="rId53"/>
    <p:sldId id="546" r:id="rId54"/>
    <p:sldId id="505" r:id="rId55"/>
    <p:sldId id="553" r:id="rId56"/>
    <p:sldId id="485" r:id="rId57"/>
    <p:sldId id="474" r:id="rId58"/>
    <p:sldId id="260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 功能页" id="{F48D336B-33D5-4B84-B216-F5EB8052CF01}">
          <p14:sldIdLst>
            <p14:sldId id="256"/>
            <p14:sldId id="356"/>
            <p14:sldId id="423"/>
            <p14:sldId id="497"/>
            <p14:sldId id="499"/>
            <p14:sldId id="500"/>
            <p14:sldId id="501"/>
            <p14:sldId id="551"/>
            <p14:sldId id="502"/>
            <p14:sldId id="477"/>
            <p14:sldId id="503"/>
            <p14:sldId id="507"/>
            <p14:sldId id="508"/>
            <p14:sldId id="506"/>
            <p14:sldId id="557"/>
            <p14:sldId id="558"/>
            <p14:sldId id="559"/>
            <p14:sldId id="560"/>
            <p14:sldId id="561"/>
            <p14:sldId id="509"/>
            <p14:sldId id="510"/>
            <p14:sldId id="494"/>
            <p14:sldId id="554"/>
            <p14:sldId id="479"/>
            <p14:sldId id="555"/>
            <p14:sldId id="556"/>
            <p14:sldId id="478"/>
            <p14:sldId id="475"/>
            <p14:sldId id="473"/>
            <p14:sldId id="476"/>
            <p14:sldId id="480"/>
            <p14:sldId id="481"/>
            <p14:sldId id="482"/>
            <p14:sldId id="483"/>
            <p14:sldId id="484"/>
            <p14:sldId id="486"/>
            <p14:sldId id="487"/>
            <p14:sldId id="488"/>
            <p14:sldId id="504"/>
            <p14:sldId id="562"/>
            <p14:sldId id="512"/>
            <p14:sldId id="513"/>
            <p14:sldId id="490"/>
            <p14:sldId id="491"/>
            <p14:sldId id="492"/>
            <p14:sldId id="489"/>
            <p14:sldId id="538"/>
            <p14:sldId id="539"/>
            <p14:sldId id="496"/>
            <p14:sldId id="545"/>
            <p14:sldId id="546"/>
            <p14:sldId id="505"/>
            <p14:sldId id="553"/>
            <p14:sldId id="485"/>
            <p14:sldId id="474"/>
            <p14:sldId id="260"/>
          </p14:sldIdLst>
        </p14:section>
        <p14:section name="04 素材页" id="{3C8221F0-B1CA-4014-8441-38D7014072DD}">
          <p14:sldIdLst/>
        </p14:section>
      </p14:sectionLst>
    </p:ext>
    <p:ext uri="{EFAFB233-063F-42B5-8137-9DF3F51BA10A}">
      <p15:sldGuideLst xmlns:p15="http://schemas.microsoft.com/office/powerpoint/2012/main">
        <p15:guide id="1" pos="450" userDrawn="1">
          <p15:clr>
            <a:srgbClr val="A4A3A4"/>
          </p15:clr>
        </p15:guide>
        <p15:guide id="2" pos="6662" userDrawn="1">
          <p15:clr>
            <a:srgbClr val="A4A3A4"/>
          </p15:clr>
        </p15:guide>
        <p15:guide id="3" orient="horz" pos="2795" userDrawn="1">
          <p15:clr>
            <a:srgbClr val="A4A3A4"/>
          </p15:clr>
        </p15:guide>
        <p15:guide id="4" orient="horz" pos="3933" userDrawn="1">
          <p15:clr>
            <a:srgbClr val="A4A3A4"/>
          </p15:clr>
        </p15:guide>
        <p15:guide id="5" orient="horz" pos="3702" userDrawn="1">
          <p15:clr>
            <a:srgbClr val="A4A3A4"/>
          </p15:clr>
        </p15:guide>
        <p15:guide id="6" pos="3836" userDrawn="1">
          <p15:clr>
            <a:srgbClr val="A4A3A4"/>
          </p15:clr>
        </p15:guide>
        <p15:guide id="7" orient="horz" pos="1094" userDrawn="1">
          <p15:clr>
            <a:srgbClr val="A4A3A4"/>
          </p15:clr>
        </p15:guide>
        <p15:guide id="8" pos="6199" userDrawn="1">
          <p15:clr>
            <a:srgbClr val="A4A3A4"/>
          </p15:clr>
        </p15:guide>
        <p15:guide id="9" pos="3374" userDrawn="1">
          <p15:clr>
            <a:srgbClr val="A4A3A4"/>
          </p15:clr>
        </p15:guide>
        <p15:guide id="10" orient="horz" pos="2715" userDrawn="1">
          <p15:clr>
            <a:srgbClr val="A4A3A4"/>
          </p15:clr>
        </p15:guide>
        <p15:guide id="11" pos="441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75B6"/>
    <a:srgbClr val="3C79C1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2" autoAdjust="0"/>
    <p:restoredTop sz="95133" autoAdjust="0"/>
  </p:normalViewPr>
  <p:slideViewPr>
    <p:cSldViewPr snapToGrid="0" showGuides="1">
      <p:cViewPr varScale="1">
        <p:scale>
          <a:sx n="82" d="100"/>
          <a:sy n="82" d="100"/>
        </p:scale>
        <p:origin x="586" y="62"/>
      </p:cViewPr>
      <p:guideLst>
        <p:guide pos="450"/>
        <p:guide pos="6662"/>
        <p:guide orient="horz" pos="2795"/>
        <p:guide orient="horz" pos="3933"/>
        <p:guide orient="horz" pos="3702"/>
        <p:guide pos="3836"/>
        <p:guide orient="horz" pos="1094"/>
        <p:guide pos="6199"/>
        <p:guide pos="3374"/>
        <p:guide orient="horz" pos="2715"/>
        <p:guide pos="44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0014"/>
    </p:cViewPr>
  </p:sorterViewPr>
  <p:notesViewPr>
    <p:cSldViewPr snapToGrid="0">
      <p:cViewPr varScale="1">
        <p:scale>
          <a:sx n="65" d="100"/>
          <a:sy n="65" d="100"/>
        </p:scale>
        <p:origin x="335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6C5D37-4122-4020-AB58-4E70107C4DFE}" type="doc">
      <dgm:prSet loTypeId="urn:microsoft.com/office/officeart/2005/8/layout/chart3#1" loCatId="relationship" qsTypeId="urn:microsoft.com/office/officeart/2005/8/quickstyle/3d1#1" qsCatId="3D" csTypeId="urn:microsoft.com/office/officeart/2005/8/colors/colorful5#1" csCatId="colorful" phldr="1"/>
      <dgm:spPr/>
    </dgm:pt>
    <dgm:pt modelId="{8BE953C4-6B38-40E0-9840-2B96E3DC4EBD}">
      <dgm:prSet phldrT="[文本]" phldr="0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2"/>
        </a:solidFill>
        <a:ln>
          <a:noFill/>
        </a:ln>
      </dgm:spPr>
      <dgm:t>
        <a:bodyPr rot="0" vertOverflow="overflow" horzOverflow="overflow" vert="horz" wrap="square" lIns="91440" tIns="45720" rIns="91440" bIns="45720" numCol="1" spcCol="1270" rtlCol="0" fromWordArt="0" anchor="ctr" anchorCtr="0" compatLnSpc="1"/>
        <a:lstStyle/>
        <a:p>
          <a:pPr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rPr>
            <a:t>第一题</a:t>
          </a:r>
        </a:p>
      </dgm:t>
    </dgm:pt>
    <dgm:pt modelId="{196F9046-E8E1-4691-AD1B-3B10191E61D4}" type="parTrans" cxnId="{9FA767E0-7F1D-4A7C-B253-FDCBBBB5A251}">
      <dgm:prSet/>
      <dgm:spPr/>
      <dgm:t>
        <a:bodyPr/>
        <a:lstStyle/>
        <a:p>
          <a:endParaRPr lang="zh-CN" altLang="en-US" sz="1200" b="1"/>
        </a:p>
      </dgm:t>
    </dgm:pt>
    <dgm:pt modelId="{764B55B9-412D-4182-94F0-3472F2A23D1A}" type="sibTrans" cxnId="{9FA767E0-7F1D-4A7C-B253-FDCBBBB5A251}">
      <dgm:prSet/>
      <dgm:spPr/>
      <dgm:t>
        <a:bodyPr/>
        <a:lstStyle/>
        <a:p>
          <a:endParaRPr lang="zh-CN" altLang="en-US" sz="1200" b="1"/>
        </a:p>
      </dgm:t>
    </dgm:pt>
    <dgm:pt modelId="{5A23C29B-1916-477C-A02B-F46A4DADA558}">
      <dgm:prSet phldrT="[文本]" phldr="0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3"/>
        </a:solidFill>
        <a:ln>
          <a:noFill/>
        </a:ln>
      </dgm:spPr>
      <dgm:t>
        <a:bodyPr rot="0" vertOverflow="overflow" horzOverflow="overflow" vert="horz" wrap="square" lIns="91440" tIns="45720" rIns="91440" bIns="45720" numCol="1" spcCol="1270" rtlCol="0" fromWordArt="0" anchor="ctr" anchorCtr="0" compatLnSpc="1"/>
        <a:lstStyle/>
        <a:p>
          <a:pPr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rPr>
            <a:t>增加功能</a:t>
          </a:r>
          <a:endParaRPr lang="en-US" altLang="zh-CN" sz="2000" b="1" kern="1200" dirty="0">
            <a:solidFill>
              <a:srgbClr val="FFFFFF"/>
            </a:solidFill>
            <a:latin typeface="Arial" panose="020B0604020202020204" pitchFamily="34" charset="0"/>
            <a:ea typeface="微软雅黑" panose="020B0503020204020204" pitchFamily="34" charset="-122"/>
            <a:cs typeface="微软雅黑" panose="020B0503020204020204" pitchFamily="34" charset="-122"/>
            <a:sym typeface="Arial" panose="020B0604020202020204" pitchFamily="34" charset="0"/>
          </a:endParaRPr>
        </a:p>
      </dgm:t>
    </dgm:pt>
    <dgm:pt modelId="{A2322E1E-3D44-4FF9-A974-709B3495662D}" type="parTrans" cxnId="{A094DA81-169B-447A-A971-1D229250BAE0}">
      <dgm:prSet/>
      <dgm:spPr/>
      <dgm:t>
        <a:bodyPr/>
        <a:lstStyle/>
        <a:p>
          <a:endParaRPr lang="zh-CN" altLang="en-US" sz="1200" b="1"/>
        </a:p>
      </dgm:t>
    </dgm:pt>
    <dgm:pt modelId="{31DDF04F-B39E-426A-BD49-39F8FB1A2556}" type="sibTrans" cxnId="{A094DA81-169B-447A-A971-1D229250BAE0}">
      <dgm:prSet/>
      <dgm:spPr/>
      <dgm:t>
        <a:bodyPr/>
        <a:lstStyle/>
        <a:p>
          <a:endParaRPr lang="zh-CN" altLang="en-US" sz="1200" b="1"/>
        </a:p>
      </dgm:t>
    </dgm:pt>
    <dgm:pt modelId="{05A3E1A7-1019-46C8-8BB3-FE77C0EE18F4}">
      <dgm:prSet phldrT="[文本]" phldr="0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 rot="0" vertOverflow="overflow" horzOverflow="overflow" vert="horz" wrap="square" lIns="91440" tIns="45720" rIns="91440" bIns="45720" numCol="1" spcCol="0" rtlCol="0" fromWordArt="0" anchor="ctr" anchorCtr="0" forceAA="0" compatLnSpc="1"/>
        <a:lstStyle/>
        <a:p>
          <a:pPr algn="ctr" defTabSz="914400" rtl="0" eaLnBrk="1" latinLnBrk="0" hangingPunct="1">
            <a:lnSpc>
              <a:spcPct val="12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2000" b="1" kern="12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第二题</a:t>
          </a:r>
          <a:endParaRPr sz="6500"/>
        </a:p>
      </dgm:t>
    </dgm:pt>
    <dgm:pt modelId="{F7192081-A711-4E25-8794-BF17F96BC2F1}" type="parTrans" cxnId="{7BE9032E-6124-4C00-962C-5A163FF1DEB4}">
      <dgm:prSet/>
      <dgm:spPr/>
      <dgm:t>
        <a:bodyPr/>
        <a:lstStyle/>
        <a:p>
          <a:endParaRPr lang="zh-CN" altLang="en-US" sz="1200" b="1"/>
        </a:p>
      </dgm:t>
    </dgm:pt>
    <dgm:pt modelId="{1EA42793-E94E-4117-8032-8CE1F2728719}" type="sibTrans" cxnId="{7BE9032E-6124-4C00-962C-5A163FF1DEB4}">
      <dgm:prSet/>
      <dgm:spPr/>
      <dgm:t>
        <a:bodyPr/>
        <a:lstStyle/>
        <a:p>
          <a:endParaRPr lang="zh-CN" altLang="en-US" sz="1200" b="1"/>
        </a:p>
      </dgm:t>
    </dgm:pt>
    <dgm:pt modelId="{7CD5E1D4-74F7-4364-ACEB-E595440800FE}" type="pres">
      <dgm:prSet presAssocID="{5B6C5D37-4122-4020-AB58-4E70107C4DFE}" presName="compositeShape" presStyleCnt="0">
        <dgm:presLayoutVars>
          <dgm:chMax val="7"/>
          <dgm:dir/>
          <dgm:resizeHandles val="exact"/>
        </dgm:presLayoutVars>
      </dgm:prSet>
      <dgm:spPr/>
    </dgm:pt>
    <dgm:pt modelId="{4F934A6F-6409-4C19-A6A1-81FAA735B175}" type="pres">
      <dgm:prSet presAssocID="{5B6C5D37-4122-4020-AB58-4E70107C4DFE}" presName="wedge1" presStyleLbl="node1" presStyleIdx="0" presStyleCnt="3" custLinFactNeighborX="-791" custLinFactNeighborY="2828"/>
      <dgm:spPr>
        <a:xfrm>
          <a:off x="1039105" y="300998"/>
          <a:ext cx="2661415" cy="2661415"/>
        </a:xfrm>
        <a:prstGeom prst="pie">
          <a:avLst>
            <a:gd name="adj1" fmla="val 16200000"/>
            <a:gd name="adj2" fmla="val 1800000"/>
          </a:avLst>
        </a:prstGeom>
      </dgm:spPr>
    </dgm:pt>
    <dgm:pt modelId="{25789234-E68A-4DC4-8A29-31DCA220EFC9}" type="pres">
      <dgm:prSet presAssocID="{5B6C5D37-4122-4020-AB58-4E70107C4DFE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AD99F16-A780-4514-8037-873B909393B8}" type="pres">
      <dgm:prSet presAssocID="{5B6C5D37-4122-4020-AB58-4E70107C4DFE}" presName="wedge2" presStyleLbl="node1" presStyleIdx="1" presStyleCnt="3" custLinFactNeighborX="1685" custLinFactNeighborY="3870"/>
      <dgm:spPr>
        <a:xfrm>
          <a:off x="991552" y="396069"/>
          <a:ext cx="2661415" cy="2661415"/>
        </a:xfrm>
        <a:prstGeom prst="pie">
          <a:avLst>
            <a:gd name="adj1" fmla="val 1800000"/>
            <a:gd name="adj2" fmla="val 9000000"/>
          </a:avLst>
        </a:prstGeom>
      </dgm:spPr>
    </dgm:pt>
    <dgm:pt modelId="{52B9059E-81C8-4F8A-88A8-486FDE18019F}" type="pres">
      <dgm:prSet presAssocID="{5B6C5D37-4122-4020-AB58-4E70107C4DFE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7445E49-D155-472C-831F-23CA9D05EDB7}" type="pres">
      <dgm:prSet presAssocID="{5B6C5D37-4122-4020-AB58-4E70107C4DFE}" presName="wedge3" presStyleLbl="node1" presStyleIdx="2" presStyleCnt="3"/>
      <dgm:spPr>
        <a:xfrm>
          <a:off x="922967" y="293072"/>
          <a:ext cx="2661415" cy="2661415"/>
        </a:xfrm>
        <a:prstGeom prst="pie">
          <a:avLst>
            <a:gd name="adj1" fmla="val 9000000"/>
            <a:gd name="adj2" fmla="val 16200000"/>
          </a:avLst>
        </a:prstGeom>
      </dgm:spPr>
    </dgm:pt>
    <dgm:pt modelId="{8FDF48DA-44B7-41E0-B5E2-BB1EB3B792A5}" type="pres">
      <dgm:prSet presAssocID="{5B6C5D37-4122-4020-AB58-4E70107C4DFE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7BE9032E-6124-4C00-962C-5A163FF1DEB4}" srcId="{5B6C5D37-4122-4020-AB58-4E70107C4DFE}" destId="{05A3E1A7-1019-46C8-8BB3-FE77C0EE18F4}" srcOrd="2" destOrd="0" parTransId="{F7192081-A711-4E25-8794-BF17F96BC2F1}" sibTransId="{1EA42793-E94E-4117-8032-8CE1F2728719}"/>
    <dgm:cxn modelId="{41C4BE2F-25E8-4BDD-BCE4-45010C8E5940}" type="presOf" srcId="{8BE953C4-6B38-40E0-9840-2B96E3DC4EBD}" destId="{4F934A6F-6409-4C19-A6A1-81FAA735B175}" srcOrd="0" destOrd="0" presId="urn:microsoft.com/office/officeart/2005/8/layout/chart3#1"/>
    <dgm:cxn modelId="{7C60783A-6F05-4AA5-9679-BF38E09BAD9F}" type="presOf" srcId="{8BE953C4-6B38-40E0-9840-2B96E3DC4EBD}" destId="{25789234-E68A-4DC4-8A29-31DCA220EFC9}" srcOrd="1" destOrd="0" presId="urn:microsoft.com/office/officeart/2005/8/layout/chart3#1"/>
    <dgm:cxn modelId="{42ED2477-B92A-4B0E-9315-D487FC7D6AEE}" type="presOf" srcId="{05A3E1A7-1019-46C8-8BB3-FE77C0EE18F4}" destId="{37445E49-D155-472C-831F-23CA9D05EDB7}" srcOrd="0" destOrd="0" presId="urn:microsoft.com/office/officeart/2005/8/layout/chart3#1"/>
    <dgm:cxn modelId="{A094DA81-169B-447A-A971-1D229250BAE0}" srcId="{5B6C5D37-4122-4020-AB58-4E70107C4DFE}" destId="{5A23C29B-1916-477C-A02B-F46A4DADA558}" srcOrd="1" destOrd="0" parTransId="{A2322E1E-3D44-4FF9-A974-709B3495662D}" sibTransId="{31DDF04F-B39E-426A-BD49-39F8FB1A2556}"/>
    <dgm:cxn modelId="{A7818883-D0A3-4039-96E9-E710C70EEE05}" type="presOf" srcId="{5A23C29B-1916-477C-A02B-F46A4DADA558}" destId="{52B9059E-81C8-4F8A-88A8-486FDE18019F}" srcOrd="1" destOrd="0" presId="urn:microsoft.com/office/officeart/2005/8/layout/chart3#1"/>
    <dgm:cxn modelId="{FAA3DED7-2FF5-4095-840D-5DE9B584B4E6}" type="presOf" srcId="{5A23C29B-1916-477C-A02B-F46A4DADA558}" destId="{3AD99F16-A780-4514-8037-873B909393B8}" srcOrd="0" destOrd="0" presId="urn:microsoft.com/office/officeart/2005/8/layout/chart3#1"/>
    <dgm:cxn modelId="{9FA767E0-7F1D-4A7C-B253-FDCBBBB5A251}" srcId="{5B6C5D37-4122-4020-AB58-4E70107C4DFE}" destId="{8BE953C4-6B38-40E0-9840-2B96E3DC4EBD}" srcOrd="0" destOrd="0" parTransId="{196F9046-E8E1-4691-AD1B-3B10191E61D4}" sibTransId="{764B55B9-412D-4182-94F0-3472F2A23D1A}"/>
    <dgm:cxn modelId="{13CA9BF1-1F38-4445-84E9-50149CD25701}" type="presOf" srcId="{05A3E1A7-1019-46C8-8BB3-FE77C0EE18F4}" destId="{8FDF48DA-44B7-41E0-B5E2-BB1EB3B792A5}" srcOrd="1" destOrd="0" presId="urn:microsoft.com/office/officeart/2005/8/layout/chart3#1"/>
    <dgm:cxn modelId="{E5B779F3-FE22-4A72-AD9F-64FE51E91AAC}" type="presOf" srcId="{5B6C5D37-4122-4020-AB58-4E70107C4DFE}" destId="{7CD5E1D4-74F7-4364-ACEB-E595440800FE}" srcOrd="0" destOrd="0" presId="urn:microsoft.com/office/officeart/2005/8/layout/chart3#1"/>
    <dgm:cxn modelId="{396C678B-330D-4158-801B-039A537EDEF8}" type="presParOf" srcId="{7CD5E1D4-74F7-4364-ACEB-E595440800FE}" destId="{4F934A6F-6409-4C19-A6A1-81FAA735B175}" srcOrd="0" destOrd="0" presId="urn:microsoft.com/office/officeart/2005/8/layout/chart3#1"/>
    <dgm:cxn modelId="{9483DE58-17E4-4730-9E70-57F068CA7831}" type="presParOf" srcId="{7CD5E1D4-74F7-4364-ACEB-E595440800FE}" destId="{25789234-E68A-4DC4-8A29-31DCA220EFC9}" srcOrd="1" destOrd="0" presId="urn:microsoft.com/office/officeart/2005/8/layout/chart3#1"/>
    <dgm:cxn modelId="{21808CD5-CF21-437D-827B-38056C4EAEB0}" type="presParOf" srcId="{7CD5E1D4-74F7-4364-ACEB-E595440800FE}" destId="{3AD99F16-A780-4514-8037-873B909393B8}" srcOrd="2" destOrd="0" presId="urn:microsoft.com/office/officeart/2005/8/layout/chart3#1"/>
    <dgm:cxn modelId="{263F4995-E550-48A0-A5E0-DFFE667BDDD3}" type="presParOf" srcId="{7CD5E1D4-74F7-4364-ACEB-E595440800FE}" destId="{52B9059E-81C8-4F8A-88A8-486FDE18019F}" srcOrd="3" destOrd="0" presId="urn:microsoft.com/office/officeart/2005/8/layout/chart3#1"/>
    <dgm:cxn modelId="{B5AC5603-FC12-46B9-87D2-4032D6D17EB5}" type="presParOf" srcId="{7CD5E1D4-74F7-4364-ACEB-E595440800FE}" destId="{37445E49-D155-472C-831F-23CA9D05EDB7}" srcOrd="4" destOrd="0" presId="urn:microsoft.com/office/officeart/2005/8/layout/chart3#1"/>
    <dgm:cxn modelId="{149A44E2-15A6-4497-BD31-F1A9E01A83C5}" type="presParOf" srcId="{7CD5E1D4-74F7-4364-ACEB-E595440800FE}" destId="{8FDF48DA-44B7-41E0-B5E2-BB1EB3B792A5}" srcOrd="5" destOrd="0" presId="urn:microsoft.com/office/officeart/2005/8/layout/char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34A6F-6409-4C19-A6A1-81FAA735B175}">
      <dsp:nvSpPr>
        <dsp:cNvPr id="0" name=""/>
        <dsp:cNvSpPr/>
      </dsp:nvSpPr>
      <dsp:spPr bwMode="white">
        <a:xfrm>
          <a:off x="1113070" y="309708"/>
          <a:ext cx="2850855" cy="2850855"/>
        </a:xfrm>
        <a:prstGeom prst="pie">
          <a:avLst>
            <a:gd name="adj1" fmla="val 16200000"/>
            <a:gd name="adj2" fmla="val 180000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rot="0" spcFirstLastPara="0" vertOverflow="overflow" horzOverflow="overflow" vert="horz" wrap="square" lIns="91440" tIns="45720" rIns="91440" bIns="45720" numCol="1" spcCol="1270" rtlCol="0" fromWordArt="0" anchor="ctr" anchorCtr="0" compatLnSpc="1">
          <a:noAutofit/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rPr>
            <a:t>第一题</a:t>
          </a:r>
        </a:p>
      </dsp:txBody>
      <dsp:txXfrm>
        <a:off x="2663053" y="835759"/>
        <a:ext cx="967254" cy="950285"/>
      </dsp:txXfrm>
    </dsp:sp>
    <dsp:sp modelId="{3AD99F16-A780-4514-8037-873B909393B8}">
      <dsp:nvSpPr>
        <dsp:cNvPr id="0" name=""/>
        <dsp:cNvSpPr/>
      </dsp:nvSpPr>
      <dsp:spPr bwMode="white">
        <a:xfrm>
          <a:off x="1036702" y="424261"/>
          <a:ext cx="2850855" cy="2850855"/>
        </a:xfrm>
        <a:prstGeom prst="pie">
          <a:avLst>
            <a:gd name="adj1" fmla="val 1800000"/>
            <a:gd name="adj2" fmla="val 9000000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rot="0" spcFirstLastPara="0" vertOverflow="overflow" horzOverflow="overflow" vert="horz" wrap="square" lIns="91440" tIns="45720" rIns="91440" bIns="45720" numCol="1" spcCol="1270" rtlCol="0" fromWordArt="0" anchor="ctr" anchorCtr="0" compatLnSpc="1">
          <a:noAutofit/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rPr>
            <a:t>增加功能</a:t>
          </a:r>
          <a:endParaRPr lang="en-US" altLang="zh-CN" sz="2000" b="1" kern="1200" dirty="0">
            <a:solidFill>
              <a:srgbClr val="FFFFFF"/>
            </a:solidFill>
            <a:latin typeface="Arial" panose="020B0604020202020204" pitchFamily="34" charset="0"/>
            <a:ea typeface="微软雅黑" panose="020B0503020204020204" pitchFamily="34" charset="-122"/>
            <a:cs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1817294" y="2223015"/>
        <a:ext cx="1289672" cy="882407"/>
      </dsp:txXfrm>
    </dsp:sp>
    <dsp:sp modelId="{37445E49-D155-472C-831F-23CA9D05EDB7}">
      <dsp:nvSpPr>
        <dsp:cNvPr id="0" name=""/>
        <dsp:cNvSpPr/>
      </dsp:nvSpPr>
      <dsp:spPr bwMode="white">
        <a:xfrm>
          <a:off x="988665" y="313933"/>
          <a:ext cx="2850855" cy="2850855"/>
        </a:xfrm>
        <a:prstGeom prst="pie">
          <a:avLst>
            <a:gd name="adj1" fmla="val 9000000"/>
            <a:gd name="adj2" fmla="val 1620000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noAutofit/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第二题</a:t>
          </a:r>
          <a:endParaRPr sz="6500"/>
        </a:p>
      </dsp:txBody>
      <dsp:txXfrm>
        <a:off x="1294114" y="873923"/>
        <a:ext cx="967254" cy="950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#1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ar" val="1"/>
      <dgm:param type="vertAlign" val="mid"/>
      <dgm:param type="horzAlign" val="ctr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#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0D0C7-7F75-48C3-8F2C-DEEEE113ADC1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3A4EA-96FA-4621-B390-257286540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BE601-A7EB-47FD-8DC5-0004EC62FB24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D26BA-F802-41A4-A9FA-072BECFC36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250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077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060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207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017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591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499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3407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227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41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14189" y="1970143"/>
            <a:ext cx="6538686" cy="149785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just">
              <a:lnSpc>
                <a:spcPct val="12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</a:t>
            </a:r>
            <a:br>
              <a:rPr lang="en-US" altLang="zh-CN" dirty="0"/>
            </a:br>
            <a:r>
              <a:rPr lang="zh-CN" altLang="en-US" dirty="0"/>
              <a:t>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746073" y="4735748"/>
            <a:ext cx="3339965" cy="333375"/>
          </a:xfrm>
          <a:prstGeom prst="rect">
            <a:avLst/>
          </a:prstGeom>
          <a:solidFill>
            <a:schemeClr val="accent2"/>
          </a:solidFill>
        </p:spPr>
        <p:txBody>
          <a:bodyPr lIns="90000" tIns="0" rIns="90000" bIns="0" anchor="ctr" anchorCtr="0">
            <a:normAutofit/>
          </a:bodyPr>
          <a:lstStyle>
            <a:lvl1pPr marL="0" indent="0" algn="just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grpSp>
        <p:nvGrpSpPr>
          <p:cNvPr id="14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714188" y="510681"/>
            <a:ext cx="2300514" cy="518019"/>
            <a:chOff x="1914526" y="2486026"/>
            <a:chExt cx="8361362" cy="1882775"/>
          </a:xfrm>
        </p:grpSpPr>
        <p:grpSp>
          <p:nvGrpSpPr>
            <p:cNvPr id="15" name="îşliḑê"/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64" name="ïṥ1íďe"/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ṣḷîḍé"/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lïḋê"/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ṡḷîḑè"/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ḷïďè"/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ŝ1íḑe"/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ļïḓe"/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ḻíďê"/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líḍé"/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śḻîḓé"/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śḷídê"/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śļiḋé"/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ļîdé"/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ļidê"/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şľíḋe"/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sḷiḑé"/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s1iďé"/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ḻîḋè"/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ṩ1íḋé"/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1ïḋe"/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1íďe"/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$ľide"/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$lïḓé"/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ṧļïďê"/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53" name="ïṩḷïḋê"/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idè"/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ḷïďê"/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ļïḑe"/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ľiďe"/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Sľîďê"/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ḷiḋe"/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1iḑé"/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ṣľíḍê"/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ḻîďe"/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ḻïḓe"/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śľiḓê"/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8" name="ïşļïḍè"/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ḷíḓé"/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ļïďè"/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šļîḑê"/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ṧļîḓe"/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1idé"/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lïḍe"/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iḓê"/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ḋê"/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ľîdé"/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ļîḋé"/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ḓé"/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ľîḑê"/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1îde"/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ṣḻiḓê"/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1îde"/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ḑê"/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íḑè"/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ídè"/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líḋé"/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ḻïḓè"/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ḷíde"/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1iḑè"/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ş1îḓê"/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lïdê"/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ïḋe"/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ḓê"/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ḷîḓè"/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ļiḍè"/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ļiḓê"/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ṧļïḑe"/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ļïdé"/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liďé"/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1ïḑé"/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ḷïḍe"/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714189" y="3671102"/>
            <a:ext cx="6538686" cy="2094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dist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Lorem ipsum dolor sit amet, consectetuer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5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86E89D27-164C-4E17-8B88-FA5E8DD75F4A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6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7" name="矩形 86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17D89FED-B96A-4A22-A2F4-5D223BC7322D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6440218" y="1497922"/>
            <a:ext cx="3987800" cy="35718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990D6B0B-FA86-4F62-83F2-4BA7E091150F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4964299" y="1755033"/>
            <a:ext cx="2250701" cy="3892698"/>
          </a:xfrm>
          <a:custGeom>
            <a:avLst/>
            <a:gdLst>
              <a:gd name="connsiteX0" fmla="*/ 1125350 w 2250701"/>
              <a:gd name="connsiteY0" fmla="*/ 0 h 3892698"/>
              <a:gd name="connsiteX1" fmla="*/ 1125352 w 2250701"/>
              <a:gd name="connsiteY1" fmla="*/ 0 h 3892698"/>
              <a:gd name="connsiteX2" fmla="*/ 2250701 w 2250701"/>
              <a:gd name="connsiteY2" fmla="*/ 1946349 h 3892698"/>
              <a:gd name="connsiteX3" fmla="*/ 1125351 w 2250701"/>
              <a:gd name="connsiteY3" fmla="*/ 3892698 h 3892698"/>
              <a:gd name="connsiteX4" fmla="*/ 0 w 2250701"/>
              <a:gd name="connsiteY4" fmla="*/ 1946349 h 389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0701" h="3892698">
                <a:moveTo>
                  <a:pt x="1125350" y="0"/>
                </a:moveTo>
                <a:lnTo>
                  <a:pt x="1125352" y="0"/>
                </a:lnTo>
                <a:lnTo>
                  <a:pt x="2250701" y="1946349"/>
                </a:lnTo>
                <a:lnTo>
                  <a:pt x="1125351" y="3892698"/>
                </a:lnTo>
                <a:lnTo>
                  <a:pt x="0" y="19463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11FE63BC-0C5C-40EC-8CBD-E4A930174439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4"/>
          </p:nvPr>
        </p:nvSpPr>
        <p:spPr>
          <a:xfrm>
            <a:off x="5267325" y="2730951"/>
            <a:ext cx="1657350" cy="1657350"/>
          </a:xfrm>
          <a:custGeom>
            <a:avLst/>
            <a:gdLst>
              <a:gd name="connsiteX0" fmla="*/ 828675 w 1657350"/>
              <a:gd name="connsiteY0" fmla="*/ 0 h 1657350"/>
              <a:gd name="connsiteX1" fmla="*/ 1657350 w 1657350"/>
              <a:gd name="connsiteY1" fmla="*/ 828675 h 1657350"/>
              <a:gd name="connsiteX2" fmla="*/ 828675 w 1657350"/>
              <a:gd name="connsiteY2" fmla="*/ 1657350 h 1657350"/>
              <a:gd name="connsiteX3" fmla="*/ 0 w 1657350"/>
              <a:gd name="connsiteY3" fmla="*/ 828675 h 1657350"/>
              <a:gd name="connsiteX4" fmla="*/ 828675 w 1657350"/>
              <a:gd name="connsiteY4" fmla="*/ 0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7350" h="1657350">
                <a:moveTo>
                  <a:pt x="828675" y="0"/>
                </a:moveTo>
                <a:cubicBezTo>
                  <a:pt x="1286340" y="0"/>
                  <a:pt x="1657350" y="371010"/>
                  <a:pt x="1657350" y="828675"/>
                </a:cubicBez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ubicBezTo>
                  <a:pt x="0" y="371010"/>
                  <a:pt x="371010" y="0"/>
                  <a:pt x="8286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35700"/>
            <a:ext cx="2743200" cy="365125"/>
          </a:xfrm>
          <a:prstGeom prst="rect">
            <a:avLst/>
          </a:prstGeom>
        </p:spPr>
        <p:txBody>
          <a:bodyPr lIns="90000" tIns="0" rIns="0" bIns="0">
            <a:normAutofit/>
          </a:bodyPr>
          <a:lstStyle/>
          <a:p>
            <a:fld id="{055F2C82-1F48-4782-BCD0-23BFA1D82DDE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59124" y="6235700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748325" y="510681"/>
            <a:ext cx="2300514" cy="518019"/>
            <a:chOff x="1914526" y="2486026"/>
            <a:chExt cx="8361362" cy="1882775"/>
          </a:xfrm>
        </p:grpSpPr>
        <p:grpSp>
          <p:nvGrpSpPr>
            <p:cNvPr id="15" name="îşliḑê"/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64" name="ïṥ1íďe"/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ṣḷîḍé"/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lïḋê"/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ṡḷîḑè"/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ḷïďè"/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ŝ1íḑe"/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ļïḓe"/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ḻíďê"/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líḍé"/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śḻîḓé"/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śḷídê"/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śļiḋé"/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ļîdé"/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ļidê"/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şľíḋe"/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sḷiḑé"/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s1iďé"/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ḻîḋè"/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ṩ1íḋé"/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1ïḋe"/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1íďe"/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$ľide"/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$lïḓé"/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ṧļïďê"/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53" name="ïṩḷïḋê"/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idè"/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ḷïďê"/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ļïḑe"/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ľiďe"/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Sľîďê"/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ḷiḋe"/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1iḑé"/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ṣľíḍê"/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ḻîďe"/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ḻïḓe"/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śľiḓê"/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8" name="ïşļïḍè"/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ḷíḓé"/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ļïďè"/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šļîḑê"/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ṧļîḓe"/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1idé"/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lïḍe"/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iḓê"/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ḋê"/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ľîdé"/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ļîḋé"/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ḓé"/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ľîḑê"/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1îde"/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ṣḻiḓê"/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1îde"/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ḑê"/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íḑè"/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ídè"/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líḋé"/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ḻïḓè"/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ḷíde"/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1iḑè"/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ş1îḓê"/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lïdê"/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ïḋe"/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ḓê"/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ḷîḓè"/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ļiḍè"/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ļiḓê"/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ṧļïḑe"/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ļïdé"/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liďé"/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1ïḑé"/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ḷïḍe"/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9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780210" y="4735748"/>
            <a:ext cx="3339965" cy="333375"/>
          </a:xfrm>
          <a:prstGeom prst="rect">
            <a:avLst/>
          </a:prstGeom>
          <a:solidFill>
            <a:schemeClr val="accent2"/>
          </a:solidFill>
        </p:spPr>
        <p:txBody>
          <a:bodyPr lIns="90000" tIns="0" rIns="90000" bIns="0" anchor="ctr" anchorCtr="0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0" name="标题 1"/>
          <p:cNvSpPr>
            <a:spLocks noGrp="1"/>
          </p:cNvSpPr>
          <p:nvPr>
            <p:ph type="title" hasCustomPrompt="1"/>
          </p:nvPr>
        </p:nvSpPr>
        <p:spPr>
          <a:xfrm>
            <a:off x="748325" y="2070036"/>
            <a:ext cx="6389075" cy="87449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just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</a:t>
            </a:r>
          </a:p>
        </p:txBody>
      </p:sp>
      <p:sp>
        <p:nvSpPr>
          <p:cNvPr id="91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748326" y="2944528"/>
            <a:ext cx="6389074" cy="34194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just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Lorem ipsum dolor sit amet, consectetuer adipiscing elit</a:t>
            </a:r>
            <a:r>
              <a:rPr lang="en-US" altLang="zh-CN"/>
              <a:t>. </a:t>
            </a:r>
            <a:endParaRPr lang="zh-CN" altLang="en-US"/>
          </a:p>
        </p:txBody>
      </p:sp>
      <p:sp>
        <p:nvSpPr>
          <p:cNvPr id="92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87" name="矩形 86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300514" cy="365125"/>
          </a:xfrm>
          <a:prstGeom prst="rect">
            <a:avLst/>
          </a:prstGeom>
        </p:spPr>
        <p:txBody>
          <a:bodyPr lIns="0" tIns="0" rIns="0" bIns="0"/>
          <a:lstStyle/>
          <a:p>
            <a:fld id="{F3F94DE1-356D-48CE-8C7E-391379660C9F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660400" y="510681"/>
            <a:ext cx="2300514" cy="518019"/>
            <a:chOff x="1914526" y="2486026"/>
            <a:chExt cx="8361362" cy="1882775"/>
          </a:xfrm>
        </p:grpSpPr>
        <p:grpSp>
          <p:nvGrpSpPr>
            <p:cNvPr id="10" name="îşliḑê"/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59" name="ïṥ1íďe"/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ṣḷîḍé"/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lïḋê"/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ṡḷîḑè"/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ṩḷïďè"/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ŝ1íḑe"/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ṩļïḓe"/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ḻíďê"/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líḍé"/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śḻîḓé"/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śḷídê"/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śļiḋé"/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şļîdé"/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sļidê"/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şľíḋe"/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sḷiḑé"/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s1iďé"/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ṥḻîḋè"/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ṩ1íḋé"/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ś1ïḋe"/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s1íďe"/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$ľide"/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$lïḓé"/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ṧļïďê"/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48" name="ïṩḷïḋê"/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ṧḻidè"/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ṥḷïďê"/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ļïḑe"/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ľiďe"/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ľîďê"/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ḷiḋe"/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š1iḑé"/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ṣľíḍê"/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sḻîďe"/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şḻïḓe"/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ïśľiḓê"/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3" name="ïşļïḍè"/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śḷíḓé"/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Sļïďè"/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šļîḑê"/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ṧļîḓe"/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$1idé"/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lïḍe"/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ṥľiḓê"/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1îḋê"/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śľîdé"/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śļîḋé"/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ŝḻïḓé"/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ṧľîḑê"/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de"/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ṣḻiḓê"/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ṡ1îde"/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ľïḑê"/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ŝḻíḑè"/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ṧḷídè"/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$líḋé"/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ṩḻïḓè"/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ḷíde"/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1iḑè"/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ş1îḓê"/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ṧlïdê"/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Slïḋe"/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1îḓê"/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ḷîḓè"/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ṩļiḍè"/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ļiḓê"/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ļïḑe"/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ṧļïdé"/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liďé"/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1ïḑé"/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ṧḷïḍe"/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7" name="文本占位符 86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929576"/>
            <a:ext cx="1656265" cy="1590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FontTx/>
              <a:buNone/>
              <a:defRPr sz="11500">
                <a:latin typeface="+mn-lt"/>
              </a:defRPr>
            </a:lvl1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89" name="文本占位符 88"/>
          <p:cNvSpPr>
            <a:spLocks noGrp="1"/>
          </p:cNvSpPr>
          <p:nvPr>
            <p:ph type="body" sz="quarter" idx="15" hasCustomPrompt="1"/>
          </p:nvPr>
        </p:nvSpPr>
        <p:spPr>
          <a:xfrm>
            <a:off x="660399" y="3462714"/>
            <a:ext cx="6887029" cy="56115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91" name="文本占位符 88"/>
          <p:cNvSpPr>
            <a:spLocks noGrp="1"/>
          </p:cNvSpPr>
          <p:nvPr>
            <p:ph type="body" sz="quarter" idx="16" hasCustomPrompt="1"/>
          </p:nvPr>
        </p:nvSpPr>
        <p:spPr>
          <a:xfrm>
            <a:off x="660399" y="4082899"/>
            <a:ext cx="6887029" cy="39385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Lorem ipsum dolor </a:t>
            </a:r>
            <a:r>
              <a:rPr lang="en-US" altLang="zh-CN"/>
              <a:t>sit amet</a:t>
            </a:r>
            <a:endParaRPr lang="zh-CN" altLang="en-US"/>
          </a:p>
        </p:txBody>
      </p:sp>
      <p:sp>
        <p:nvSpPr>
          <p:cNvPr id="8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noAutofit/>
          </a:bodyPr>
          <a:lstStyle/>
          <a:p>
            <a:pPr algn="ctr" defTabSz="661035">
              <a:lnSpc>
                <a:spcPct val="120000"/>
              </a:lnSpc>
            </a:pPr>
            <a:endParaRPr lang="zh-CN" altLang="en-US" sz="975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/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noAutofit/>
            </a:bodyPr>
            <a:lstStyle/>
            <a:p>
              <a:pPr algn="ctr" defTabSz="661035">
                <a:lnSpc>
                  <a:spcPct val="120000"/>
                </a:lnSpc>
              </a:pPr>
              <a:endParaRPr lang="zh-CN" altLang="en-US" sz="975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noAutofit/>
            </a:bodyPr>
            <a:lstStyle/>
            <a:p>
              <a:pPr algn="ctr" defTabSz="661035">
                <a:lnSpc>
                  <a:spcPct val="120000"/>
                </a:lnSpc>
              </a:pPr>
              <a:endParaRPr lang="zh-CN" altLang="en-US" sz="975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/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/>
              <p:cNvSpPr/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3" name="Freeform 52"/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6" name="Freeform 53"/>
              <p:cNvSpPr/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7" name="Freeform 54"/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8" name="Freeform 55"/>
              <p:cNvSpPr/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9" name="Freeform 56"/>
              <p:cNvSpPr/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0" name="Rectangle 57"/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1" name="Rectangle 58"/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2" name="Rectangle 59"/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3" name="Freeform 60"/>
              <p:cNvSpPr/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4" name="Freeform 61"/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sp>
          <p:nvSpPr>
            <p:cNvPr id="35" name="十字形 34"/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/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5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5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5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5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5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5"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B21C60-4F77-43E7-8D5B-6BA49B8CDF28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FE37A0-30F3-4D35-94AB-C6DFBD3E27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FB01F7F0-1B86-4548-AA68-EE0E1A2790A4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371061"/>
            <a:ext cx="3403600" cy="657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599888" y="38683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录 </a:t>
            </a:r>
            <a:endParaRPr lang="zh-CN" altLang="en-US" sz="3600" b="1" dirty="0"/>
          </a:p>
        </p:txBody>
      </p:sp>
      <p:sp>
        <p:nvSpPr>
          <p:cNvPr id="9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</p:nvPr>
        </p:nvSpPr>
        <p:spPr>
          <a:xfrm>
            <a:off x="546100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7" hasCustomPrompt="1"/>
          </p:nvPr>
        </p:nvSpPr>
        <p:spPr>
          <a:xfrm>
            <a:off x="1517755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研究背景</a:t>
            </a:r>
          </a:p>
        </p:txBody>
      </p:sp>
      <p:sp>
        <p:nvSpPr>
          <p:cNvPr id="21" name="文本占位符 19"/>
          <p:cNvSpPr>
            <a:spLocks noGrp="1"/>
          </p:cNvSpPr>
          <p:nvPr>
            <p:ph type="body" sz="quarter" idx="18" hasCustomPrompt="1"/>
          </p:nvPr>
        </p:nvSpPr>
        <p:spPr>
          <a:xfrm>
            <a:off x="1517756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22" name="文本占位符 14"/>
          <p:cNvSpPr>
            <a:spLocks noGrp="1"/>
          </p:cNvSpPr>
          <p:nvPr>
            <p:ph type="body" sz="quarter" idx="19" hasCustomPrompt="1"/>
          </p:nvPr>
        </p:nvSpPr>
        <p:spPr>
          <a:xfrm>
            <a:off x="3247176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3" name="文本占位符 19"/>
          <p:cNvSpPr>
            <a:spLocks noGrp="1"/>
          </p:cNvSpPr>
          <p:nvPr>
            <p:ph type="body" sz="quarter" idx="20" hasCustomPrompt="1"/>
          </p:nvPr>
        </p:nvSpPr>
        <p:spPr>
          <a:xfrm>
            <a:off x="4218831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研究内容</a:t>
            </a:r>
          </a:p>
        </p:txBody>
      </p:sp>
      <p:sp>
        <p:nvSpPr>
          <p:cNvPr id="24" name="文本占位符 19"/>
          <p:cNvSpPr>
            <a:spLocks noGrp="1"/>
          </p:cNvSpPr>
          <p:nvPr>
            <p:ph type="body" sz="quarter" idx="21" hasCustomPrompt="1"/>
          </p:nvPr>
        </p:nvSpPr>
        <p:spPr>
          <a:xfrm>
            <a:off x="4218832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Detachment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占位符 14"/>
          <p:cNvSpPr>
            <a:spLocks noGrp="1"/>
          </p:cNvSpPr>
          <p:nvPr>
            <p:ph type="body" sz="quarter" idx="22" hasCustomPrompt="1"/>
          </p:nvPr>
        </p:nvSpPr>
        <p:spPr>
          <a:xfrm>
            <a:off x="6012086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6" name="文本占位符 19"/>
          <p:cNvSpPr>
            <a:spLocks noGrp="1"/>
          </p:cNvSpPr>
          <p:nvPr>
            <p:ph type="body" sz="quarter" idx="23" hasCustomPrompt="1"/>
          </p:nvPr>
        </p:nvSpPr>
        <p:spPr>
          <a:xfrm>
            <a:off x="6983741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研究方法</a:t>
            </a:r>
          </a:p>
        </p:txBody>
      </p:sp>
      <p:sp>
        <p:nvSpPr>
          <p:cNvPr id="27" name="文本占位符 19"/>
          <p:cNvSpPr>
            <a:spLocks noGrp="1"/>
          </p:cNvSpPr>
          <p:nvPr>
            <p:ph type="body" sz="quarter" idx="24" hasCustomPrompt="1"/>
          </p:nvPr>
        </p:nvSpPr>
        <p:spPr>
          <a:xfrm>
            <a:off x="6983742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Method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文本占位符 14"/>
          <p:cNvSpPr>
            <a:spLocks noGrp="1"/>
          </p:cNvSpPr>
          <p:nvPr>
            <p:ph type="body" sz="quarter" idx="25" hasCustomPrompt="1"/>
          </p:nvPr>
        </p:nvSpPr>
        <p:spPr>
          <a:xfrm>
            <a:off x="546100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9" name="文本占位符 19"/>
          <p:cNvSpPr>
            <a:spLocks noGrp="1"/>
          </p:cNvSpPr>
          <p:nvPr>
            <p:ph type="body" sz="quarter" idx="26" hasCustomPrompt="1"/>
          </p:nvPr>
        </p:nvSpPr>
        <p:spPr>
          <a:xfrm>
            <a:off x="1517755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研究结论</a:t>
            </a:r>
          </a:p>
        </p:txBody>
      </p:sp>
      <p:sp>
        <p:nvSpPr>
          <p:cNvPr id="30" name="文本占位符 19"/>
          <p:cNvSpPr>
            <a:spLocks noGrp="1"/>
          </p:cNvSpPr>
          <p:nvPr>
            <p:ph type="body" sz="quarter" idx="27" hasCustomPrompt="1"/>
          </p:nvPr>
        </p:nvSpPr>
        <p:spPr>
          <a:xfrm>
            <a:off x="1517756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Conclusion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占位符 14"/>
          <p:cNvSpPr>
            <a:spLocks noGrp="1"/>
          </p:cNvSpPr>
          <p:nvPr>
            <p:ph type="body" sz="quarter" idx="28" hasCustomPrompt="1"/>
          </p:nvPr>
        </p:nvSpPr>
        <p:spPr>
          <a:xfrm>
            <a:off x="3247176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2" name="文本占位符 19"/>
          <p:cNvSpPr>
            <a:spLocks noGrp="1"/>
          </p:cNvSpPr>
          <p:nvPr>
            <p:ph type="body" sz="quarter" idx="29" hasCustomPrompt="1"/>
          </p:nvPr>
        </p:nvSpPr>
        <p:spPr>
          <a:xfrm>
            <a:off x="4218831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创新成果</a:t>
            </a:r>
          </a:p>
        </p:txBody>
      </p:sp>
      <p:sp>
        <p:nvSpPr>
          <p:cNvPr id="33" name="文本占位符 19"/>
          <p:cNvSpPr>
            <a:spLocks noGrp="1"/>
          </p:cNvSpPr>
          <p:nvPr>
            <p:ph type="body" sz="quarter" idx="30" hasCustomPrompt="1"/>
          </p:nvPr>
        </p:nvSpPr>
        <p:spPr>
          <a:xfrm>
            <a:off x="4218832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Innovation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占位符 14"/>
          <p:cNvSpPr>
            <a:spLocks noGrp="1"/>
          </p:cNvSpPr>
          <p:nvPr>
            <p:ph type="body" sz="quarter" idx="31" hasCustomPrompt="1"/>
          </p:nvPr>
        </p:nvSpPr>
        <p:spPr>
          <a:xfrm>
            <a:off x="6012086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35" name="文本占位符 19"/>
          <p:cNvSpPr>
            <a:spLocks noGrp="1"/>
          </p:cNvSpPr>
          <p:nvPr>
            <p:ph type="body" sz="quarter" idx="32" hasCustomPrompt="1"/>
          </p:nvPr>
        </p:nvSpPr>
        <p:spPr>
          <a:xfrm>
            <a:off x="6983741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未来展望</a:t>
            </a:r>
          </a:p>
        </p:txBody>
      </p:sp>
      <p:sp>
        <p:nvSpPr>
          <p:cNvPr id="36" name="文本占位符 19"/>
          <p:cNvSpPr>
            <a:spLocks noGrp="1"/>
          </p:cNvSpPr>
          <p:nvPr>
            <p:ph type="body" sz="quarter" idx="33" hasCustomPrompt="1"/>
          </p:nvPr>
        </p:nvSpPr>
        <p:spPr>
          <a:xfrm>
            <a:off x="6983742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Prospect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A21959CB-4501-4F72-BABE-36C776413D67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40" name="等腰三角形 39"/>
          <p:cNvSpPr/>
          <p:nvPr userDrawn="1"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 userDrawn="1"/>
        </p:nvCxnSpPr>
        <p:spPr>
          <a:xfrm>
            <a:off x="3792668" y="3898613"/>
            <a:ext cx="296248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等腰三角形 41"/>
          <p:cNvSpPr/>
          <p:nvPr userDrawn="1"/>
        </p:nvSpPr>
        <p:spPr>
          <a:xfrm rot="18555005" flipV="1">
            <a:off x="4553525" y="-1413687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4" hasCustomPrompt="1"/>
          </p:nvPr>
        </p:nvSpPr>
        <p:spPr>
          <a:xfrm>
            <a:off x="1391631" y="1384300"/>
            <a:ext cx="2308120" cy="4089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228600" indent="-228600">
              <a:buFontTx/>
              <a:buNone/>
              <a:defRPr lang="zh-CN" altLang="en-US" sz="287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3" name="文本占位符 10"/>
          <p:cNvSpPr>
            <a:spLocks noGrp="1"/>
          </p:cNvSpPr>
          <p:nvPr>
            <p:ph type="body" sz="quarter" idx="15" hasCustomPrompt="1"/>
          </p:nvPr>
        </p:nvSpPr>
        <p:spPr>
          <a:xfrm>
            <a:off x="3789897" y="2831116"/>
            <a:ext cx="3055404" cy="10011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28600" indent="-228600" algn="dist">
              <a:buFontTx/>
              <a:buNone/>
              <a:def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dirty="0"/>
              <a:t>研究背景</a:t>
            </a:r>
          </a:p>
        </p:txBody>
      </p:sp>
      <p:sp>
        <p:nvSpPr>
          <p:cNvPr id="44" name="文本占位符 10"/>
          <p:cNvSpPr>
            <a:spLocks noGrp="1"/>
          </p:cNvSpPr>
          <p:nvPr>
            <p:ph type="body" sz="quarter" idx="16" hasCustomPrompt="1"/>
          </p:nvPr>
        </p:nvSpPr>
        <p:spPr>
          <a:xfrm>
            <a:off x="3789897" y="3810207"/>
            <a:ext cx="3055404" cy="10011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28600" indent="-228600" algn="dist">
              <a:buFontTx/>
              <a:buNone/>
              <a:def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lvl="0" indent="0" algn="di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dirty="0"/>
              <a:t>Background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0926A2FB-F4DA-4B75-8F17-5BCCDC79EB3C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40" name="等腰三角形 39"/>
          <p:cNvSpPr/>
          <p:nvPr userDrawn="1"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4249-C0C2-43D6-BA5B-9255C9F44DD7}" type="datetime1">
              <a:rPr lang="zh-CN" altLang="en-US" smtClean="0"/>
              <a:t>2023/8/15</a:t>
            </a:fld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DE62844D-0FCD-4B99-9490-95357B7A6152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371061"/>
            <a:ext cx="3403600" cy="6576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599888" y="38683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录 </a:t>
            </a:r>
            <a:endParaRPr lang="zh-CN" altLang="en-US" sz="3600" b="1" dirty="0"/>
          </a:p>
        </p:txBody>
      </p:sp>
      <p:sp>
        <p:nvSpPr>
          <p:cNvPr id="9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09AC889C-E3C7-4681-9ED3-889094BE591F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3FA4F6F9-E816-4374-BB8C-BBF85F245EA3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25E3D7CB-6B27-4DCA-8AA2-020CA04153C6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1515179" y="1704975"/>
            <a:ext cx="3987800" cy="35718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 vert="horz" lIns="9000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394D5-772B-428A-A56F-E8D77A38318D}" type="datetime1">
              <a:rPr lang="zh-CN" altLang="en-US" smtClean="0"/>
              <a:t>2023/8/15</a:t>
            </a:fld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 vert="horz" lIns="91440" tIns="45720" rIns="9000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hyperlink" Target="https://www.kylinos.cn/support/loophole/patch/3600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png"/><Relationship Id="rId4" Type="http://schemas.openxmlformats.org/officeDocument/2006/relationships/hyperlink" Target="https://gitee.com/makaikang/openkylin-exploit-db/tree/master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www.kylinos.cn/support/loophole/patch/3600.html" TargetMode="Externa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file:///D:\oscomp\&#20915;&#36187;CentOS%208.5-%20VMware%20Workstation%2016%20Player%20(&#20165;&#29992;&#20110;&#38750;&#21830;&#19994;&#29992;&#36884;)%202022-08-15%2017-43-49.mp4" TargetMode="External"/><Relationship Id="rId1" Type="http://schemas.microsoft.com/office/2007/relationships/media" Target="file:///D:\oscomp\&#20915;&#36187;CentOS%208.5-%20VMware%20Workstation%2016%20Player%20(&#20165;&#29992;&#20110;&#38750;&#21830;&#19994;&#29992;&#36884;)%202022-08-15%2017-43-49.mp4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file:///D:\oscomp\&#20915;&#36187;CentOS%208.5-%20VMware%20Workstation%2016%20Player%20(&#20165;&#29992;&#20110;&#38750;&#21830;&#19994;&#29992;&#36884;)%202022-08-15%2017-43-49.mp4" TargetMode="External"/><Relationship Id="rId1" Type="http://schemas.microsoft.com/office/2007/relationships/media" Target="file:///D:\oscomp\&#20915;&#36187;CentOS%208.5-%20VMware%20Workstation%2016%20Player%20(&#20165;&#29992;&#20110;&#38750;&#21830;&#19994;&#29992;&#36884;)%202022-08-15%2017-43-49.mp4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746125" y="4735830"/>
            <a:ext cx="6961505" cy="616585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Arial" panose="020B0604020202020204" pitchFamily="34" charset="0"/>
              </a:rPr>
              <a:t>参赛队名：</a:t>
            </a:r>
            <a:r>
              <a:rPr lang="en-US" altLang="zh-CN" dirty="0">
                <a:sym typeface="Arial" panose="020B0604020202020204" pitchFamily="34" charset="0"/>
              </a:rPr>
              <a:t>naus | </a:t>
            </a:r>
            <a:r>
              <a:rPr lang="zh-CN" altLang="en-US" dirty="0">
                <a:sym typeface="Arial" panose="020B0604020202020204" pitchFamily="34" charset="0"/>
              </a:rPr>
              <a:t>学生姓名：俞嘉鸿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zh-CN" altLang="en-US" dirty="0">
                <a:sym typeface="Arial" panose="020B0604020202020204" pitchFamily="34" charset="0"/>
              </a:rPr>
              <a:t>杨旭东</a:t>
            </a:r>
            <a:r>
              <a:rPr lang="en-US" altLang="zh-CN" dirty="0">
                <a:sym typeface="Arial" panose="020B0604020202020204" pitchFamily="34" charset="0"/>
              </a:rPr>
              <a:t> 袁小清 - </a:t>
            </a:r>
            <a:r>
              <a:rPr lang="zh-CN" altLang="en-US" dirty="0">
                <a:sym typeface="Arial" panose="020B0604020202020204" pitchFamily="34" charset="0"/>
              </a:rPr>
              <a:t>华南理工大学</a:t>
            </a:r>
          </a:p>
          <a:p>
            <a:r>
              <a:rPr lang="zh-CN" altLang="en-US" dirty="0">
                <a:sym typeface="Arial" panose="020B0604020202020204" pitchFamily="34" charset="0"/>
              </a:rPr>
              <a:t>校内导师：钟竞辉</a:t>
            </a:r>
            <a:r>
              <a:rPr lang="en-US" altLang="zh-CN" dirty="0">
                <a:sym typeface="Arial" panose="020B0604020202020204" pitchFamily="34" charset="0"/>
              </a:rPr>
              <a:t> - </a:t>
            </a:r>
            <a:r>
              <a:rPr lang="zh-CN" altLang="en-US" dirty="0">
                <a:sym typeface="Arial" panose="020B0604020202020204" pitchFamily="34" charset="0"/>
              </a:rPr>
              <a:t>华南理工大学</a:t>
            </a:r>
            <a:r>
              <a:rPr lang="en-US" altLang="zh-CN" dirty="0">
                <a:sym typeface="Arial" panose="020B0604020202020204" pitchFamily="34" charset="0"/>
              </a:rPr>
              <a:t> | </a:t>
            </a:r>
            <a:r>
              <a:rPr lang="zh-CN" altLang="en-US" dirty="0">
                <a:sym typeface="Arial" panose="020B0604020202020204" pitchFamily="34" charset="0"/>
              </a:rPr>
              <a:t>校外导师：宋帮诚晋</a:t>
            </a:r>
            <a:r>
              <a:rPr lang="en-US" altLang="zh-CN" dirty="0">
                <a:sym typeface="Arial" panose="020B0604020202020204" pitchFamily="34" charset="0"/>
              </a:rPr>
              <a:t>- </a:t>
            </a:r>
            <a:r>
              <a:rPr lang="zh-CN" altLang="en-US" dirty="0">
                <a:sym typeface="Arial" panose="020B0604020202020204" pitchFamily="34" charset="0"/>
              </a:rPr>
              <a:t>麒麟软件</a:t>
            </a: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/>
      </p:pic>
      <p:sp>
        <p:nvSpPr>
          <p:cNvPr id="28" name="文本占位符 27"/>
          <p:cNvSpPr>
            <a:spLocks noGrp="1"/>
          </p:cNvSpPr>
          <p:nvPr>
            <p:ph type="body" sz="quarter" idx="14"/>
          </p:nvPr>
        </p:nvSpPr>
        <p:spPr>
          <a:xfrm>
            <a:off x="714375" y="3670935"/>
            <a:ext cx="6538595" cy="1064895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>
                <a:sym typeface="Arial" panose="020B0604020202020204" pitchFamily="34" charset="0"/>
              </a:rPr>
              <a:t>GitLab </a:t>
            </a:r>
            <a:r>
              <a:rPr lang="zh-CN" altLang="en-US" dirty="0">
                <a:sym typeface="Arial" panose="020B0604020202020204" pitchFamily="34" charset="0"/>
              </a:rPr>
              <a:t>项目</a:t>
            </a:r>
            <a:r>
              <a:rPr lang="en-US" altLang="zh-CN" dirty="0">
                <a:sym typeface="Arial" panose="020B0604020202020204" pitchFamily="34" charset="0"/>
              </a:rPr>
              <a:t> ID</a:t>
            </a:r>
            <a:r>
              <a:rPr lang="zh-CN" altLang="en-US" dirty="0">
                <a:sym typeface="Arial" panose="020B0604020202020204" pitchFamily="34" charset="0"/>
              </a:rPr>
              <a:t>：</a:t>
            </a:r>
            <a:r>
              <a:rPr lang="en-US" altLang="zh-CN" dirty="0">
                <a:sym typeface="Arial" panose="020B0604020202020204" pitchFamily="34" charset="0"/>
              </a:rPr>
              <a:t>8507 </a:t>
            </a:r>
          </a:p>
          <a:p>
            <a:pPr algn="l"/>
            <a:r>
              <a:rPr lang="en-US" altLang="zh-CN" dirty="0">
                <a:sym typeface="Arial" panose="020B0604020202020204" pitchFamily="34" charset="0"/>
              </a:rPr>
              <a:t>proj238-openKylin操作系统安全分析工具</a:t>
            </a:r>
          </a:p>
          <a:p>
            <a:pPr algn="l"/>
            <a:r>
              <a:rPr lang="en-US" altLang="zh-CN" dirty="0">
                <a:sym typeface="Arial" panose="020B0604020202020204" pitchFamily="34" charset="0"/>
              </a:rPr>
              <a:t>2022 </a:t>
            </a:r>
            <a:r>
              <a:rPr lang="zh-CN" altLang="en-US" dirty="0">
                <a:sym typeface="Arial" panose="020B0604020202020204" pitchFamily="34" charset="0"/>
              </a:rPr>
              <a:t>全国大学生计算机系统能力大赛操作系统设计赛</a:t>
            </a:r>
            <a:r>
              <a:rPr lang="en-US" altLang="zh-CN" dirty="0">
                <a:sym typeface="Arial" panose="020B0604020202020204" pitchFamily="34" charset="0"/>
              </a:rPr>
              <a:t> - OS </a:t>
            </a:r>
            <a:r>
              <a:rPr lang="zh-CN" altLang="en-US" dirty="0">
                <a:sym typeface="Arial" panose="020B0604020202020204" pitchFamily="34" charset="0"/>
              </a:rPr>
              <a:t>功能挑战赛道</a:t>
            </a: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D5F901-B332-43D3-A16E-191B8DE21A5D}" type="datetime1">
              <a:rPr lang="zh-CN" altLang="en-US" smtClean="0">
                <a:sym typeface="Arial" panose="020B0604020202020204" pitchFamily="34" charset="0"/>
              </a:rPr>
              <a:t>2023/8/15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0" name="灯片编号占位符 2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14375" y="1970405"/>
            <a:ext cx="10423525" cy="1497965"/>
          </a:xfrm>
        </p:spPr>
        <p:txBody>
          <a:bodyPr>
            <a:normAutofit/>
          </a:bodyPr>
          <a:lstStyle/>
          <a:p>
            <a:r>
              <a:rPr dirty="0">
                <a:sym typeface="Arial" panose="020B0604020202020204" pitchFamily="34" charset="0"/>
              </a:rPr>
              <a:t>Proj</a:t>
            </a:r>
            <a:r>
              <a:rPr lang="en-US" dirty="0">
                <a:sym typeface="Arial" panose="020B0604020202020204" pitchFamily="34" charset="0"/>
              </a:rPr>
              <a:t>238</a:t>
            </a:r>
            <a:r>
              <a:rPr dirty="0">
                <a:sym typeface="Arial" panose="020B0604020202020204" pitchFamily="34" charset="0"/>
              </a:rPr>
              <a:t>－</a:t>
            </a:r>
            <a:r>
              <a:rPr lang="en-US" dirty="0">
                <a:sym typeface="Arial" panose="020B0604020202020204" pitchFamily="34" charset="0"/>
              </a:rPr>
              <a:t>openkylin</a:t>
            </a:r>
            <a:r>
              <a:rPr lang="zh-CN" altLang="en-US" dirty="0">
                <a:sym typeface="Arial" panose="020B0604020202020204" pitchFamily="34" charset="0"/>
              </a:rPr>
              <a:t>安全基线检查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框架设计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总体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总体设计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951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安全基线检测、修复模块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漏洞检测、修复模块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可视化服务器模块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10</a:t>
            </a:fld>
            <a:endParaRPr lang="zh-CN" altLang="en-US"/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CDF8B53E-2BF9-2BD8-0D00-80A3624150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7813" y="2054883"/>
            <a:ext cx="8269487" cy="40792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框架设计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安全基线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7299325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安全基线检测模块总体设计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11</a:t>
            </a:fld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8ABE968-F306-C4D2-0B8D-5120E61AAC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63" y="1736725"/>
            <a:ext cx="5217473" cy="447447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9C4F5A0-B6B9-683F-BA9D-6330AECFD469}"/>
              </a:ext>
            </a:extLst>
          </p:cNvPr>
          <p:cNvSpPr txBox="1"/>
          <p:nvPr/>
        </p:nvSpPr>
        <p:spPr>
          <a:xfrm>
            <a:off x="7203440" y="1879600"/>
            <a:ext cx="2637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设计解释：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</a:t>
            </a:r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框架设计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漏洞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C837A-0101-43AD-B4D5-75F275EEA7BC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93047" y="2481464"/>
            <a:ext cx="3838576" cy="189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914400">
              <a:lnSpc>
                <a:spcPct val="150000"/>
              </a:lnSpc>
              <a:buSzPct val="100000"/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安装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firejail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沙盒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在沙盒中运行内核漏洞检测脚本和系统漏洞检测脚本</a:t>
            </a:r>
            <a:endParaRPr kumimoji="1"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在非沙盒环境中运行内核漏洞修复脚本和系统漏洞修复脚本</a:t>
            </a:r>
            <a:endParaRPr kumimoji="1"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73060" y="1704288"/>
            <a:ext cx="0" cy="35650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12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0704917-CF88-BF51-5656-F909B71E98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604" y="1891147"/>
            <a:ext cx="3848637" cy="319132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B8EE097-B82F-3D50-D46A-297CD5BB9ABC}"/>
              </a:ext>
            </a:extLst>
          </p:cNvPr>
          <p:cNvSpPr txBox="1"/>
          <p:nvPr/>
        </p:nvSpPr>
        <p:spPr>
          <a:xfrm>
            <a:off x="6593047" y="1659553"/>
            <a:ext cx="3502675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漏洞检测</a:t>
            </a:r>
            <a:r>
              <a:rPr lang="en-US" altLang="zh-CN" sz="2400" b="1" dirty="0">
                <a:solidFill>
                  <a:schemeClr val="accent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&amp;</a:t>
            </a:r>
            <a:r>
              <a:rPr lang="zh-CN" altLang="en-US" sz="2400" b="1" dirty="0">
                <a:solidFill>
                  <a:schemeClr val="accent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修复框架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</a:t>
            </a:r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框架设计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可视化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C837A-0101-43AD-B4D5-75F275EEA7BC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3047" y="1659553"/>
            <a:ext cx="2793423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可视化程序框架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93048" y="2322688"/>
            <a:ext cx="4097364" cy="3003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利用可视化程序来替代部分命令行操作，提高阅读和操作体验，并实现对数据的分析。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编写。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Qt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：跨平台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C++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图形用户界面应用程序开发框架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主窗口是</a:t>
            </a:r>
            <a:r>
              <a:rPr kumimoji="1"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MainWindow</a:t>
            </a: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。主窗口</a:t>
            </a:r>
            <a:r>
              <a:rPr kumimoji="1"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MainWindow</a:t>
            </a: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内包含</a:t>
            </a:r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个控件：</a:t>
            </a:r>
            <a:r>
              <a:rPr kumimoji="1"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ParamWidget</a:t>
            </a:r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和 </a:t>
            </a:r>
            <a:r>
              <a:rPr kumimoji="1"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ProcessInfoWidget</a:t>
            </a: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073060" y="1704288"/>
            <a:ext cx="0" cy="35650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815" y="1990990"/>
            <a:ext cx="4813395" cy="315570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>
            <a:fillRect/>
          </a:stretch>
        </p:blipFill>
        <p:spPr/>
      </p:pic>
      <p:sp>
        <p:nvSpPr>
          <p:cNvPr id="16" name="文本占位符 1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dirty="0"/>
              <a:t>系统实现</a:t>
            </a:r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16"/>
          </p:nvPr>
        </p:nvSpPr>
        <p:spPr>
          <a:xfrm>
            <a:off x="3789680" y="3810000"/>
            <a:ext cx="3491865" cy="1001395"/>
          </a:xfrm>
        </p:spPr>
        <p:txBody>
          <a:bodyPr/>
          <a:lstStyle/>
          <a:p>
            <a:r>
              <a:rPr lang="en-US" altLang="zh-CN" dirty="0"/>
              <a:t>Implementation</a:t>
            </a:r>
            <a:endParaRPr lang="zh-CN" altLang="en-US" dirty="0"/>
          </a:p>
        </p:txBody>
      </p:sp>
      <p:sp>
        <p:nvSpPr>
          <p:cNvPr id="49" name="日期占位符 4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9815-873D-4C13-9D92-B9B1845E07DE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0" name="灯片编号占位符 4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0400" y="1635295"/>
            <a:ext cx="10858500" cy="4003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04 </a:t>
            </a:r>
            <a:r>
              <a:rPr lang="zh-CN" altLang="en-US" dirty="0">
                <a:sym typeface="Arial" panose="020B0604020202020204" pitchFamily="34" charset="0"/>
              </a:rPr>
              <a:t>漏洞检测</a:t>
            </a:r>
            <a:r>
              <a:rPr lang="en-US" altLang="zh-CN" dirty="0">
                <a:sym typeface="Arial" panose="020B0604020202020204" pitchFamily="34" charset="0"/>
              </a:rPr>
              <a:t>&amp;</a:t>
            </a:r>
            <a:r>
              <a:rPr lang="zh-CN" altLang="en-US" dirty="0">
                <a:sym typeface="Arial" panose="020B0604020202020204" pitchFamily="34" charset="0"/>
              </a:rPr>
              <a:t>修复系统实现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B368D-AEB9-4EBD-95A4-F53991A0A4A8}" type="datetime1">
              <a:rPr lang="zh-CN" altLang="en-US" smtClean="0">
                <a:sym typeface="Arial" panose="020B0604020202020204" pitchFamily="34" charset="0"/>
              </a:rPr>
              <a:t>2023/8/15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C12587-D45A-4379-3C83-0BB51E2BF6AB}"/>
              </a:ext>
            </a:extLst>
          </p:cNvPr>
          <p:cNvSpPr txBox="1"/>
          <p:nvPr/>
        </p:nvSpPr>
        <p:spPr>
          <a:xfrm>
            <a:off x="688845" y="1146724"/>
            <a:ext cx="106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以漏洞</a:t>
            </a:r>
            <a:r>
              <a:rPr lang="en-US" altLang="zh-CN" dirty="0"/>
              <a:t>KVE-2022-0205</a:t>
            </a:r>
            <a:r>
              <a:rPr lang="zh-CN" altLang="en-US" dirty="0"/>
              <a:t>为例说明：</a:t>
            </a:r>
            <a:endParaRPr lang="en-US" altLang="zh-CN" dirty="0"/>
          </a:p>
          <a:p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607763-C988-4163-ABEA-904A49E9532A}"/>
              </a:ext>
            </a:extLst>
          </p:cNvPr>
          <p:cNvSpPr txBox="1"/>
          <p:nvPr/>
        </p:nvSpPr>
        <p:spPr>
          <a:xfrm>
            <a:off x="6736701" y="2728610"/>
            <a:ext cx="55237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dirty="0">
                <a:hlinkClick r:id="rId4"/>
              </a:rPr>
              <a:t>https://www.kylinos.cn/support/loophole/patch/3600.html</a:t>
            </a:r>
            <a:r>
              <a:rPr lang="zh-CN" altLang="en-US" sz="1600" dirty="0"/>
              <a:t>中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获得漏洞基本信息</a:t>
            </a:r>
            <a:endParaRPr lang="en-US" altLang="zh-CN" sz="1600" b="0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1600" b="0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CVE-2023-3098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KVE-2022-0205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en-US" altLang="zh-CN" sz="1600" b="0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600" b="0" i="0" dirty="0" err="1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KylinSoft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0" i="0" dirty="0" err="1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youker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-assistant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是中国麒麟软件（</a:t>
            </a:r>
            <a:r>
              <a:rPr lang="en-US" altLang="zh-CN" sz="1600" b="0" i="0" dirty="0" err="1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KylinSoft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）公司的一个系统管理和配置工具。</a:t>
            </a:r>
            <a:r>
              <a:rPr lang="en-US" altLang="zh-CN" sz="1600" b="0" i="0" dirty="0" err="1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KylinSoft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0" i="0" dirty="0" err="1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youker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-assistant 3.0.2-0kylin6k70-23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之前版本存在安全漏洞。攻击者利用该漏洞可以访问存储在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根文件夹之外的文件和目录。</a:t>
            </a:r>
            <a:endParaRPr lang="zh-CN" altLang="en-US" sz="16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5C849E-E6D0-707A-046A-9933492DDE5C}"/>
              </a:ext>
            </a:extLst>
          </p:cNvPr>
          <p:cNvSpPr txBox="1"/>
          <p:nvPr/>
        </p:nvSpPr>
        <p:spPr>
          <a:xfrm>
            <a:off x="673100" y="1548400"/>
            <a:ext cx="842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Step1 </a:t>
            </a:r>
            <a:r>
              <a:rPr lang="zh-CN" altLang="en-US" dirty="0"/>
              <a:t>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漏洞信息查询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3F7170B-E3C1-8676-DC39-25B2E80936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400" y="2728610"/>
            <a:ext cx="5918265" cy="290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28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0400" y="1635295"/>
            <a:ext cx="10858500" cy="4003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04 </a:t>
            </a:r>
            <a:r>
              <a:rPr lang="zh-CN" altLang="en-US" dirty="0">
                <a:sym typeface="Arial" panose="020B0604020202020204" pitchFamily="34" charset="0"/>
              </a:rPr>
              <a:t>漏洞检测</a:t>
            </a:r>
            <a:r>
              <a:rPr lang="en-US" altLang="zh-CN" dirty="0">
                <a:sym typeface="Arial" panose="020B0604020202020204" pitchFamily="34" charset="0"/>
              </a:rPr>
              <a:t>&amp;</a:t>
            </a:r>
            <a:r>
              <a:rPr lang="zh-CN" altLang="en-US" dirty="0">
                <a:sym typeface="Arial" panose="020B0604020202020204" pitchFamily="34" charset="0"/>
              </a:rPr>
              <a:t>修复系统实现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B368D-AEB9-4EBD-95A4-F53991A0A4A8}" type="datetime1">
              <a:rPr lang="zh-CN" altLang="en-US" smtClean="0">
                <a:sym typeface="Arial" panose="020B0604020202020204" pitchFamily="34" charset="0"/>
              </a:rPr>
              <a:t>2023/8/15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5C849E-E6D0-707A-046A-9933492DDE5C}"/>
              </a:ext>
            </a:extLst>
          </p:cNvPr>
          <p:cNvSpPr txBox="1"/>
          <p:nvPr/>
        </p:nvSpPr>
        <p:spPr>
          <a:xfrm>
            <a:off x="660399" y="1187096"/>
            <a:ext cx="94726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Step2</a:t>
            </a:r>
            <a:r>
              <a:rPr lang="zh-CN" altLang="en-US" dirty="0"/>
              <a:t>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漏洞检测脚本获取</a:t>
            </a:r>
            <a:endParaRPr lang="en-US" alt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FC8E9E-C4DA-7468-7413-9B6CCE57FB58}"/>
              </a:ext>
            </a:extLst>
          </p:cNvPr>
          <p:cNvSpPr txBox="1"/>
          <p:nvPr/>
        </p:nvSpPr>
        <p:spPr>
          <a:xfrm>
            <a:off x="5697831" y="2321597"/>
            <a:ext cx="5921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在</a:t>
            </a:r>
            <a:r>
              <a:rPr lang="en-US" altLang="zh-CN" sz="1600" dirty="0" err="1"/>
              <a:t>openkylin</a:t>
            </a:r>
            <a:r>
              <a:rPr lang="en-US" altLang="zh-CN" sz="1600" dirty="0"/>
              <a:t>-exploit-</a:t>
            </a:r>
            <a:r>
              <a:rPr lang="en-US" altLang="zh-CN" sz="1600" dirty="0" err="1"/>
              <a:t>db</a:t>
            </a:r>
            <a:r>
              <a:rPr lang="zh-CN" altLang="en-US" sz="1600" dirty="0"/>
              <a:t>项目</a:t>
            </a:r>
            <a:endParaRPr lang="en-US" altLang="zh-CN" sz="1600" dirty="0"/>
          </a:p>
          <a:p>
            <a:r>
              <a:rPr lang="zh-CN" altLang="en-US" sz="1600" dirty="0"/>
              <a:t>（</a:t>
            </a:r>
            <a:r>
              <a:rPr lang="en-US" altLang="zh-CN" sz="1600" dirty="0">
                <a:hlinkClick r:id="rId4"/>
              </a:rPr>
              <a:t>https://gitee.com/makaikang/openkylin-exploit-db/tree/master</a:t>
            </a:r>
            <a:r>
              <a:rPr lang="zh-CN" altLang="en-US" sz="1600" dirty="0"/>
              <a:t>）中查询已经整理的漏洞</a:t>
            </a:r>
            <a:endParaRPr lang="en-US" altLang="zh-CN" sz="1600" dirty="0"/>
          </a:p>
          <a:p>
            <a:endParaRPr lang="en-US" altLang="zh-CN" sz="1600" dirty="0"/>
          </a:p>
          <a:p>
            <a:r>
              <a:rPr lang="zh-CN" altLang="en-US" sz="1600" dirty="0"/>
              <a:t>获得漏洞</a:t>
            </a:r>
            <a:r>
              <a:rPr lang="en-US" altLang="zh-CN" sz="1600" dirty="0"/>
              <a:t>KVE-2022-0205</a:t>
            </a:r>
            <a:r>
              <a:rPr lang="zh-CN" altLang="en-US" sz="1600" b="0" i="0" dirty="0">
                <a:effectLst/>
                <a:latin typeface="-apple-system"/>
              </a:rPr>
              <a:t>漏洞验证程序</a:t>
            </a:r>
            <a:r>
              <a:rPr lang="en-US" altLang="zh-CN" sz="1600" b="0" i="0" dirty="0">
                <a:effectLst/>
                <a:latin typeface="-apple-system"/>
              </a:rPr>
              <a:t>(</a:t>
            </a:r>
            <a:r>
              <a:rPr lang="en-US" altLang="zh-CN" sz="1600" b="0" i="0" dirty="0" err="1">
                <a:effectLst/>
                <a:latin typeface="-apple-system"/>
              </a:rPr>
              <a:t>poc</a:t>
            </a:r>
            <a:r>
              <a:rPr lang="en-US" altLang="zh-CN" sz="1600" b="0" i="0" dirty="0">
                <a:effectLst/>
                <a:latin typeface="-apple-system"/>
              </a:rPr>
              <a:t>/exp)</a:t>
            </a:r>
          </a:p>
          <a:p>
            <a:endParaRPr lang="zh-CN" altLang="en-US" sz="1600" b="1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7203D39-D176-408B-D933-9FD6C381BD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399" y="2198697"/>
            <a:ext cx="4937062" cy="346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3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0400" y="1635295"/>
            <a:ext cx="10858500" cy="4003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04 </a:t>
            </a:r>
            <a:r>
              <a:rPr lang="zh-CN" altLang="en-US" dirty="0">
                <a:sym typeface="Arial" panose="020B0604020202020204" pitchFamily="34" charset="0"/>
              </a:rPr>
              <a:t>漏洞检测</a:t>
            </a:r>
            <a:r>
              <a:rPr lang="en-US" altLang="zh-CN" dirty="0">
                <a:sym typeface="Arial" panose="020B0604020202020204" pitchFamily="34" charset="0"/>
              </a:rPr>
              <a:t>&amp;</a:t>
            </a:r>
            <a:r>
              <a:rPr lang="zh-CN" altLang="en-US" dirty="0">
                <a:sym typeface="Arial" panose="020B0604020202020204" pitchFamily="34" charset="0"/>
              </a:rPr>
              <a:t>修复系统实现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B368D-AEB9-4EBD-95A4-F53991A0A4A8}" type="datetime1">
              <a:rPr lang="zh-CN" altLang="en-US" smtClean="0">
                <a:sym typeface="Arial" panose="020B0604020202020204" pitchFamily="34" charset="0"/>
              </a:rPr>
              <a:t>2023/8/15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5C849E-E6D0-707A-046A-9933492DDE5C}"/>
              </a:ext>
            </a:extLst>
          </p:cNvPr>
          <p:cNvSpPr txBox="1"/>
          <p:nvPr/>
        </p:nvSpPr>
        <p:spPr>
          <a:xfrm>
            <a:off x="660399" y="1187096"/>
            <a:ext cx="94726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Step3</a:t>
            </a:r>
            <a:r>
              <a:rPr lang="zh-CN" altLang="en-US" dirty="0"/>
              <a:t>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漏洞检测</a:t>
            </a:r>
            <a:r>
              <a:rPr lang="en-US" altLang="zh-CN" dirty="0" err="1"/>
              <a:t>yaml</a:t>
            </a:r>
            <a:r>
              <a:rPr lang="zh-CN" altLang="en-US" dirty="0"/>
              <a:t>文件编写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A70DF4-21F5-693B-008F-DBFDCA7B9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035" y="2191571"/>
            <a:ext cx="5563120" cy="37495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A7C2B87-20E0-2A26-A6DF-871657A24BE7}"/>
              </a:ext>
            </a:extLst>
          </p:cNvPr>
          <p:cNvSpPr txBox="1"/>
          <p:nvPr/>
        </p:nvSpPr>
        <p:spPr>
          <a:xfrm>
            <a:off x="7405193" y="2193279"/>
            <a:ext cx="34243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漏洞</a:t>
            </a:r>
            <a:r>
              <a:rPr lang="en-US" altLang="zh-CN" dirty="0" err="1"/>
              <a:t>Yaml</a:t>
            </a:r>
            <a:r>
              <a:rPr lang="zh-CN" altLang="en-US" dirty="0"/>
              <a:t>文件中需要包含：</a:t>
            </a:r>
            <a:endParaRPr lang="en-US" altLang="zh-CN" dirty="0"/>
          </a:p>
          <a:p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漏洞描述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漏洞解决方案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漏洞影响版本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漏洞检测文件名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漏洞检测文件运行参数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漏洞检测文件返回结果标准</a:t>
            </a:r>
          </a:p>
        </p:txBody>
      </p:sp>
    </p:spTree>
    <p:extLst>
      <p:ext uri="{BB962C8B-B14F-4D97-AF65-F5344CB8AC3E}">
        <p14:creationId xmlns:p14="http://schemas.microsoft.com/office/powerpoint/2010/main" val="3621785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0400" y="1635295"/>
            <a:ext cx="10858500" cy="4003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04 </a:t>
            </a:r>
            <a:r>
              <a:rPr lang="zh-CN" altLang="en-US" dirty="0">
                <a:sym typeface="Arial" panose="020B0604020202020204" pitchFamily="34" charset="0"/>
              </a:rPr>
              <a:t>漏洞检测</a:t>
            </a:r>
            <a:r>
              <a:rPr lang="en-US" altLang="zh-CN" dirty="0">
                <a:sym typeface="Arial" panose="020B0604020202020204" pitchFamily="34" charset="0"/>
              </a:rPr>
              <a:t>&amp;</a:t>
            </a:r>
            <a:r>
              <a:rPr lang="zh-CN" altLang="en-US" dirty="0">
                <a:sym typeface="Arial" panose="020B0604020202020204" pitchFamily="34" charset="0"/>
              </a:rPr>
              <a:t>修复系统实现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B368D-AEB9-4EBD-95A4-F53991A0A4A8}" type="datetime1">
              <a:rPr lang="zh-CN" altLang="en-US" smtClean="0">
                <a:sym typeface="Arial" panose="020B0604020202020204" pitchFamily="34" charset="0"/>
              </a:rPr>
              <a:t>2023/8/15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5C849E-E6D0-707A-046A-9933492DDE5C}"/>
              </a:ext>
            </a:extLst>
          </p:cNvPr>
          <p:cNvSpPr txBox="1"/>
          <p:nvPr/>
        </p:nvSpPr>
        <p:spPr>
          <a:xfrm>
            <a:off x="660400" y="1154809"/>
            <a:ext cx="94726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Step4</a:t>
            </a:r>
            <a:r>
              <a:rPr lang="zh-CN" altLang="en-US" dirty="0"/>
              <a:t>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漏洞修复脚本实现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2DCF20F-40C9-1A9C-BC8B-156D35ED2D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035" y="2308487"/>
            <a:ext cx="5939408" cy="224102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C3A45A0-D816-DD03-00D5-FD89AD242781}"/>
              </a:ext>
            </a:extLst>
          </p:cNvPr>
          <p:cNvSpPr txBox="1"/>
          <p:nvPr/>
        </p:nvSpPr>
        <p:spPr>
          <a:xfrm>
            <a:off x="6668277" y="2058775"/>
            <a:ext cx="55237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dirty="0">
                <a:hlinkClick r:id="rId5"/>
              </a:rPr>
              <a:t>https://www.kylinos.cn/support/loophole/patch/3600.html</a:t>
            </a:r>
            <a:r>
              <a:rPr lang="zh-CN" altLang="en-US" sz="1600" dirty="0"/>
              <a:t>中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漏洞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KVE-2022-0205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修复方法</a:t>
            </a:r>
            <a:endParaRPr lang="en-US" altLang="zh-CN" sz="1600" b="0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将修复方法整理为</a:t>
            </a:r>
            <a:r>
              <a:rPr lang="en-US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 solution.py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脚本并将上述所有文件存放于同一文件夹中，将文件夹索引放于漏洞总索引</a:t>
            </a:r>
            <a:r>
              <a:rPr lang="en-US" altLang="zh-CN" sz="16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yaml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16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3615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0400" y="1635295"/>
            <a:ext cx="10858500" cy="4003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04 </a:t>
            </a:r>
            <a:r>
              <a:rPr lang="zh-CN" altLang="en-US" dirty="0">
                <a:sym typeface="Arial" panose="020B0604020202020204" pitchFamily="34" charset="0"/>
              </a:rPr>
              <a:t>漏洞检测</a:t>
            </a:r>
            <a:r>
              <a:rPr lang="en-US" altLang="zh-CN" dirty="0">
                <a:sym typeface="Arial" panose="020B0604020202020204" pitchFamily="34" charset="0"/>
              </a:rPr>
              <a:t>&amp;</a:t>
            </a:r>
            <a:r>
              <a:rPr lang="zh-CN" altLang="en-US" dirty="0">
                <a:sym typeface="Arial" panose="020B0604020202020204" pitchFamily="34" charset="0"/>
              </a:rPr>
              <a:t>修复系统实现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B368D-AEB9-4EBD-95A4-F53991A0A4A8}" type="datetime1">
              <a:rPr lang="zh-CN" altLang="en-US" smtClean="0">
                <a:sym typeface="Arial" panose="020B0604020202020204" pitchFamily="34" charset="0"/>
              </a:rPr>
              <a:t>2023/8/15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19</a:t>
            </a:fld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5C849E-E6D0-707A-046A-9933492DDE5C}"/>
              </a:ext>
            </a:extLst>
          </p:cNvPr>
          <p:cNvSpPr txBox="1"/>
          <p:nvPr/>
        </p:nvSpPr>
        <p:spPr>
          <a:xfrm>
            <a:off x="660400" y="1150684"/>
            <a:ext cx="94726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Step5</a:t>
            </a:r>
            <a:r>
              <a:rPr lang="zh-CN" altLang="en-US" dirty="0"/>
              <a:t>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编写漏洞检测</a:t>
            </a:r>
            <a:r>
              <a:rPr lang="en-US" altLang="zh-CN" dirty="0"/>
              <a:t>&amp;</a:t>
            </a:r>
            <a:r>
              <a:rPr lang="zh-CN" altLang="en-US" dirty="0"/>
              <a:t>修复批处理脚本</a:t>
            </a:r>
            <a:endParaRPr lang="en-US" altLang="zh-CN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26E944F-4F13-5F2D-B45D-C894D0403CD7}"/>
              </a:ext>
            </a:extLst>
          </p:cNvPr>
          <p:cNvSpPr/>
          <p:nvPr/>
        </p:nvSpPr>
        <p:spPr>
          <a:xfrm>
            <a:off x="755779" y="2453951"/>
            <a:ext cx="1782148" cy="92333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5C72DC-85B1-3AB4-5BD1-71E48120C1B1}"/>
              </a:ext>
            </a:extLst>
          </p:cNvPr>
          <p:cNvSpPr txBox="1"/>
          <p:nvPr/>
        </p:nvSpPr>
        <p:spPr>
          <a:xfrm>
            <a:off x="998893" y="2592450"/>
            <a:ext cx="153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读取漏洞索引</a:t>
            </a:r>
            <a:r>
              <a:rPr lang="en-US" altLang="zh-CN" dirty="0" err="1">
                <a:solidFill>
                  <a:schemeClr val="bg1"/>
                </a:solidFill>
              </a:rPr>
              <a:t>yaml</a:t>
            </a:r>
            <a:r>
              <a:rPr lang="zh-CN" altLang="en-US" dirty="0">
                <a:solidFill>
                  <a:schemeClr val="bg1"/>
                </a:solidFill>
              </a:rPr>
              <a:t>文件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C2A6CC4-532B-4DA2-5591-29A0F81B1822}"/>
              </a:ext>
            </a:extLst>
          </p:cNvPr>
          <p:cNvSpPr/>
          <p:nvPr/>
        </p:nvSpPr>
        <p:spPr>
          <a:xfrm>
            <a:off x="3959290" y="2453949"/>
            <a:ext cx="1657739" cy="92333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7CE738-28CF-FE7B-0E87-EC4C417809C5}"/>
              </a:ext>
            </a:extLst>
          </p:cNvPr>
          <p:cNvSpPr txBox="1"/>
          <p:nvPr/>
        </p:nvSpPr>
        <p:spPr>
          <a:xfrm>
            <a:off x="4039119" y="2592450"/>
            <a:ext cx="1657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读取每个漏洞的</a:t>
            </a:r>
            <a:r>
              <a:rPr lang="en-US" altLang="zh-CN" dirty="0" err="1">
                <a:solidFill>
                  <a:schemeClr val="bg1"/>
                </a:solidFill>
              </a:rPr>
              <a:t>yaml</a:t>
            </a:r>
            <a:r>
              <a:rPr lang="zh-CN" altLang="en-US" dirty="0">
                <a:solidFill>
                  <a:schemeClr val="bg1"/>
                </a:solidFill>
              </a:rPr>
              <a:t>文件</a:t>
            </a: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F07CAC45-4EB9-0CAB-2D87-37BC167AE200}"/>
              </a:ext>
            </a:extLst>
          </p:cNvPr>
          <p:cNvSpPr/>
          <p:nvPr/>
        </p:nvSpPr>
        <p:spPr>
          <a:xfrm>
            <a:off x="2523412" y="2789853"/>
            <a:ext cx="1435878" cy="15862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B4BD20-4496-7EBB-A145-4B43305F0DE0}"/>
              </a:ext>
            </a:extLst>
          </p:cNvPr>
          <p:cNvSpPr txBox="1"/>
          <p:nvPr/>
        </p:nvSpPr>
        <p:spPr>
          <a:xfrm>
            <a:off x="2633306" y="2531402"/>
            <a:ext cx="25659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多线程运行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E576F63-9DA1-10AC-148C-9A70A820C607}"/>
              </a:ext>
            </a:extLst>
          </p:cNvPr>
          <p:cNvSpPr/>
          <p:nvPr/>
        </p:nvSpPr>
        <p:spPr>
          <a:xfrm>
            <a:off x="7052907" y="2453949"/>
            <a:ext cx="1657739" cy="92333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箭头: 右 14">
            <a:extLst>
              <a:ext uri="{FF2B5EF4-FFF2-40B4-BE49-F238E27FC236}">
                <a16:creationId xmlns:a16="http://schemas.microsoft.com/office/drawing/2014/main" id="{F15D5EB7-9DE3-E536-665A-2B93F6A19E8B}"/>
              </a:ext>
            </a:extLst>
          </p:cNvPr>
          <p:cNvSpPr/>
          <p:nvPr/>
        </p:nvSpPr>
        <p:spPr>
          <a:xfrm>
            <a:off x="5617029" y="2797062"/>
            <a:ext cx="1435878" cy="15862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76BB16E-AF8D-A514-693D-8B802C0EF7C1}"/>
              </a:ext>
            </a:extLst>
          </p:cNvPr>
          <p:cNvSpPr txBox="1"/>
          <p:nvPr/>
        </p:nvSpPr>
        <p:spPr>
          <a:xfrm>
            <a:off x="7132736" y="2691706"/>
            <a:ext cx="1657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漏洞检测程序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49D29A2-9E58-5D3A-307C-1A58F051C3B1}"/>
              </a:ext>
            </a:extLst>
          </p:cNvPr>
          <p:cNvSpPr/>
          <p:nvPr/>
        </p:nvSpPr>
        <p:spPr>
          <a:xfrm>
            <a:off x="5055582" y="4347540"/>
            <a:ext cx="1657739" cy="92333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箭头: 直角上 19">
            <a:extLst>
              <a:ext uri="{FF2B5EF4-FFF2-40B4-BE49-F238E27FC236}">
                <a16:creationId xmlns:a16="http://schemas.microsoft.com/office/drawing/2014/main" id="{6250E724-7B15-834D-EA9F-ECA3EE6D4F99}"/>
              </a:ext>
            </a:extLst>
          </p:cNvPr>
          <p:cNvSpPr/>
          <p:nvPr/>
        </p:nvSpPr>
        <p:spPr>
          <a:xfrm rot="5400000">
            <a:off x="4158853" y="3973879"/>
            <a:ext cx="1526036" cy="332838"/>
          </a:xfrm>
          <a:prstGeom prst="bent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8342F9C-973F-8939-568A-E906B4B3F0BC}"/>
              </a:ext>
            </a:extLst>
          </p:cNvPr>
          <p:cNvSpPr txBox="1"/>
          <p:nvPr/>
        </p:nvSpPr>
        <p:spPr>
          <a:xfrm>
            <a:off x="5994919" y="2542905"/>
            <a:ext cx="1782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调用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B1E66E1-6032-274F-196C-B6A56F5812DA}"/>
              </a:ext>
            </a:extLst>
          </p:cNvPr>
          <p:cNvSpPr txBox="1"/>
          <p:nvPr/>
        </p:nvSpPr>
        <p:spPr>
          <a:xfrm>
            <a:off x="5166049" y="4617240"/>
            <a:ext cx="1657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漏洞修复程序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1642C81-EAE5-68FF-2F4B-0AEFFEF59375}"/>
              </a:ext>
            </a:extLst>
          </p:cNvPr>
          <p:cNvSpPr txBox="1"/>
          <p:nvPr/>
        </p:nvSpPr>
        <p:spPr>
          <a:xfrm>
            <a:off x="4275442" y="3879959"/>
            <a:ext cx="1329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加锁</a:t>
            </a:r>
          </a:p>
        </p:txBody>
      </p:sp>
      <p:sp>
        <p:nvSpPr>
          <p:cNvPr id="25" name="箭头: 右 24">
            <a:extLst>
              <a:ext uri="{FF2B5EF4-FFF2-40B4-BE49-F238E27FC236}">
                <a16:creationId xmlns:a16="http://schemas.microsoft.com/office/drawing/2014/main" id="{C3FDB70D-4832-23EC-2823-48CDB202BC06}"/>
              </a:ext>
            </a:extLst>
          </p:cNvPr>
          <p:cNvSpPr/>
          <p:nvPr/>
        </p:nvSpPr>
        <p:spPr>
          <a:xfrm>
            <a:off x="6720060" y="4722596"/>
            <a:ext cx="1435878" cy="15862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6C9214F-964B-3412-021C-3E243E12F014}"/>
              </a:ext>
            </a:extLst>
          </p:cNvPr>
          <p:cNvSpPr txBox="1"/>
          <p:nvPr/>
        </p:nvSpPr>
        <p:spPr>
          <a:xfrm>
            <a:off x="6934255" y="4472229"/>
            <a:ext cx="3914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释放锁</a:t>
            </a:r>
          </a:p>
        </p:txBody>
      </p:sp>
    </p:spTree>
    <p:extLst>
      <p:ext uri="{BB962C8B-B14F-4D97-AF65-F5344CB8AC3E}">
        <p14:creationId xmlns:p14="http://schemas.microsoft.com/office/powerpoint/2010/main" val="273131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01974" y="6482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1DEE7-45B6-4683-B219-A81BA956F1CB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6440" y="2250625"/>
            <a:ext cx="2700496" cy="643468"/>
            <a:chOff x="669527" y="2250625"/>
            <a:chExt cx="2700496" cy="643468"/>
          </a:xfrm>
        </p:grpSpPr>
        <p:sp>
          <p:nvSpPr>
            <p:cNvPr id="6" name="文本占位符 64"/>
            <p:cNvSpPr txBox="1"/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Introduction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文本占位符 67"/>
            <p:cNvSpPr txBox="1"/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题目介绍</a:t>
              </a:r>
            </a:p>
          </p:txBody>
        </p:sp>
        <p:sp>
          <p:nvSpPr>
            <p:cNvPr id="8" name="文本占位符 7"/>
            <p:cNvSpPr txBox="1"/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5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6440" y="3960672"/>
            <a:ext cx="2700496" cy="643468"/>
            <a:chOff x="669527" y="2250625"/>
            <a:chExt cx="2700496" cy="643468"/>
          </a:xfrm>
        </p:grpSpPr>
        <p:sp>
          <p:nvSpPr>
            <p:cNvPr id="10" name="文本占位符 64"/>
            <p:cNvSpPr txBox="1"/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Implementation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文本占位符 67"/>
            <p:cNvSpPr txBox="1"/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系统实现</a:t>
              </a:r>
            </a:p>
          </p:txBody>
        </p:sp>
        <p:sp>
          <p:nvSpPr>
            <p:cNvPr id="12" name="文本占位符 7"/>
            <p:cNvSpPr txBox="1"/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5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20864" y="2250625"/>
            <a:ext cx="2700496" cy="643468"/>
            <a:chOff x="669527" y="2250625"/>
            <a:chExt cx="2700496" cy="643468"/>
          </a:xfrm>
        </p:grpSpPr>
        <p:sp>
          <p:nvSpPr>
            <p:cNvPr id="14" name="文本占位符 64"/>
            <p:cNvSpPr txBox="1"/>
            <p:nvPr/>
          </p:nvSpPr>
          <p:spPr>
            <a:xfrm>
              <a:off x="1617349" y="2692938"/>
              <a:ext cx="1175240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defPPr>
                <a:defRPr lang="zh-CN"/>
              </a:defPPr>
              <a:lvl1pPr indent="0" algn="just">
                <a:lnSpc>
                  <a:spcPct val="120000"/>
                </a:lnSpc>
                <a:spcBef>
                  <a:spcPts val="0"/>
                </a:spcBef>
                <a:buFontTx/>
                <a:buNone/>
                <a:defRPr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Progress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占位符 67"/>
            <p:cNvSpPr txBox="1"/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完成情况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文本占位符 7"/>
            <p:cNvSpPr txBox="1"/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5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20864" y="3960672"/>
            <a:ext cx="2700496" cy="643468"/>
            <a:chOff x="669527" y="2250625"/>
            <a:chExt cx="2700496" cy="643468"/>
          </a:xfrm>
        </p:grpSpPr>
        <p:sp>
          <p:nvSpPr>
            <p:cNvPr id="18" name="文本占位符 64"/>
            <p:cNvSpPr txBox="1"/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Demonstration</a:t>
              </a:r>
            </a:p>
          </p:txBody>
        </p:sp>
        <p:sp>
          <p:nvSpPr>
            <p:cNvPr id="19" name="文本占位符 67"/>
            <p:cNvSpPr txBox="1"/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功能演示</a:t>
              </a:r>
            </a:p>
          </p:txBody>
        </p:sp>
        <p:sp>
          <p:nvSpPr>
            <p:cNvPr id="20" name="文本占位符 7"/>
            <p:cNvSpPr txBox="1"/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n-US" sz="5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25289" y="2250625"/>
            <a:ext cx="2700496" cy="643468"/>
            <a:chOff x="669527" y="2250625"/>
            <a:chExt cx="2700496" cy="643468"/>
          </a:xfrm>
        </p:grpSpPr>
        <p:sp>
          <p:nvSpPr>
            <p:cNvPr id="22" name="文本占位符 64"/>
            <p:cNvSpPr txBox="1"/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Design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占位符 67"/>
            <p:cNvSpPr txBox="1"/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框架设计</a:t>
              </a:r>
            </a:p>
          </p:txBody>
        </p:sp>
        <p:sp>
          <p:nvSpPr>
            <p:cNvPr id="24" name="文本占位符 7"/>
            <p:cNvSpPr txBox="1"/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5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25289" y="3960672"/>
            <a:ext cx="2700496" cy="643468"/>
            <a:chOff x="669527" y="2250625"/>
            <a:chExt cx="2700496" cy="643468"/>
          </a:xfrm>
        </p:grpSpPr>
        <p:sp>
          <p:nvSpPr>
            <p:cNvPr id="26" name="文本占位符 64"/>
            <p:cNvSpPr txBox="1"/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Prospects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占位符 67"/>
            <p:cNvSpPr txBox="1"/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未来展望</a:t>
              </a:r>
            </a:p>
          </p:txBody>
        </p:sp>
        <p:sp>
          <p:nvSpPr>
            <p:cNvPr id="28" name="文本占位符 7"/>
            <p:cNvSpPr txBox="1"/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  <a:endParaRPr lang="en-US" sz="5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占位符 29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/>
      </p:pic>
      <p:sp>
        <p:nvSpPr>
          <p:cNvPr id="29" name="灯片编号占位符 2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</a:t>
            </a: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 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可视化程序功能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C837A-0101-43AD-B4D5-75F275EEA7BC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63635" y="1635020"/>
            <a:ext cx="2793423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可视化程序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63635" y="2322688"/>
            <a:ext cx="4282031" cy="3730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通过读取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procfs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虚拟文件获取抓取的进程信息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按记录分页展示</a:t>
            </a:r>
            <a:r>
              <a:rPr kumimoji="1"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process_info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信息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按</a:t>
            </a:r>
            <a:r>
              <a:rPr kumimoji="1"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pid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comm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筛选记录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按记录关中断时长排序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可刷新进程信息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显示模块参数值</a:t>
            </a:r>
          </a:p>
          <a:p>
            <a:pPr marL="285750" indent="-2857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修改模块参数值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073060" y="1704288"/>
            <a:ext cx="0" cy="35650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20</a:t>
            </a:fld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281" r="43355" b="50462"/>
          <a:stretch>
            <a:fillRect/>
          </a:stretch>
        </p:blipFill>
        <p:spPr>
          <a:xfrm>
            <a:off x="187325" y="1424305"/>
            <a:ext cx="6359525" cy="43389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0400" y="1635295"/>
            <a:ext cx="10858500" cy="4003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04 </a:t>
            </a:r>
            <a:r>
              <a:rPr lang="zh-CN" altLang="en-US" dirty="0">
                <a:sym typeface="Arial" panose="020B0604020202020204" pitchFamily="34" charset="0"/>
              </a:rPr>
              <a:t>系统实现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B368D-AEB9-4EBD-95A4-F53991A0A4A8}" type="datetime1">
              <a:rPr lang="zh-CN" altLang="en-US" smtClean="0">
                <a:sym typeface="Arial" panose="020B0604020202020204" pitchFamily="34" charset="0"/>
              </a:rPr>
              <a:t>2023/8/15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4769" y="2317117"/>
            <a:ext cx="3987159" cy="301979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编写基线检查控制服务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baseline_check.py</a:t>
            </a: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使用</a:t>
            </a:r>
            <a:r>
              <a:rPr kumimoji="1"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shell</a:t>
            </a:r>
            <a:r>
              <a:rPr kumimoji="1"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语言编写基线检查项目检查脚本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使用</a:t>
            </a:r>
            <a:r>
              <a:rPr kumimoji="1" lang="en-US" altLang="zh-C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yaml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文件记录检查项目配置参数，项目配置建议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使用</a:t>
            </a:r>
            <a:r>
              <a:rPr kumimoji="1" lang="en-US" altLang="zh-C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baseline.yaml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文件记录检查项列表，记录配置信息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运行</a:t>
            </a:r>
            <a:r>
              <a:rPr kumimoji="1"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baseline_check.py</a:t>
            </a:r>
            <a:r>
              <a:rPr kumimoji="1"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即可运行安全基线检查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4769" y="1855452"/>
            <a:ext cx="4041775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实现系统安全配置基线检查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5444490" cy="493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检查项目示例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umask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设置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22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1C56F1-B382-EF36-E832-0496B314EFC1}"/>
              </a:ext>
            </a:extLst>
          </p:cNvPr>
          <p:cNvSpPr txBox="1"/>
          <p:nvPr/>
        </p:nvSpPr>
        <p:spPr>
          <a:xfrm>
            <a:off x="1107440" y="3166709"/>
            <a:ext cx="73050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b="0" i="0" dirty="0" err="1">
                <a:solidFill>
                  <a:srgbClr val="121212"/>
                </a:solidFill>
                <a:effectLst/>
                <a:latin typeface="-apple-system"/>
              </a:rPr>
              <a:t>umask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(user file-</a:t>
            </a:r>
            <a:r>
              <a:rPr lang="en-US" altLang="zh-CN" b="0" i="0" dirty="0" err="1">
                <a:solidFill>
                  <a:srgbClr val="121212"/>
                </a:solidFill>
                <a:effectLst/>
                <a:latin typeface="-apple-system"/>
              </a:rPr>
              <a:t>creatiopn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 mode mask)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是</a:t>
            </a:r>
            <a:r>
              <a:rPr lang="en-US" altLang="zh-CN" b="0" i="0" dirty="0" err="1">
                <a:solidFill>
                  <a:srgbClr val="121212"/>
                </a:solidFill>
                <a:effectLst/>
                <a:latin typeface="-apple-system"/>
              </a:rPr>
              <a:t>linux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中的一个命令，用于为用户文件创建权限掩码，将现有的存取权限减掉权限掩码后，即可产生建立文件时预设的权限。</a:t>
            </a:r>
          </a:p>
          <a:p>
            <a:br>
              <a:rPr lang="zh-CN" altLang="en-US" dirty="0"/>
            </a:b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2C81D9-74A3-9053-C7D7-A5BCE942F95A}"/>
              </a:ext>
            </a:extLst>
          </p:cNvPr>
          <p:cNvSpPr txBox="1"/>
          <p:nvPr/>
        </p:nvSpPr>
        <p:spPr>
          <a:xfrm>
            <a:off x="1107440" y="4310063"/>
            <a:ext cx="873347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在文件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csh.cshrc</a:t>
            </a:r>
            <a:r>
              <a:rPr lang="zh-CN" altLang="en-US" dirty="0"/>
              <a:t>中设置 </a:t>
            </a:r>
            <a:r>
              <a:rPr lang="en-US" altLang="zh-CN" dirty="0" err="1"/>
              <a:t>umask</a:t>
            </a:r>
            <a:r>
              <a:rPr lang="en-US" altLang="zh-CN" dirty="0"/>
              <a:t> 077</a:t>
            </a:r>
            <a:r>
              <a:rPr lang="zh-CN" altLang="en-US" dirty="0"/>
              <a:t>或</a:t>
            </a:r>
            <a:r>
              <a:rPr lang="en-US" altLang="zh-CN" dirty="0"/>
              <a:t>UMASK 077</a:t>
            </a:r>
          </a:p>
          <a:p>
            <a:r>
              <a:rPr lang="zh-CN" altLang="en-US" dirty="0"/>
              <a:t>在文件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csh.login</a:t>
            </a:r>
            <a:r>
              <a:rPr lang="zh-CN" altLang="en-US" dirty="0"/>
              <a:t>中设置 </a:t>
            </a:r>
            <a:r>
              <a:rPr lang="en-US" altLang="zh-CN" dirty="0" err="1"/>
              <a:t>umask</a:t>
            </a:r>
            <a:r>
              <a:rPr lang="en-US" altLang="zh-CN" dirty="0"/>
              <a:t> 077</a:t>
            </a:r>
            <a:r>
              <a:rPr lang="zh-CN" altLang="en-US" dirty="0"/>
              <a:t>或</a:t>
            </a:r>
            <a:r>
              <a:rPr lang="en-US" altLang="zh-CN" dirty="0"/>
              <a:t>UMASK 077</a:t>
            </a:r>
          </a:p>
          <a:p>
            <a:r>
              <a:rPr lang="zh-CN" altLang="en-US" dirty="0"/>
              <a:t>检查文件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bashrc</a:t>
            </a:r>
            <a:r>
              <a:rPr lang="zh-CN" altLang="en-US" dirty="0"/>
              <a:t>（或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bash.bashrc</a:t>
            </a:r>
            <a:r>
              <a:rPr lang="zh-CN" altLang="en-US" dirty="0"/>
              <a:t>）中设置 </a:t>
            </a:r>
            <a:r>
              <a:rPr lang="en-US" altLang="zh-CN" dirty="0" err="1"/>
              <a:t>umask</a:t>
            </a:r>
            <a:r>
              <a:rPr lang="en-US" altLang="zh-CN" dirty="0"/>
              <a:t> 077</a:t>
            </a:r>
            <a:r>
              <a:rPr lang="zh-CN" altLang="en-US" dirty="0"/>
              <a:t>或</a:t>
            </a:r>
            <a:r>
              <a:rPr lang="en-US" altLang="zh-CN" dirty="0"/>
              <a:t>UMASK 077</a:t>
            </a:r>
          </a:p>
          <a:p>
            <a:r>
              <a:rPr lang="zh-CN" altLang="en-US" dirty="0"/>
              <a:t>在文件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/profile</a:t>
            </a:r>
            <a:r>
              <a:rPr lang="zh-CN" altLang="en-US" dirty="0"/>
              <a:t>中设置</a:t>
            </a:r>
            <a:r>
              <a:rPr lang="en-US" altLang="zh-CN" dirty="0" err="1"/>
              <a:t>umask</a:t>
            </a:r>
            <a:r>
              <a:rPr lang="en-US" altLang="zh-CN" dirty="0"/>
              <a:t> 077</a:t>
            </a:r>
            <a:r>
              <a:rPr lang="zh-CN" altLang="en-US" dirty="0"/>
              <a:t>或</a:t>
            </a:r>
            <a:r>
              <a:rPr lang="en-US" altLang="zh-CN" dirty="0"/>
              <a:t>UMASK 077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FF0E45-4C7D-491B-EF34-813267787248}"/>
              </a:ext>
            </a:extLst>
          </p:cNvPr>
          <p:cNvSpPr txBox="1"/>
          <p:nvPr/>
        </p:nvSpPr>
        <p:spPr>
          <a:xfrm>
            <a:off x="1107440" y="1605726"/>
            <a:ext cx="85810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Linux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文件权限一共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10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位长度，</a:t>
            </a:r>
            <a:r>
              <a:rPr lang="en-US" altLang="zh-CN" b="0" i="0" dirty="0" err="1">
                <a:solidFill>
                  <a:srgbClr val="121212"/>
                </a:solidFill>
                <a:effectLst/>
                <a:latin typeface="-apple-system"/>
              </a:rPr>
              <a:t>linux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文件权限，包含了四段，主要如下：</a:t>
            </a:r>
          </a:p>
          <a:p>
            <a:pPr algn="l"/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第一段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1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位：表示文件类型</a:t>
            </a:r>
          </a:p>
          <a:p>
            <a:pPr algn="l"/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第二段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3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位：表示所有者权限 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(xxx)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分别表示 读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(4) 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写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(2) 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执行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(1)</a:t>
            </a:r>
          </a:p>
          <a:p>
            <a:pPr algn="l"/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第三段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3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位：表示所在组权限 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(xxx)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分别表示 读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(4) 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写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(2) 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执行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(1)</a:t>
            </a:r>
          </a:p>
          <a:p>
            <a:pPr algn="l"/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第四段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3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位：表示其他用户权限 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(xxx)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分别表示 读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(4) 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写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(2) 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执行</a:t>
            </a:r>
            <a:r>
              <a:rPr lang="en-US" altLang="zh-CN" b="0" i="0" dirty="0">
                <a:solidFill>
                  <a:srgbClr val="121212"/>
                </a:solidFill>
                <a:effectLst/>
                <a:latin typeface="-apple-system"/>
              </a:rPr>
              <a:t>(1)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5444490" cy="493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检查项目示例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umask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设置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23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1C56F1-B382-EF36-E832-0496B314EFC1}"/>
              </a:ext>
            </a:extLst>
          </p:cNvPr>
          <p:cNvSpPr txBox="1"/>
          <p:nvPr/>
        </p:nvSpPr>
        <p:spPr>
          <a:xfrm>
            <a:off x="1107440" y="3166709"/>
            <a:ext cx="7305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zh-CN" altLang="en-US" dirty="0"/>
            </a:b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2C81D9-74A3-9053-C7D7-A5BCE942F95A}"/>
              </a:ext>
            </a:extLst>
          </p:cNvPr>
          <p:cNvSpPr txBox="1"/>
          <p:nvPr/>
        </p:nvSpPr>
        <p:spPr>
          <a:xfrm>
            <a:off x="1107440" y="3716193"/>
            <a:ext cx="87334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在文件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etc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csh.cshrc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，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etc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csh.login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，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etc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bashrc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，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etc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/profile </a:t>
            </a:r>
            <a:r>
              <a:rPr lang="zh-CN" altLang="en-US" dirty="0"/>
              <a:t>中检查 </a:t>
            </a:r>
            <a:r>
              <a:rPr lang="en-US" altLang="zh-CN" dirty="0" err="1"/>
              <a:t>umask</a:t>
            </a:r>
            <a:r>
              <a:rPr lang="en-US" altLang="zh-CN" dirty="0"/>
              <a:t> 077</a:t>
            </a:r>
            <a:r>
              <a:rPr lang="zh-CN" altLang="en-US" dirty="0"/>
              <a:t>或</a:t>
            </a:r>
            <a:r>
              <a:rPr lang="en-US" altLang="zh-CN" dirty="0"/>
              <a:t>UMASK 077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FF0E45-4C7D-491B-EF34-813267787248}"/>
              </a:ext>
            </a:extLst>
          </p:cNvPr>
          <p:cNvSpPr txBox="1"/>
          <p:nvPr/>
        </p:nvSpPr>
        <p:spPr>
          <a:xfrm>
            <a:off x="1107440" y="1792523"/>
            <a:ext cx="85810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etc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csh.cshrc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: 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csh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和 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tcsh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 shell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的启动文件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,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用来设置 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csh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环境。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etc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csh.login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: 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csh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和 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tcsh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登录时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(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交互式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)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执行的启动文件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,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可用来设置登录环境。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etc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bashrc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: bash shell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的全局启动文件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,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登录非登录式 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shell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时均执行。用来设置基本的 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bash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环境。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</a:t>
            </a:r>
            <a:r>
              <a:rPr lang="en-US" altLang="zh-CN" b="0" i="0" dirty="0" err="1">
                <a:solidFill>
                  <a:srgbClr val="1C1917"/>
                </a:solidFill>
                <a:effectLst/>
                <a:latin typeface="-apple-system"/>
              </a:rPr>
              <a:t>etc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/profile: bash shell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的全局启动文件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,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登录式 </a:t>
            </a:r>
            <a:r>
              <a:rPr lang="en-US" altLang="zh-CN" b="0" i="0" dirty="0">
                <a:solidFill>
                  <a:srgbClr val="1C1917"/>
                </a:solidFill>
                <a:effectLst/>
                <a:latin typeface="-apple-system"/>
              </a:rPr>
              <a:t>shell </a:t>
            </a:r>
            <a:r>
              <a:rPr lang="zh-CN" altLang="en-US" b="0" i="0" dirty="0">
                <a:solidFill>
                  <a:srgbClr val="1C1917"/>
                </a:solidFill>
                <a:effectLst/>
                <a:latin typeface="-apple-system"/>
              </a:rPr>
              <a:t>时执行。用来设置基本的环境变量。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876A0B-B406-69F9-4412-28CEBFBC1E05}"/>
              </a:ext>
            </a:extLst>
          </p:cNvPr>
          <p:cNvSpPr txBox="1"/>
          <p:nvPr/>
        </p:nvSpPr>
        <p:spPr>
          <a:xfrm>
            <a:off x="1117600" y="530316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dirty="0">
                <a:effectLst/>
                <a:latin typeface="Consolas" panose="020B0609020204030204" pitchFamily="49" charset="0"/>
              </a:rPr>
              <a:t>示例</a:t>
            </a:r>
            <a:r>
              <a:rPr lang="en-US" altLang="zh-CN" b="0" dirty="0">
                <a:effectLst/>
                <a:latin typeface="Consolas" panose="020B0609020204030204" pitchFamily="49" charset="0"/>
              </a:rPr>
              <a:t>: umask1=`ls -</a:t>
            </a:r>
            <a:r>
              <a:rPr lang="en-US" altLang="zh-CN" b="0" dirty="0" err="1">
                <a:effectLst/>
                <a:latin typeface="Consolas" panose="020B0609020204030204" pitchFamily="49" charset="0"/>
              </a:rPr>
              <a:t>a|cat</a:t>
            </a:r>
            <a:r>
              <a:rPr lang="en-US" altLang="zh-CN" b="0" dirty="0">
                <a:effectLst/>
                <a:latin typeface="Consolas" panose="020B0609020204030204" pitchFamily="49" charset="0"/>
              </a:rPr>
              <a:t> </a:t>
            </a:r>
            <a:r>
              <a:rPr lang="en-US" altLang="zh-CN" b="0" dirty="0" err="1">
                <a:effectLst/>
                <a:latin typeface="Consolas" panose="020B0609020204030204" pitchFamily="49" charset="0"/>
              </a:rPr>
              <a:t>csh.cshrc</a:t>
            </a:r>
            <a:r>
              <a:rPr lang="en-US" altLang="zh-CN" b="0" dirty="0">
                <a:effectLst/>
                <a:latin typeface="Consolas" panose="020B0609020204030204" pitchFamily="49" charset="0"/>
              </a:rPr>
              <a:t>`</a:t>
            </a:r>
          </a:p>
        </p:txBody>
      </p:sp>
    </p:spTree>
    <p:extLst>
      <p:ext uri="{BB962C8B-B14F-4D97-AF65-F5344CB8AC3E}">
        <p14:creationId xmlns:p14="http://schemas.microsoft.com/office/powerpoint/2010/main" val="12866593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493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检查项目示例</a:t>
            </a:r>
            <a:r>
              <a:rPr lang="en-US" altLang="zh-CN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处于中断上下文（中断处理程序）等不可以被重新调度，不能打断其执行，需要关中断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关中断时间影响系统对中断的响应，应尽可能短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493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项目示例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处于中断上下文（中断处理程序）等不可以被重新调度，不能打断其执行，需要关中断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关中断时间影响系统对中断的响应，应尽可能短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1030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493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项目示例</a:t>
            </a:r>
            <a:r>
              <a:rPr lang="en-US" altLang="zh-CN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处于中断上下文（中断处理程序）等不可以被重新调度，不能打断其执行，需要关中断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关中断时间影响系统对中断的响应，应尽可能短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612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关中断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363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关本地中断，暂时屏蔽某一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CPU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上全部中断</a:t>
            </a:r>
            <a:endParaRPr 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local_irq_disable / local_irq_save(flags)</a:t>
            </a:r>
          </a:p>
          <a:p>
            <a:pPr lvl="3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  |</a:t>
            </a: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                          \/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local_irq_enable / local_irq_restore(flags)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禁止指定中断线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disable_irq/disable_irq_nosync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          |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          \/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enable_irq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系统实现（界面实现，基线核查实现，漏洞实现）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追踪关中断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希望在开关中断时，能调用模块中某一函数，方便保存所需信息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KProbe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TracePoint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hrtimer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追踪关中断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1565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KProbe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是动态探测，函数调用时，执行中，返回时均可放置探测点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基于地址，对内联函数、宏的处理较为困难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关某一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CPU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上的本地中断在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x86_64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下难以用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KProbe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追踪；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可以追踪禁止指定中断线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29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9545" y="2853690"/>
            <a:ext cx="8010525" cy="1638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9675" y="3045460"/>
            <a:ext cx="6296025" cy="3638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8960" y="4620895"/>
            <a:ext cx="4671060" cy="92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>
            <a:fillRect/>
          </a:stretch>
        </p:blipFill>
        <p:spPr/>
      </p:pic>
      <p:sp>
        <p:nvSpPr>
          <p:cNvPr id="16" name="文本占位符 1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dirty="0"/>
              <a:t>题目介绍</a:t>
            </a:r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49" name="日期占位符 4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9815-873D-4C13-9D92-B9B1845E07DE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0" name="灯片编号占位符 4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追踪关中断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1271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TracePoint 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只能在内核中预先定义好的位置触发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本地中断处有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TracePoint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，但需要打开编译选项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CONFIG_TRACE_IRQFLAGS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30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b="47652"/>
          <a:stretch>
            <a:fillRect/>
          </a:stretch>
        </p:blipFill>
        <p:spPr>
          <a:xfrm>
            <a:off x="506095" y="2346325"/>
            <a:ext cx="4267200" cy="3475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53582"/>
          <a:stretch>
            <a:fillRect/>
          </a:stretch>
        </p:blipFill>
        <p:spPr>
          <a:xfrm>
            <a:off x="5356860" y="2625725"/>
            <a:ext cx="4267200" cy="3081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0790" y="2272030"/>
            <a:ext cx="6111875" cy="433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追踪关中断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1565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hrtimer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：高精度定时器（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high resolution timer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），时间到产生中断，调用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hrtimer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的回调函数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当关中断时，回调函数不会执行；开中断后再执行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两次进行中断处理的时间间隔大于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2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倍定时器周期时，说明关中断时间达到了定时器的周期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实际上是基于采样的方法，精度有限，不能得出具体关中断的时长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记录持有锁情况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245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Linux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内核常见的锁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自旋锁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(spinlock)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读写自旋锁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(rwlock)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顺序锁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(seqlock)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read_lock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和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write_lock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【继续补充】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记录持有锁情况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4810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spin_lock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加锁：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spin_lock -&gt; raw_spin_lock -&gt; _raw_spin_lock -&gt; ...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spin_lock_irq -&gt; raw_spin_lock_irq -&gt; _raw_spin_lock_irq -&gt; ...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spin_lock_irqsave -&gt; raw_spin_lock_irqsave -&gt; _raw_spin_lock_irqsave -&gt; ...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spin_lock_bh -&gt; raw_spin_lock_bh -&gt; _raw_spin_lock_bh -&gt; ...</a:t>
            </a: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解锁：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spin_unlock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spin_unlock_irq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spin_unlock_irqrestore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spin_unlock_bh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采用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KProbe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即可在加锁处插入探测点，且从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struct pt_regs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可以得知此时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rdi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寄存器中的值（即函数调用的第一个参数）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33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9815" y="3454400"/>
            <a:ext cx="8477250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保存进程信息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1751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Linux 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进程控制块：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struct task_struct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get_current() 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宏获取当前进程的进程控制块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获取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PID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comm 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等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栈回溯：void save_stack_trace_tsk(struct task_struct *tsk, struct stack_trace *trace)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85508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关某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CPU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本地中断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35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410" y="1087120"/>
            <a:ext cx="3877310" cy="557784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85508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开某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CPU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本地中断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36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82775"/>
            <a:ext cx="12178665" cy="336169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en-US" altLang="zh-CN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85508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获取自旋锁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37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295" y="610235"/>
            <a:ext cx="11572240" cy="624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系统实现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85508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读取信息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38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915" y="35560"/>
            <a:ext cx="9742170" cy="678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>
            <a:fillRect/>
          </a:stretch>
        </p:blipFill>
        <p:spPr/>
      </p:pic>
      <p:sp>
        <p:nvSpPr>
          <p:cNvPr id="16" name="文本占位符 1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dirty="0"/>
              <a:t>功能演示</a:t>
            </a:r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16"/>
          </p:nvPr>
        </p:nvSpPr>
        <p:spPr>
          <a:xfrm>
            <a:off x="3789680" y="3810000"/>
            <a:ext cx="3430905" cy="1001395"/>
          </a:xfrm>
        </p:spPr>
        <p:txBody>
          <a:bodyPr/>
          <a:lstStyle/>
          <a:p>
            <a:r>
              <a:rPr lang="en-US" altLang="zh-CN" dirty="0"/>
              <a:t>Demonstration</a:t>
            </a:r>
          </a:p>
        </p:txBody>
      </p:sp>
      <p:sp>
        <p:nvSpPr>
          <p:cNvPr id="49" name="日期占位符 4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9815-873D-4C13-9D92-B9B1845E07DE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0" name="灯片编号占位符 4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0400" y="1623231"/>
            <a:ext cx="10858500" cy="3389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01 </a:t>
            </a:r>
            <a:r>
              <a:rPr lang="zh-CN" altLang="en-US" dirty="0">
                <a:sym typeface="Arial" panose="020B0604020202020204" pitchFamily="34" charset="0"/>
              </a:rPr>
              <a:t>题目介绍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B368D-AEB9-4EBD-95A4-F53991A0A4A8}" type="datetime1">
              <a:rPr lang="zh-CN" altLang="en-US" smtClean="0">
                <a:sym typeface="Arial" panose="020B0604020202020204" pitchFamily="34" charset="0"/>
              </a:rPr>
              <a:t>2023/8/15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" b="1477"/>
          <a:stretch>
            <a:fillRect/>
          </a:stretch>
        </p:blipFill>
        <p:spPr>
          <a:xfrm>
            <a:off x="7580588" y="1567978"/>
            <a:ext cx="3847899" cy="3405010"/>
          </a:xfrm>
        </p:spPr>
      </p:pic>
      <p:sp>
        <p:nvSpPr>
          <p:cNvPr id="7" name="文本框 6"/>
          <p:cNvSpPr txBox="1"/>
          <p:nvPr/>
        </p:nvSpPr>
        <p:spPr>
          <a:xfrm>
            <a:off x="1235075" y="2317115"/>
            <a:ext cx="4666615" cy="21351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“没有网络安全，就没有国家安全”，目前国产操作系统已广泛应用于军工、能源、金融、航天、交通等重要领域，而操作系统安全一直是行业研究的重点方向。本次项目， 主要的目标实现“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openKylin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操作系统安全分析工具”，主要考察参赛者系统编程能力及对操作系统安全基础知识的掌握。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4769" y="1855452"/>
            <a:ext cx="404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题目介绍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39298" y="5016217"/>
            <a:ext cx="7124783" cy="118435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难度：</a:t>
            </a:r>
            <a:r>
              <a:rPr lang="zh-CN" altLang="en-US" sz="1200" b="0" i="0" dirty="0">
                <a:solidFill>
                  <a:srgbClr val="1F2328"/>
                </a:solidFill>
                <a:effectLst/>
                <a:latin typeface="-apple-system"/>
              </a:rPr>
              <a:t>中等 </a:t>
            </a:r>
            <a:endParaRPr lang="en-US" altLang="zh-CN" sz="1200" dirty="0">
              <a:solidFill>
                <a:srgbClr val="1F2328"/>
              </a:solidFill>
              <a:latin typeface="-apple-system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特征：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1200" b="0" i="0" dirty="0">
                <a:solidFill>
                  <a:srgbClr val="1F2328"/>
                </a:solidFill>
                <a:effectLst/>
                <a:latin typeface="-apple-system"/>
              </a:rPr>
              <a:t>1</a:t>
            </a:r>
            <a:r>
              <a:rPr lang="zh-CN" altLang="en-US" sz="1200" b="0" i="0" dirty="0">
                <a:solidFill>
                  <a:srgbClr val="1F2328"/>
                </a:solidFill>
                <a:effectLst/>
                <a:latin typeface="-apple-system"/>
              </a:rPr>
              <a:t>、编程语言不限，但需要考虑可移植性以及跨平台</a:t>
            </a:r>
            <a:r>
              <a:rPr lang="en-US" altLang="zh-CN" sz="1200" b="0" i="0" dirty="0">
                <a:solidFill>
                  <a:srgbClr val="1F2328"/>
                </a:solidFill>
                <a:effectLst/>
                <a:latin typeface="-apple-system"/>
              </a:rPr>
              <a:t>(CPU</a:t>
            </a:r>
            <a:r>
              <a:rPr lang="zh-CN" altLang="en-US" sz="1200" b="0" i="0" dirty="0">
                <a:solidFill>
                  <a:srgbClr val="1F2328"/>
                </a:solidFill>
                <a:effectLst/>
                <a:latin typeface="-apple-system"/>
              </a:rPr>
              <a:t>架构</a:t>
            </a:r>
            <a:r>
              <a:rPr lang="en-US" altLang="zh-CN" sz="1200" b="0" i="0" dirty="0">
                <a:solidFill>
                  <a:srgbClr val="1F2328"/>
                </a:solidFill>
                <a:effectLst/>
                <a:latin typeface="-apple-system"/>
              </a:rPr>
              <a:t>)</a:t>
            </a:r>
            <a:r>
              <a:rPr lang="zh-CN" altLang="en-US" sz="1200" b="0" i="0" dirty="0">
                <a:solidFill>
                  <a:srgbClr val="1F2328"/>
                </a:solidFill>
                <a:effectLst/>
                <a:latin typeface="-apple-system"/>
              </a:rPr>
              <a:t>兼容性。</a:t>
            </a:r>
            <a:br>
              <a:rPr lang="zh-CN" altLang="en-US" sz="1200" dirty="0"/>
            </a:br>
            <a:r>
              <a:rPr lang="en-US" altLang="zh-CN" sz="1200" b="0" i="0" dirty="0">
                <a:solidFill>
                  <a:srgbClr val="1F2328"/>
                </a:solidFill>
                <a:effectLst/>
                <a:latin typeface="-apple-system"/>
              </a:rPr>
              <a:t>2</a:t>
            </a:r>
            <a:r>
              <a:rPr lang="zh-CN" altLang="en-US" sz="1200" b="0" i="0" dirty="0">
                <a:solidFill>
                  <a:srgbClr val="1F2328"/>
                </a:solidFill>
                <a:effectLst/>
                <a:latin typeface="-apple-system"/>
              </a:rPr>
              <a:t>、每项安全检测功能形成模块化，可通过命令行、命令交互或配置文件进行插拔使用；</a:t>
            </a:r>
            <a:br>
              <a:rPr lang="zh-CN" altLang="en-US" sz="1200" dirty="0"/>
            </a:br>
            <a:r>
              <a:rPr lang="en-US" altLang="zh-CN" sz="1200" b="0" i="0" dirty="0">
                <a:solidFill>
                  <a:srgbClr val="1F2328"/>
                </a:solidFill>
                <a:effectLst/>
                <a:latin typeface="-apple-system"/>
              </a:rPr>
              <a:t>3</a:t>
            </a:r>
            <a:r>
              <a:rPr lang="zh-CN" altLang="en-US" sz="1200" b="0" i="0" dirty="0">
                <a:solidFill>
                  <a:srgbClr val="1F2328"/>
                </a:solidFill>
                <a:effectLst/>
                <a:latin typeface="-apple-system"/>
              </a:rPr>
              <a:t>、可融合开源社区优秀项目，但必须是模块化；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40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120510-CA2D-6D96-8EB7-47E1F41BB147}"/>
              </a:ext>
            </a:extLst>
          </p:cNvPr>
          <p:cNvSpPr txBox="1"/>
          <p:nvPr/>
        </p:nvSpPr>
        <p:spPr>
          <a:xfrm>
            <a:off x="559837" y="1211426"/>
            <a:ext cx="3937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视频</a:t>
            </a:r>
          </a:p>
        </p:txBody>
      </p:sp>
    </p:spTree>
    <p:extLst>
      <p:ext uri="{BB962C8B-B14F-4D97-AF65-F5344CB8AC3E}">
        <p14:creationId xmlns:p14="http://schemas.microsoft.com/office/powerpoint/2010/main" val="19160777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432625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测试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41</a:t>
            </a:fld>
            <a:endParaRPr lang="zh-CN" altLang="en-US"/>
          </a:p>
        </p:txBody>
      </p:sp>
      <p:pic>
        <p:nvPicPr>
          <p:cNvPr id="2" name="决赛CentOS 8.5- VMware Workstation 16 Player (仅用于非商业用途) 2022-08-15 17-43-49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241300"/>
            <a:ext cx="12192000" cy="637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432625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Qt-frontend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42</a:t>
            </a:fld>
            <a:endParaRPr lang="zh-CN" altLang="en-US"/>
          </a:p>
        </p:txBody>
      </p:sp>
      <p:pic>
        <p:nvPicPr>
          <p:cNvPr id="2" name="决赛2-Qt程序演示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403600" y="899160"/>
            <a:ext cx="7315200" cy="595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432625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输出样例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cat process_info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输出样例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5180" y="1560830"/>
            <a:ext cx="11819890" cy="5695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File descriptors: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/dev/tty1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/proc/realtime_probe_tool/latency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/dev/tty1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/var/lib/sss/mc/passwd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socket:[30243]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Locks call trace: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Lock address &lt;000000004c416078&gt;, call trace: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[&lt;000000006e11e700&gt;] add_into_hashtable+0x702/0x79e [realtime_probe]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[&lt;00000000bf486ff3&gt;] pre_handler_spin_lock+0xb3/0x117 [realtime_probe]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[&lt;00000000ccf5978c&gt;] kprobe_ftrace_handler+0xb6/0x135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[&lt;0000000042072d14&gt;] ftrace_ops_assist_func+0xdb/0x11d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[&lt;0000000037d4a2f7&gt;] 0xffffffffa0a480c8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[&lt;000000001b0d0200&gt;] get_partial_node+0x4b/0x2e2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[&lt;000000006c14ebf4&gt;] get_partial+0x4e/0x63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[&lt;00000000b2d021f8&gt;] ___slab_alloc+0xdd/0x365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[&lt;000000007404b49f&gt;] __slab_alloc+0x79/0x8a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[&lt;00000000bf558c53&gt;] kmem_cache_alloc+0xc2/0x44f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输出样例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5180" y="1560830"/>
            <a:ext cx="11819890" cy="5695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</a:t>
            </a: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[&lt;00000000bf1493cb&gt;] alloc_inode+0x5e/0xb4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[&lt;0000000084138cf2&gt;] new_inode_pseudo+0xc/0x71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[&lt;00000000c911c8ac&gt;] get_pipe_inode+0x29/0x1c6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[&lt;00000000c94d8a32&gt;] create_pipe_files+0x6c/0x265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[&lt;00000000ff27f119&gt;] __do_pipe_flags+0x2c/0xf0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[&lt;000000005c8dd71f&gt;] do_pipe2+0x80/0x12d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[&lt;00000000c673a018&gt;] __se_sys_pipe+0xf/0x12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[&lt;00000000b159dfe4&gt;] __x64_sys_pipe+0x1b/0x1d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[&lt;00000000d37da581&gt;] do_syscall_64+0xa0/0x218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[&lt;000000003dbcd8a4&gt;] entry_SYSCALL_64_after_hwframe+0x6a/0xdf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[&lt;000000003317e33b&gt;] 0xffffffffffffffff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also held by pid 1585, comm kworker/0:2, calltrace: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[&lt;00000000282843e3&gt;] add_into_hashtable+0x286/0x79e [realtime_probe]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[&lt;00000000efdf040f&gt;] pre_handler_spin_lock_irqsave+0xb3/0x117 [realtime_probe]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[&lt;00000000ccf5978c&gt;] kprobe_ftrace_handler+0xb6/0x135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[&lt;0000000042072d14&gt;] ftrace_ops_assist_func+0xdb/0x11d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[&lt;0000000037d4a2f7&gt;] 0xffffffffa0a480c8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……………………</a:t>
            </a:r>
            <a:endParaRPr 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稳定性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使用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stress-ng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测试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一个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TTY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操作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stress-ng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，一个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TTY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读取输出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CPU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IO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46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5230" y="2664460"/>
            <a:ext cx="9782175" cy="140017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稳定性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38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MEM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47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5705" y="1967230"/>
            <a:ext cx="9801225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稳定性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38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中断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48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8895" y="1967230"/>
            <a:ext cx="98964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perf bench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49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630" y="2230120"/>
            <a:ext cx="9735820" cy="1376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630" y="3984625"/>
            <a:ext cx="9715500" cy="1181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05180" y="1560830"/>
            <a:ext cx="11819890" cy="38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开启前：</a:t>
            </a:r>
          </a:p>
        </p:txBody>
      </p:sp>
      <p:sp>
        <p:nvSpPr>
          <p:cNvPr id="9" name="矩形 8"/>
          <p:cNvSpPr/>
          <p:nvPr/>
        </p:nvSpPr>
        <p:spPr>
          <a:xfrm>
            <a:off x="754380" y="3598545"/>
            <a:ext cx="11819890" cy="38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开启后：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题目介绍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36676-5944-4A52-A140-6BFB22A3B6F9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1" name="图示 20"/>
          <p:cNvGraphicFramePr/>
          <p:nvPr>
            <p:extLst>
              <p:ext uri="{D42A27DB-BD31-4B8C-83A1-F6EECF244321}">
                <p14:modId xmlns:p14="http://schemas.microsoft.com/office/powerpoint/2010/main" val="3580373725"/>
              </p:ext>
            </p:extLst>
          </p:nvPr>
        </p:nvGraphicFramePr>
        <p:xfrm>
          <a:off x="3966837" y="1028606"/>
          <a:ext cx="4975142" cy="3393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8258810" y="1280795"/>
            <a:ext cx="3514090" cy="449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 实现</a:t>
            </a:r>
            <a:r>
              <a:rPr lang="en-US" altLang="zh-CN" sz="1600" b="0" i="0" dirty="0" err="1">
                <a:solidFill>
                  <a:srgbClr val="1F2328"/>
                </a:solidFill>
                <a:effectLst/>
                <a:latin typeface="-apple-system"/>
              </a:rPr>
              <a:t>openKylin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操作系统安全配置基线检查功能生成可视化报告，并能够对基线项给出对应的修复说明</a:t>
            </a:r>
            <a:endParaRPr lang="en-US" altLang="zh-CN" sz="1600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实现系统安全配置基线检查，检查项覆盖操作系统通用安全需求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(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参考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SCAP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标准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/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等保安全配置基线标准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),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需生成可视化报告</a:t>
            </a:r>
            <a:endParaRPr lang="en-US" altLang="zh-CN" sz="1600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安全基线检查给出修复建议，需生成可视化报告</a:t>
            </a:r>
            <a:endParaRPr lang="en-US" altLang="zh-CN" sz="1600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实现基线检查项可配置，实现基线检查项可配置</a:t>
            </a:r>
            <a:endParaRPr lang="en-US" altLang="zh-CN" sz="1600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实现模块化、跨平台</a:t>
            </a:r>
            <a:r>
              <a:rPr lang="zh-CN" altLang="en-US" sz="1600" dirty="0">
                <a:solidFill>
                  <a:srgbClr val="1F2328"/>
                </a:solidFill>
                <a:latin typeface="-apple-system"/>
              </a:rPr>
              <a:t>，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检查功能要求模块化，可通过命令行、命令交互或配置文件进行插拔使用，工具能够跨平台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597400" y="4295775"/>
            <a:ext cx="3593465" cy="1542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一键修复功能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ctr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在检查出漏洞情况下，根据漏洞具体情况，对系统进行修复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 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实现修复项可配置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1755" y="1148715"/>
            <a:ext cx="4394835" cy="3321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实现</a:t>
            </a:r>
            <a:r>
              <a:rPr lang="en-US" altLang="zh-CN" sz="1600" b="0" i="0" dirty="0" err="1">
                <a:solidFill>
                  <a:srgbClr val="1F2328"/>
                </a:solidFill>
                <a:effectLst/>
                <a:latin typeface="-apple-system"/>
              </a:rPr>
              <a:t>openKylin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操作系统安全漏洞（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POC/EXP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）检查功能生成可视化报告，并能够准确分析出当前操作系统中存在的已公开安全漏洞。</a:t>
            </a:r>
            <a:endParaRPr lang="en-US" altLang="zh-CN" sz="1600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28575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实现安全漏洞（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POC/EXP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）检查功能，检查功能要求模块化，基于安全漏洞</a:t>
            </a:r>
            <a:r>
              <a:rPr lang="en-US" altLang="zh-CN" sz="1600" b="0" i="0" dirty="0" err="1">
                <a:solidFill>
                  <a:srgbClr val="1F2328"/>
                </a:solidFill>
                <a:effectLst/>
                <a:latin typeface="-apple-system"/>
              </a:rPr>
              <a:t>poc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/exp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检测</a:t>
            </a:r>
            <a:endParaRPr lang="en-US" altLang="zh-CN" sz="1600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28575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给出对应的系统安全漏洞的修复建议，需生成可视化报告</a:t>
            </a:r>
            <a:endParaRPr lang="en-US" altLang="zh-CN" sz="1600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28575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工具误报率小于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10%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，要求工具检测安全漏洞的准确率要高于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90%</a:t>
            </a:r>
          </a:p>
          <a:p>
            <a:pPr marL="28575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集成有效系统安全漏洞</a:t>
            </a:r>
            <a:r>
              <a:rPr lang="en-US" altLang="zh-CN" sz="1600" b="0" i="0" dirty="0" err="1">
                <a:solidFill>
                  <a:srgbClr val="1F2328"/>
                </a:solidFill>
                <a:effectLst/>
                <a:latin typeface="-apple-system"/>
              </a:rPr>
              <a:t>poc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/exp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数量达到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200+</a:t>
            </a:r>
            <a:r>
              <a:rPr lang="zh-CN" altLang="en-US" sz="1600" dirty="0">
                <a:solidFill>
                  <a:srgbClr val="1F2328"/>
                </a:solidFill>
                <a:latin typeface="-apple-system"/>
              </a:rPr>
              <a:t>，</a:t>
            </a:r>
            <a:r>
              <a:rPr lang="en-US" altLang="zh-CN" sz="1600" b="0" i="0" dirty="0" err="1">
                <a:solidFill>
                  <a:srgbClr val="1F2328"/>
                </a:solidFill>
                <a:effectLst/>
                <a:latin typeface="-apple-system"/>
              </a:rPr>
              <a:t>poc</a:t>
            </a:r>
            <a:r>
              <a:rPr lang="en-US" altLang="zh-CN" sz="1600" b="0" i="0" dirty="0">
                <a:solidFill>
                  <a:srgbClr val="1F2328"/>
                </a:solidFill>
                <a:effectLst/>
                <a:latin typeface="-apple-system"/>
              </a:rPr>
              <a:t>/exp</a:t>
            </a:r>
            <a:r>
              <a:rPr lang="zh-CN" altLang="en-US" sz="1600" b="0" i="0" dirty="0">
                <a:solidFill>
                  <a:srgbClr val="1F2328"/>
                </a:solidFill>
                <a:effectLst/>
                <a:latin typeface="-apple-system"/>
              </a:rPr>
              <a:t>能够通过模块化添加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</a:t>
            </a:fld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对比其他工具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50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180" y="1560830"/>
            <a:ext cx="11819890" cy="38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采样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085" y="2218690"/>
            <a:ext cx="11455400" cy="37528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对比其他工具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51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180" y="1560830"/>
            <a:ext cx="11819890" cy="38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采样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2990" y="-619125"/>
            <a:ext cx="8486775" cy="747712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>
            <a:fillRect/>
          </a:stretch>
        </p:blipFill>
        <p:spPr/>
      </p:pic>
      <p:sp>
        <p:nvSpPr>
          <p:cNvPr id="16" name="文本占位符 1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dirty="0"/>
              <a:t>未来展望</a:t>
            </a:r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16"/>
          </p:nvPr>
        </p:nvSpPr>
        <p:spPr>
          <a:xfrm>
            <a:off x="3789680" y="3810000"/>
            <a:ext cx="3430905" cy="1001395"/>
          </a:xfrm>
        </p:spPr>
        <p:txBody>
          <a:bodyPr/>
          <a:lstStyle/>
          <a:p>
            <a:r>
              <a:rPr lang="en-US" altLang="zh-CN" dirty="0"/>
              <a:t>Prospect</a:t>
            </a:r>
          </a:p>
        </p:txBody>
      </p:sp>
      <p:sp>
        <p:nvSpPr>
          <p:cNvPr id="49" name="日期占位符 4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9815-873D-4C13-9D92-B9B1845E07DE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0" name="灯片编号占位符 4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功能演示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432625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测试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53</a:t>
            </a:fld>
            <a:endParaRPr lang="zh-CN" altLang="en-US"/>
          </a:p>
        </p:txBody>
      </p:sp>
      <p:pic>
        <p:nvPicPr>
          <p:cNvPr id="2" name="决赛CentOS 8.5- VMware Workstation 16 Player (仅用于非商业用途) 2022-08-15 17-43-49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241300"/>
            <a:ext cx="12192000" cy="637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</a:t>
            </a:r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完善计划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245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进行性能优化，并发检查提高速度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增加安全基线检查项目数据库，漏洞数据库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增加图形化自定义修复功能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优化可视化界面的数据展示及分析功能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增强可视化程序的</a:t>
            </a:r>
            <a:r>
              <a:rPr 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麒麟系统</a:t>
            </a:r>
            <a:r>
              <a:rPr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兼容性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按照统一的代码规范重新整理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未来开源到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GitHub 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等平台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937226" y="2876070"/>
          <a:ext cx="8579305" cy="281275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2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25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264603" y="2790669"/>
          <a:ext cx="1369281" cy="292245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69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实验组</a:t>
                      </a:r>
                      <a:endParaRPr lang="zh-CN" altLang="en-US" sz="1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2822347" y="2290273"/>
            <a:ext cx="6328229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表</a:t>
            </a:r>
            <a:r>
              <a: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   </a:t>
            </a: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调查研究表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838606" y="5734427"/>
            <a:ext cx="8579304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备注：请输入你的备注内容）</a:t>
            </a:r>
          </a:p>
        </p:txBody>
      </p:sp>
      <p:sp>
        <p:nvSpPr>
          <p:cNvPr id="17" name="矩形 16"/>
          <p:cNvSpPr/>
          <p:nvPr/>
        </p:nvSpPr>
        <p:spPr>
          <a:xfrm>
            <a:off x="966470" y="1087120"/>
            <a:ext cx="303911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▷ 追踪关中断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6197" y="1581049"/>
            <a:ext cx="10249199" cy="68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11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55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110" y="2997200"/>
            <a:ext cx="11455400" cy="3752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6055" y="1192530"/>
            <a:ext cx="9344660" cy="51720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77B79-1ED8-4724-8464-6ED340CD96AC}" type="datetime1">
              <a:rPr lang="zh-CN" altLang="en-US" smtClean="0">
                <a:sym typeface="Arial" panose="020B0604020202020204" pitchFamily="34" charset="0"/>
              </a:rPr>
              <a:t>2023/8/15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9" name="文本占位符 28"/>
          <p:cNvSpPr>
            <a:spLocks noGrp="1"/>
          </p:cNvSpPr>
          <p:nvPr>
            <p:ph type="body" idx="1"/>
          </p:nvPr>
        </p:nvSpPr>
        <p:spPr>
          <a:xfrm>
            <a:off x="780415" y="4735830"/>
            <a:ext cx="4789170" cy="333375"/>
          </a:xfrm>
        </p:spPr>
        <p:txBody>
          <a:bodyPr/>
          <a:lstStyle/>
          <a:p>
            <a:r>
              <a:rPr lang="zh-CN" dirty="0">
                <a:sym typeface="Arial" panose="020B0604020202020204" pitchFamily="34" charset="0"/>
              </a:rPr>
              <a:t>群除我佬队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感谢老师们的聆听和指导！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>
                <a:sym typeface="Arial" panose="020B0604020202020204" pitchFamily="34" charset="0"/>
              </a:rPr>
              <a:t>Thank you for your listening and guidance.</a:t>
            </a:r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/>
      </p:pic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>
            <a:fillRect/>
          </a:stretch>
        </p:blipFill>
        <p:spPr/>
      </p:pic>
      <p:sp>
        <p:nvSpPr>
          <p:cNvPr id="16" name="文本占位符 1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dirty="0"/>
              <a:t>完成情况</a:t>
            </a:r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Progress</a:t>
            </a:r>
            <a:endParaRPr lang="zh-CN" altLang="en-US" dirty="0"/>
          </a:p>
        </p:txBody>
      </p:sp>
      <p:sp>
        <p:nvSpPr>
          <p:cNvPr id="49" name="日期占位符 4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9815-873D-4C13-9D92-B9B1845E07DE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0" name="灯片编号占位符 4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完成情况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F72E-9102-4A60-BE80-F684440C05B4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921827" y="2645379"/>
            <a:ext cx="1860698" cy="1860698"/>
            <a:chOff x="1101651" y="2701851"/>
            <a:chExt cx="1860698" cy="1860698"/>
          </a:xfrm>
        </p:grpSpPr>
        <p:sp>
          <p:nvSpPr>
            <p:cNvPr id="11" name="椭圆 10"/>
            <p:cNvSpPr/>
            <p:nvPr/>
          </p:nvSpPr>
          <p:spPr>
            <a:xfrm>
              <a:off x="1101651" y="2701851"/>
              <a:ext cx="1860698" cy="18606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76275" y="3306117"/>
              <a:ext cx="1511449" cy="9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第一题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完成情况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4" name="tagged-object_74671"/>
          <p:cNvSpPr>
            <a:spLocks noChangeAspect="1"/>
          </p:cNvSpPr>
          <p:nvPr/>
        </p:nvSpPr>
        <p:spPr bwMode="auto">
          <a:xfrm>
            <a:off x="4125345" y="4735123"/>
            <a:ext cx="246147" cy="245773"/>
          </a:xfrm>
          <a:custGeom>
            <a:avLst/>
            <a:gdLst>
              <a:gd name="T0" fmla="*/ 3776 w 3922"/>
              <a:gd name="T1" fmla="*/ 145 h 3922"/>
              <a:gd name="T2" fmla="*/ 2386 w 3922"/>
              <a:gd name="T3" fmla="*/ 0 h 3922"/>
              <a:gd name="T4" fmla="*/ 0 w 3922"/>
              <a:gd name="T5" fmla="*/ 2386 h 3922"/>
              <a:gd name="T6" fmla="*/ 1535 w 3922"/>
              <a:gd name="T7" fmla="*/ 3922 h 3922"/>
              <a:gd name="T8" fmla="*/ 3922 w 3922"/>
              <a:gd name="T9" fmla="*/ 1535 h 3922"/>
              <a:gd name="T10" fmla="*/ 3776 w 3922"/>
              <a:gd name="T11" fmla="*/ 145 h 3922"/>
              <a:gd name="T12" fmla="*/ 1542 w 3922"/>
              <a:gd name="T13" fmla="*/ 3201 h 3922"/>
              <a:gd name="T14" fmla="*/ 720 w 3922"/>
              <a:gd name="T15" fmla="*/ 2380 h 3922"/>
              <a:gd name="T16" fmla="*/ 909 w 3922"/>
              <a:gd name="T17" fmla="*/ 2191 h 3922"/>
              <a:gd name="T18" fmla="*/ 1731 w 3922"/>
              <a:gd name="T19" fmla="*/ 3013 h 3922"/>
              <a:gd name="T20" fmla="*/ 1542 w 3922"/>
              <a:gd name="T21" fmla="*/ 3201 h 3922"/>
              <a:gd name="T22" fmla="*/ 3102 w 3922"/>
              <a:gd name="T23" fmla="*/ 1291 h 3922"/>
              <a:gd name="T24" fmla="*/ 2631 w 3922"/>
              <a:gd name="T25" fmla="*/ 1291 h 3922"/>
              <a:gd name="T26" fmla="*/ 2631 w 3922"/>
              <a:gd name="T27" fmla="*/ 820 h 3922"/>
              <a:gd name="T28" fmla="*/ 3102 w 3922"/>
              <a:gd name="T29" fmla="*/ 820 h 3922"/>
              <a:gd name="T30" fmla="*/ 3102 w 3922"/>
              <a:gd name="T31" fmla="*/ 1291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2" h="3922">
                <a:moveTo>
                  <a:pt x="3776" y="145"/>
                </a:moveTo>
                <a:lnTo>
                  <a:pt x="2386" y="0"/>
                </a:lnTo>
                <a:lnTo>
                  <a:pt x="0" y="2386"/>
                </a:lnTo>
                <a:lnTo>
                  <a:pt x="1535" y="3922"/>
                </a:lnTo>
                <a:lnTo>
                  <a:pt x="3922" y="1535"/>
                </a:lnTo>
                <a:lnTo>
                  <a:pt x="3776" y="145"/>
                </a:lnTo>
                <a:close/>
                <a:moveTo>
                  <a:pt x="1542" y="3201"/>
                </a:moveTo>
                <a:lnTo>
                  <a:pt x="720" y="2380"/>
                </a:lnTo>
                <a:lnTo>
                  <a:pt x="909" y="2191"/>
                </a:lnTo>
                <a:lnTo>
                  <a:pt x="1731" y="3013"/>
                </a:lnTo>
                <a:lnTo>
                  <a:pt x="1542" y="3201"/>
                </a:lnTo>
                <a:close/>
                <a:moveTo>
                  <a:pt x="3102" y="1291"/>
                </a:moveTo>
                <a:cubicBezTo>
                  <a:pt x="2972" y="1421"/>
                  <a:pt x="2761" y="1421"/>
                  <a:pt x="2631" y="1291"/>
                </a:cubicBezTo>
                <a:cubicBezTo>
                  <a:pt x="2501" y="1161"/>
                  <a:pt x="2501" y="950"/>
                  <a:pt x="2631" y="820"/>
                </a:cubicBezTo>
                <a:cubicBezTo>
                  <a:pt x="2761" y="689"/>
                  <a:pt x="2972" y="689"/>
                  <a:pt x="3102" y="820"/>
                </a:cubicBezTo>
                <a:cubicBezTo>
                  <a:pt x="3232" y="950"/>
                  <a:pt x="3232" y="1161"/>
                  <a:pt x="3102" y="12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earch-documents_73615"/>
          <p:cNvSpPr>
            <a:spLocks noChangeAspect="1"/>
          </p:cNvSpPr>
          <p:nvPr/>
        </p:nvSpPr>
        <p:spPr bwMode="auto">
          <a:xfrm>
            <a:off x="4653286" y="3442694"/>
            <a:ext cx="193788" cy="246147"/>
          </a:xfrm>
          <a:custGeom>
            <a:avLst/>
            <a:gdLst>
              <a:gd name="T0" fmla="*/ 1651 w 2059"/>
              <a:gd name="T1" fmla="*/ 2323 h 2619"/>
              <a:gd name="T2" fmla="*/ 1651 w 2059"/>
              <a:gd name="T3" fmla="*/ 2478 h 2619"/>
              <a:gd name="T4" fmla="*/ 1510 w 2059"/>
              <a:gd name="T5" fmla="*/ 2619 h 2619"/>
              <a:gd name="T6" fmla="*/ 140 w 2059"/>
              <a:gd name="T7" fmla="*/ 2619 h 2619"/>
              <a:gd name="T8" fmla="*/ 0 w 2059"/>
              <a:gd name="T9" fmla="*/ 2478 h 2619"/>
              <a:gd name="T10" fmla="*/ 0 w 2059"/>
              <a:gd name="T11" fmla="*/ 569 h 2619"/>
              <a:gd name="T12" fmla="*/ 140 w 2059"/>
              <a:gd name="T13" fmla="*/ 429 h 2619"/>
              <a:gd name="T14" fmla="*/ 275 w 2059"/>
              <a:gd name="T15" fmla="*/ 429 h 2619"/>
              <a:gd name="T16" fmla="*/ 275 w 2059"/>
              <a:gd name="T17" fmla="*/ 2080 h 2619"/>
              <a:gd name="T18" fmla="*/ 518 w 2059"/>
              <a:gd name="T19" fmla="*/ 2323 h 2619"/>
              <a:gd name="T20" fmla="*/ 1651 w 2059"/>
              <a:gd name="T21" fmla="*/ 2323 h 2619"/>
              <a:gd name="T22" fmla="*/ 2059 w 2059"/>
              <a:gd name="T23" fmla="*/ 110 h 2619"/>
              <a:gd name="T24" fmla="*/ 2059 w 2059"/>
              <a:gd name="T25" fmla="*/ 2080 h 2619"/>
              <a:gd name="T26" fmla="*/ 1949 w 2059"/>
              <a:gd name="T27" fmla="*/ 2190 h 2619"/>
              <a:gd name="T28" fmla="*/ 518 w 2059"/>
              <a:gd name="T29" fmla="*/ 2190 h 2619"/>
              <a:gd name="T30" fmla="*/ 408 w 2059"/>
              <a:gd name="T31" fmla="*/ 2080 h 2619"/>
              <a:gd name="T32" fmla="*/ 408 w 2059"/>
              <a:gd name="T33" fmla="*/ 110 h 2619"/>
              <a:gd name="T34" fmla="*/ 518 w 2059"/>
              <a:gd name="T35" fmla="*/ 0 h 2619"/>
              <a:gd name="T36" fmla="*/ 1949 w 2059"/>
              <a:gd name="T37" fmla="*/ 0 h 2619"/>
              <a:gd name="T38" fmla="*/ 2059 w 2059"/>
              <a:gd name="T39" fmla="*/ 110 h 2619"/>
              <a:gd name="T40" fmla="*/ 1780 w 2059"/>
              <a:gd name="T41" fmla="*/ 1581 h 2619"/>
              <a:gd name="T42" fmla="*/ 1429 w 2059"/>
              <a:gd name="T43" fmla="*/ 1230 h 2619"/>
              <a:gd name="T44" fmla="*/ 1523 w 2059"/>
              <a:gd name="T45" fmla="*/ 968 h 2619"/>
              <a:gd name="T46" fmla="*/ 1112 w 2059"/>
              <a:gd name="T47" fmla="*/ 556 h 2619"/>
              <a:gd name="T48" fmla="*/ 700 w 2059"/>
              <a:gd name="T49" fmla="*/ 968 h 2619"/>
              <a:gd name="T50" fmla="*/ 1112 w 2059"/>
              <a:gd name="T51" fmla="*/ 1379 h 2619"/>
              <a:gd name="T52" fmla="*/ 1328 w 2059"/>
              <a:gd name="T53" fmla="*/ 1318 h 2619"/>
              <a:gd name="T54" fmla="*/ 1685 w 2059"/>
              <a:gd name="T55" fmla="*/ 1675 h 2619"/>
              <a:gd name="T56" fmla="*/ 1733 w 2059"/>
              <a:gd name="T57" fmla="*/ 1695 h 2619"/>
              <a:gd name="T58" fmla="*/ 1780 w 2059"/>
              <a:gd name="T59" fmla="*/ 1675 h 2619"/>
              <a:gd name="T60" fmla="*/ 1780 w 2059"/>
              <a:gd name="T61" fmla="*/ 1581 h 2619"/>
              <a:gd name="T62" fmla="*/ 1390 w 2059"/>
              <a:gd name="T63" fmla="*/ 968 h 2619"/>
              <a:gd name="T64" fmla="*/ 1112 w 2059"/>
              <a:gd name="T65" fmla="*/ 689 h 2619"/>
              <a:gd name="T66" fmla="*/ 833 w 2059"/>
              <a:gd name="T67" fmla="*/ 968 h 2619"/>
              <a:gd name="T68" fmla="*/ 1112 w 2059"/>
              <a:gd name="T69" fmla="*/ 1246 h 2619"/>
              <a:gd name="T70" fmla="*/ 1390 w 2059"/>
              <a:gd name="T71" fmla="*/ 968 h 2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59" h="2619">
                <a:moveTo>
                  <a:pt x="1651" y="2323"/>
                </a:moveTo>
                <a:lnTo>
                  <a:pt x="1651" y="2478"/>
                </a:lnTo>
                <a:cubicBezTo>
                  <a:pt x="1651" y="2556"/>
                  <a:pt x="1588" y="2619"/>
                  <a:pt x="1510" y="2619"/>
                </a:cubicBezTo>
                <a:lnTo>
                  <a:pt x="140" y="2619"/>
                </a:lnTo>
                <a:cubicBezTo>
                  <a:pt x="63" y="2619"/>
                  <a:pt x="0" y="2556"/>
                  <a:pt x="0" y="2478"/>
                </a:cubicBezTo>
                <a:lnTo>
                  <a:pt x="0" y="569"/>
                </a:lnTo>
                <a:cubicBezTo>
                  <a:pt x="0" y="492"/>
                  <a:pt x="63" y="429"/>
                  <a:pt x="140" y="429"/>
                </a:cubicBezTo>
                <a:lnTo>
                  <a:pt x="275" y="429"/>
                </a:lnTo>
                <a:lnTo>
                  <a:pt x="275" y="2080"/>
                </a:lnTo>
                <a:cubicBezTo>
                  <a:pt x="275" y="2214"/>
                  <a:pt x="384" y="2323"/>
                  <a:pt x="518" y="2323"/>
                </a:cubicBezTo>
                <a:lnTo>
                  <a:pt x="1651" y="2323"/>
                </a:lnTo>
                <a:close/>
                <a:moveTo>
                  <a:pt x="2059" y="110"/>
                </a:moveTo>
                <a:lnTo>
                  <a:pt x="2059" y="2080"/>
                </a:lnTo>
                <a:cubicBezTo>
                  <a:pt x="2059" y="2140"/>
                  <a:pt x="2010" y="2190"/>
                  <a:pt x="1949" y="2190"/>
                </a:cubicBezTo>
                <a:lnTo>
                  <a:pt x="518" y="2190"/>
                </a:lnTo>
                <a:cubicBezTo>
                  <a:pt x="457" y="2190"/>
                  <a:pt x="408" y="2140"/>
                  <a:pt x="408" y="2080"/>
                </a:cubicBezTo>
                <a:lnTo>
                  <a:pt x="408" y="110"/>
                </a:lnTo>
                <a:cubicBezTo>
                  <a:pt x="408" y="49"/>
                  <a:pt x="457" y="0"/>
                  <a:pt x="518" y="0"/>
                </a:cubicBezTo>
                <a:lnTo>
                  <a:pt x="1949" y="0"/>
                </a:lnTo>
                <a:cubicBezTo>
                  <a:pt x="2010" y="0"/>
                  <a:pt x="2059" y="49"/>
                  <a:pt x="2059" y="110"/>
                </a:cubicBezTo>
                <a:close/>
                <a:moveTo>
                  <a:pt x="1780" y="1581"/>
                </a:moveTo>
                <a:lnTo>
                  <a:pt x="1429" y="1230"/>
                </a:lnTo>
                <a:cubicBezTo>
                  <a:pt x="1488" y="1159"/>
                  <a:pt x="1523" y="1067"/>
                  <a:pt x="1523" y="968"/>
                </a:cubicBezTo>
                <a:cubicBezTo>
                  <a:pt x="1523" y="741"/>
                  <a:pt x="1339" y="556"/>
                  <a:pt x="1112" y="556"/>
                </a:cubicBezTo>
                <a:cubicBezTo>
                  <a:pt x="884" y="556"/>
                  <a:pt x="700" y="741"/>
                  <a:pt x="700" y="968"/>
                </a:cubicBezTo>
                <a:cubicBezTo>
                  <a:pt x="700" y="1195"/>
                  <a:pt x="884" y="1379"/>
                  <a:pt x="1112" y="1379"/>
                </a:cubicBezTo>
                <a:cubicBezTo>
                  <a:pt x="1191" y="1379"/>
                  <a:pt x="1265" y="1357"/>
                  <a:pt x="1328" y="1318"/>
                </a:cubicBezTo>
                <a:lnTo>
                  <a:pt x="1685" y="1675"/>
                </a:lnTo>
                <a:cubicBezTo>
                  <a:pt x="1698" y="1688"/>
                  <a:pt x="1715" y="1695"/>
                  <a:pt x="1733" y="1695"/>
                </a:cubicBezTo>
                <a:cubicBezTo>
                  <a:pt x="1750" y="1695"/>
                  <a:pt x="1767" y="1688"/>
                  <a:pt x="1780" y="1675"/>
                </a:cubicBezTo>
                <a:cubicBezTo>
                  <a:pt x="1806" y="1649"/>
                  <a:pt x="1806" y="1607"/>
                  <a:pt x="1780" y="1581"/>
                </a:cubicBezTo>
                <a:close/>
                <a:moveTo>
                  <a:pt x="1390" y="968"/>
                </a:moveTo>
                <a:cubicBezTo>
                  <a:pt x="1390" y="814"/>
                  <a:pt x="1265" y="689"/>
                  <a:pt x="1112" y="689"/>
                </a:cubicBezTo>
                <a:cubicBezTo>
                  <a:pt x="958" y="689"/>
                  <a:pt x="833" y="814"/>
                  <a:pt x="833" y="968"/>
                </a:cubicBezTo>
                <a:cubicBezTo>
                  <a:pt x="833" y="1121"/>
                  <a:pt x="958" y="1246"/>
                  <a:pt x="1112" y="1246"/>
                </a:cubicBezTo>
                <a:cubicBezTo>
                  <a:pt x="1265" y="1246"/>
                  <a:pt x="1390" y="1121"/>
                  <a:pt x="1390" y="9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web-site_376175"/>
          <p:cNvSpPr>
            <a:spLocks noChangeAspect="1"/>
          </p:cNvSpPr>
          <p:nvPr/>
        </p:nvSpPr>
        <p:spPr bwMode="auto">
          <a:xfrm>
            <a:off x="4163371" y="2199160"/>
            <a:ext cx="246148" cy="182060"/>
          </a:xfrm>
          <a:custGeom>
            <a:avLst/>
            <a:gdLst>
              <a:gd name="connsiteX0" fmla="*/ 292542 w 607639"/>
              <a:gd name="connsiteY0" fmla="*/ 89851 h 449431"/>
              <a:gd name="connsiteX1" fmla="*/ 270025 w 607639"/>
              <a:gd name="connsiteY1" fmla="*/ 112336 h 449431"/>
              <a:gd name="connsiteX2" fmla="*/ 292542 w 607639"/>
              <a:gd name="connsiteY2" fmla="*/ 134820 h 449431"/>
              <a:gd name="connsiteX3" fmla="*/ 315059 w 607639"/>
              <a:gd name="connsiteY3" fmla="*/ 112336 h 449431"/>
              <a:gd name="connsiteX4" fmla="*/ 292542 w 607639"/>
              <a:gd name="connsiteY4" fmla="*/ 89851 h 449431"/>
              <a:gd name="connsiteX5" fmla="*/ 202564 w 607639"/>
              <a:gd name="connsiteY5" fmla="*/ 89851 h 449431"/>
              <a:gd name="connsiteX6" fmla="*/ 180047 w 607639"/>
              <a:gd name="connsiteY6" fmla="*/ 112336 h 449431"/>
              <a:gd name="connsiteX7" fmla="*/ 202564 w 607639"/>
              <a:gd name="connsiteY7" fmla="*/ 134820 h 449431"/>
              <a:gd name="connsiteX8" fmla="*/ 224992 w 607639"/>
              <a:gd name="connsiteY8" fmla="*/ 112336 h 449431"/>
              <a:gd name="connsiteX9" fmla="*/ 202564 w 607639"/>
              <a:gd name="connsiteY9" fmla="*/ 89851 h 449431"/>
              <a:gd name="connsiteX10" fmla="*/ 543997 w 607639"/>
              <a:gd name="connsiteY10" fmla="*/ 39164 h 449431"/>
              <a:gd name="connsiteX11" fmla="*/ 607639 w 607639"/>
              <a:gd name="connsiteY11" fmla="*/ 102708 h 449431"/>
              <a:gd name="connsiteX12" fmla="*/ 495042 w 607639"/>
              <a:gd name="connsiteY12" fmla="*/ 215043 h 449431"/>
              <a:gd name="connsiteX13" fmla="*/ 472612 w 607639"/>
              <a:gd name="connsiteY13" fmla="*/ 237528 h 449431"/>
              <a:gd name="connsiteX14" fmla="*/ 450092 w 607639"/>
              <a:gd name="connsiteY14" fmla="*/ 260013 h 449431"/>
              <a:gd name="connsiteX15" fmla="*/ 395441 w 607639"/>
              <a:gd name="connsiteY15" fmla="*/ 314581 h 449431"/>
              <a:gd name="connsiteX16" fmla="*/ 352538 w 607639"/>
              <a:gd name="connsiteY16" fmla="*/ 314581 h 449431"/>
              <a:gd name="connsiteX17" fmla="*/ 331799 w 607639"/>
              <a:gd name="connsiteY17" fmla="*/ 314581 h 449431"/>
              <a:gd name="connsiteX18" fmla="*/ 331799 w 607639"/>
              <a:gd name="connsiteY18" fmla="*/ 269611 h 449431"/>
              <a:gd name="connsiteX19" fmla="*/ 331799 w 607639"/>
              <a:gd name="connsiteY19" fmla="*/ 251037 h 449431"/>
              <a:gd name="connsiteX20" fmla="*/ 352449 w 607639"/>
              <a:gd name="connsiteY20" fmla="*/ 230330 h 449431"/>
              <a:gd name="connsiteX21" fmla="*/ 450092 w 607639"/>
              <a:gd name="connsiteY21" fmla="*/ 132925 h 449431"/>
              <a:gd name="connsiteX22" fmla="*/ 472612 w 607639"/>
              <a:gd name="connsiteY22" fmla="*/ 110440 h 449431"/>
              <a:gd name="connsiteX23" fmla="*/ 495042 w 607639"/>
              <a:gd name="connsiteY23" fmla="*/ 87955 h 449431"/>
              <a:gd name="connsiteX24" fmla="*/ 22517 w 607639"/>
              <a:gd name="connsiteY24" fmla="*/ 0 h 449431"/>
              <a:gd name="connsiteX25" fmla="*/ 472589 w 607639"/>
              <a:gd name="connsiteY25" fmla="*/ 0 h 449431"/>
              <a:gd name="connsiteX26" fmla="*/ 495017 w 607639"/>
              <a:gd name="connsiteY26" fmla="*/ 22485 h 449431"/>
              <a:gd name="connsiteX27" fmla="*/ 495017 w 607639"/>
              <a:gd name="connsiteY27" fmla="*/ 24440 h 449431"/>
              <a:gd name="connsiteX28" fmla="*/ 472589 w 607639"/>
              <a:gd name="connsiteY28" fmla="*/ 46925 h 449431"/>
              <a:gd name="connsiteX29" fmla="*/ 450072 w 607639"/>
              <a:gd name="connsiteY29" fmla="*/ 69321 h 449431"/>
              <a:gd name="connsiteX30" fmla="*/ 404949 w 607639"/>
              <a:gd name="connsiteY30" fmla="*/ 114380 h 449431"/>
              <a:gd name="connsiteX31" fmla="*/ 405038 w 607639"/>
              <a:gd name="connsiteY31" fmla="*/ 112336 h 449431"/>
              <a:gd name="connsiteX32" fmla="*/ 382521 w 607639"/>
              <a:gd name="connsiteY32" fmla="*/ 89851 h 449431"/>
              <a:gd name="connsiteX33" fmla="*/ 360004 w 607639"/>
              <a:gd name="connsiteY33" fmla="*/ 112336 h 449431"/>
              <a:gd name="connsiteX34" fmla="*/ 382521 w 607639"/>
              <a:gd name="connsiteY34" fmla="*/ 134820 h 449431"/>
              <a:gd name="connsiteX35" fmla="*/ 384568 w 607639"/>
              <a:gd name="connsiteY35" fmla="*/ 134732 h 449431"/>
              <a:gd name="connsiteX36" fmla="*/ 299929 w 607639"/>
              <a:gd name="connsiteY36" fmla="*/ 219250 h 449431"/>
              <a:gd name="connsiteX37" fmla="*/ 295301 w 607639"/>
              <a:gd name="connsiteY37" fmla="*/ 224671 h 449431"/>
              <a:gd name="connsiteX38" fmla="*/ 157530 w 607639"/>
              <a:gd name="connsiteY38" fmla="*/ 224671 h 449431"/>
              <a:gd name="connsiteX39" fmla="*/ 135013 w 607639"/>
              <a:gd name="connsiteY39" fmla="*/ 247156 h 449431"/>
              <a:gd name="connsiteX40" fmla="*/ 157530 w 607639"/>
              <a:gd name="connsiteY40" fmla="*/ 269641 h 449431"/>
              <a:gd name="connsiteX41" fmla="*/ 286757 w 607639"/>
              <a:gd name="connsiteY41" fmla="*/ 269641 h 449431"/>
              <a:gd name="connsiteX42" fmla="*/ 286757 w 607639"/>
              <a:gd name="connsiteY42" fmla="*/ 314611 h 449431"/>
              <a:gd name="connsiteX43" fmla="*/ 142489 w 607639"/>
              <a:gd name="connsiteY43" fmla="*/ 314611 h 449431"/>
              <a:gd name="connsiteX44" fmla="*/ 119972 w 607639"/>
              <a:gd name="connsiteY44" fmla="*/ 337095 h 449431"/>
              <a:gd name="connsiteX45" fmla="*/ 142489 w 607639"/>
              <a:gd name="connsiteY45" fmla="*/ 359491 h 449431"/>
              <a:gd name="connsiteX46" fmla="*/ 331791 w 607639"/>
              <a:gd name="connsiteY46" fmla="*/ 359491 h 449431"/>
              <a:gd name="connsiteX47" fmla="*/ 352528 w 607639"/>
              <a:gd name="connsiteY47" fmla="*/ 359491 h 449431"/>
              <a:gd name="connsiteX48" fmla="*/ 395426 w 607639"/>
              <a:gd name="connsiteY48" fmla="*/ 359491 h 449431"/>
              <a:gd name="connsiteX49" fmla="*/ 427199 w 607639"/>
              <a:gd name="connsiteY49" fmla="*/ 346338 h 449431"/>
              <a:gd name="connsiteX50" fmla="*/ 450072 w 607639"/>
              <a:gd name="connsiteY50" fmla="*/ 323587 h 449431"/>
              <a:gd name="connsiteX51" fmla="*/ 472589 w 607639"/>
              <a:gd name="connsiteY51" fmla="*/ 301102 h 449431"/>
              <a:gd name="connsiteX52" fmla="*/ 495017 w 607639"/>
              <a:gd name="connsiteY52" fmla="*/ 278617 h 449431"/>
              <a:gd name="connsiteX53" fmla="*/ 495017 w 607639"/>
              <a:gd name="connsiteY53" fmla="*/ 426946 h 449431"/>
              <a:gd name="connsiteX54" fmla="*/ 472589 w 607639"/>
              <a:gd name="connsiteY54" fmla="*/ 449431 h 449431"/>
              <a:gd name="connsiteX55" fmla="*/ 22517 w 607639"/>
              <a:gd name="connsiteY55" fmla="*/ 449431 h 449431"/>
              <a:gd name="connsiteX56" fmla="*/ 0 w 607639"/>
              <a:gd name="connsiteY56" fmla="*/ 426946 h 449431"/>
              <a:gd name="connsiteX57" fmla="*/ 0 w 607639"/>
              <a:gd name="connsiteY57" fmla="*/ 22485 h 449431"/>
              <a:gd name="connsiteX58" fmla="*/ 22517 w 607639"/>
              <a:gd name="connsiteY58" fmla="*/ 0 h 44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7639" h="449431">
                <a:moveTo>
                  <a:pt x="292542" y="89851"/>
                </a:moveTo>
                <a:cubicBezTo>
                  <a:pt x="280082" y="89851"/>
                  <a:pt x="270025" y="99893"/>
                  <a:pt x="270025" y="112336"/>
                </a:cubicBezTo>
                <a:cubicBezTo>
                  <a:pt x="270025" y="124778"/>
                  <a:pt x="280082" y="134820"/>
                  <a:pt x="292542" y="134820"/>
                </a:cubicBezTo>
                <a:cubicBezTo>
                  <a:pt x="305002" y="134820"/>
                  <a:pt x="315059" y="124778"/>
                  <a:pt x="315059" y="112336"/>
                </a:cubicBezTo>
                <a:cubicBezTo>
                  <a:pt x="315059" y="99893"/>
                  <a:pt x="305002" y="89851"/>
                  <a:pt x="292542" y="89851"/>
                </a:cubicBezTo>
                <a:close/>
                <a:moveTo>
                  <a:pt x="202564" y="89851"/>
                </a:moveTo>
                <a:cubicBezTo>
                  <a:pt x="190104" y="89851"/>
                  <a:pt x="180047" y="99893"/>
                  <a:pt x="180047" y="112336"/>
                </a:cubicBezTo>
                <a:cubicBezTo>
                  <a:pt x="180047" y="124778"/>
                  <a:pt x="190104" y="134820"/>
                  <a:pt x="202564" y="134820"/>
                </a:cubicBezTo>
                <a:cubicBezTo>
                  <a:pt x="214935" y="134820"/>
                  <a:pt x="224992" y="124778"/>
                  <a:pt x="224992" y="112336"/>
                </a:cubicBezTo>
                <a:cubicBezTo>
                  <a:pt x="224992" y="99893"/>
                  <a:pt x="214935" y="89851"/>
                  <a:pt x="202564" y="89851"/>
                </a:cubicBezTo>
                <a:close/>
                <a:moveTo>
                  <a:pt x="543997" y="39164"/>
                </a:moveTo>
                <a:lnTo>
                  <a:pt x="607639" y="102708"/>
                </a:lnTo>
                <a:lnTo>
                  <a:pt x="495042" y="215043"/>
                </a:lnTo>
                <a:lnTo>
                  <a:pt x="472612" y="237528"/>
                </a:lnTo>
                <a:lnTo>
                  <a:pt x="450092" y="260013"/>
                </a:lnTo>
                <a:lnTo>
                  <a:pt x="395441" y="314581"/>
                </a:lnTo>
                <a:lnTo>
                  <a:pt x="352538" y="314581"/>
                </a:lnTo>
                <a:lnTo>
                  <a:pt x="331799" y="314581"/>
                </a:lnTo>
                <a:lnTo>
                  <a:pt x="331799" y="269611"/>
                </a:lnTo>
                <a:lnTo>
                  <a:pt x="331799" y="251037"/>
                </a:lnTo>
                <a:lnTo>
                  <a:pt x="352449" y="230330"/>
                </a:lnTo>
                <a:lnTo>
                  <a:pt x="450092" y="132925"/>
                </a:lnTo>
                <a:lnTo>
                  <a:pt x="472612" y="110440"/>
                </a:lnTo>
                <a:lnTo>
                  <a:pt x="495042" y="87955"/>
                </a:lnTo>
                <a:close/>
                <a:moveTo>
                  <a:pt x="22517" y="0"/>
                </a:moveTo>
                <a:lnTo>
                  <a:pt x="472589" y="0"/>
                </a:lnTo>
                <a:cubicBezTo>
                  <a:pt x="484960" y="0"/>
                  <a:pt x="495017" y="10043"/>
                  <a:pt x="495017" y="22485"/>
                </a:cubicBezTo>
                <a:lnTo>
                  <a:pt x="495017" y="24440"/>
                </a:lnTo>
                <a:lnTo>
                  <a:pt x="472589" y="46925"/>
                </a:lnTo>
                <a:lnTo>
                  <a:pt x="450072" y="69321"/>
                </a:lnTo>
                <a:lnTo>
                  <a:pt x="404949" y="114380"/>
                </a:lnTo>
                <a:cubicBezTo>
                  <a:pt x="405038" y="113757"/>
                  <a:pt x="405038" y="113047"/>
                  <a:pt x="405038" y="112336"/>
                </a:cubicBezTo>
                <a:cubicBezTo>
                  <a:pt x="405038" y="99893"/>
                  <a:pt x="394981" y="89851"/>
                  <a:pt x="382521" y="89851"/>
                </a:cubicBezTo>
                <a:cubicBezTo>
                  <a:pt x="370150" y="89851"/>
                  <a:pt x="360004" y="99893"/>
                  <a:pt x="360004" y="112336"/>
                </a:cubicBezTo>
                <a:cubicBezTo>
                  <a:pt x="360004" y="124778"/>
                  <a:pt x="370150" y="134820"/>
                  <a:pt x="382521" y="134820"/>
                </a:cubicBezTo>
                <a:cubicBezTo>
                  <a:pt x="383233" y="134820"/>
                  <a:pt x="383945" y="134732"/>
                  <a:pt x="384568" y="134732"/>
                </a:cubicBezTo>
                <a:lnTo>
                  <a:pt x="299929" y="219250"/>
                </a:lnTo>
                <a:cubicBezTo>
                  <a:pt x="298238" y="220938"/>
                  <a:pt x="296725" y="222805"/>
                  <a:pt x="295301" y="224671"/>
                </a:cubicBezTo>
                <a:lnTo>
                  <a:pt x="157530" y="224671"/>
                </a:lnTo>
                <a:cubicBezTo>
                  <a:pt x="145070" y="224671"/>
                  <a:pt x="135013" y="234803"/>
                  <a:pt x="135013" y="247156"/>
                </a:cubicBezTo>
                <a:cubicBezTo>
                  <a:pt x="135013" y="259598"/>
                  <a:pt x="145070" y="269641"/>
                  <a:pt x="157530" y="269641"/>
                </a:cubicBezTo>
                <a:lnTo>
                  <a:pt x="286757" y="269641"/>
                </a:lnTo>
                <a:lnTo>
                  <a:pt x="286757" y="314611"/>
                </a:lnTo>
                <a:lnTo>
                  <a:pt x="142489" y="314611"/>
                </a:lnTo>
                <a:cubicBezTo>
                  <a:pt x="130118" y="314611"/>
                  <a:pt x="119972" y="324653"/>
                  <a:pt x="119972" y="337095"/>
                </a:cubicBezTo>
                <a:cubicBezTo>
                  <a:pt x="119972" y="349449"/>
                  <a:pt x="130118" y="359491"/>
                  <a:pt x="142489" y="359491"/>
                </a:cubicBezTo>
                <a:lnTo>
                  <a:pt x="331791" y="359491"/>
                </a:lnTo>
                <a:lnTo>
                  <a:pt x="352528" y="359491"/>
                </a:lnTo>
                <a:lnTo>
                  <a:pt x="395426" y="359491"/>
                </a:lnTo>
                <a:cubicBezTo>
                  <a:pt x="407441" y="359491"/>
                  <a:pt x="418744" y="354870"/>
                  <a:pt x="427199" y="346338"/>
                </a:cubicBezTo>
                <a:lnTo>
                  <a:pt x="450072" y="323587"/>
                </a:lnTo>
                <a:lnTo>
                  <a:pt x="472589" y="301102"/>
                </a:lnTo>
                <a:lnTo>
                  <a:pt x="495017" y="278617"/>
                </a:lnTo>
                <a:lnTo>
                  <a:pt x="495017" y="426946"/>
                </a:lnTo>
                <a:cubicBezTo>
                  <a:pt x="495017" y="439388"/>
                  <a:pt x="484960" y="449431"/>
                  <a:pt x="472589" y="449431"/>
                </a:cubicBezTo>
                <a:lnTo>
                  <a:pt x="22517" y="449431"/>
                </a:lnTo>
                <a:cubicBezTo>
                  <a:pt x="10057" y="449431"/>
                  <a:pt x="0" y="439388"/>
                  <a:pt x="0" y="426946"/>
                </a:cubicBezTo>
                <a:lnTo>
                  <a:pt x="0" y="22485"/>
                </a:lnTo>
                <a:cubicBezTo>
                  <a:pt x="0" y="10043"/>
                  <a:pt x="10057" y="0"/>
                  <a:pt x="22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10590" y="1920848"/>
            <a:ext cx="5309133" cy="668555"/>
            <a:chOff x="5010590" y="1807637"/>
            <a:chExt cx="5309133" cy="668555"/>
          </a:xfrm>
        </p:grpSpPr>
        <p:sp>
          <p:nvSpPr>
            <p:cNvPr id="27" name="矩形: 圆角 2"/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173183" y="1807637"/>
              <a:ext cx="4983947" cy="36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功能一：完成题目要求，实现系统安全配置基线检查，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10589" y="3916619"/>
            <a:ext cx="5309133" cy="680411"/>
            <a:chOff x="5010590" y="1822346"/>
            <a:chExt cx="5309133" cy="680411"/>
          </a:xfrm>
        </p:grpSpPr>
        <p:sp>
          <p:nvSpPr>
            <p:cNvPr id="36" name="矩形: 圆角 2"/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163353" y="1844948"/>
              <a:ext cx="4983947" cy="6578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功能三：完成要求（实现基线检查项可配置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)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957423" y="2892294"/>
            <a:ext cx="5309133" cy="953274"/>
            <a:chOff x="5010590" y="1807637"/>
            <a:chExt cx="5309133" cy="953274"/>
          </a:xfrm>
        </p:grpSpPr>
        <p:sp>
          <p:nvSpPr>
            <p:cNvPr id="39" name="矩形: 圆角 2"/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173183" y="1807637"/>
              <a:ext cx="4983947" cy="953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功能二：完成要求（安全基线检查给出修复建议，需生成可视化报告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)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）</a:t>
              </a:r>
            </a:p>
          </p:txBody>
        </p:sp>
      </p:grp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ED7F1C6-E59D-9FEE-423E-FDDD7E9F7ADB}"/>
              </a:ext>
            </a:extLst>
          </p:cNvPr>
          <p:cNvGrpSpPr/>
          <p:nvPr/>
        </p:nvGrpSpPr>
        <p:grpSpPr>
          <a:xfrm>
            <a:off x="5010589" y="5066457"/>
            <a:ext cx="5309133" cy="668555"/>
            <a:chOff x="5010590" y="1807637"/>
            <a:chExt cx="5309133" cy="668555"/>
          </a:xfrm>
        </p:grpSpPr>
        <p:sp>
          <p:nvSpPr>
            <p:cNvPr id="7" name="矩形: 圆角 2">
              <a:extLst>
                <a:ext uri="{FF2B5EF4-FFF2-40B4-BE49-F238E27FC236}">
                  <a16:creationId xmlns:a16="http://schemas.microsoft.com/office/drawing/2014/main" id="{7C600DF9-5316-C6D3-7307-0B3C030FC33C}"/>
                </a:ext>
              </a:extLst>
            </p:cNvPr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D9AF71D-6123-357B-BA29-5AB0733A9F51}"/>
                </a:ext>
              </a:extLst>
            </p:cNvPr>
            <p:cNvSpPr/>
            <p:nvPr/>
          </p:nvSpPr>
          <p:spPr>
            <a:xfrm>
              <a:off x="5173183" y="1807637"/>
              <a:ext cx="4983947" cy="36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功能四：完成要求（模块化、跨平台，检查功能）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 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完成情况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F72E-9102-4A60-BE80-F684440C05B4}" type="datetime1">
              <a:rPr lang="zh-CN" altLang="en-US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2023/8/15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921827" y="2645379"/>
            <a:ext cx="1860698" cy="1860698"/>
            <a:chOff x="1101651" y="2701851"/>
            <a:chExt cx="1860698" cy="1860698"/>
          </a:xfrm>
        </p:grpSpPr>
        <p:sp>
          <p:nvSpPr>
            <p:cNvPr id="11" name="椭圆 10"/>
            <p:cNvSpPr/>
            <p:nvPr/>
          </p:nvSpPr>
          <p:spPr>
            <a:xfrm>
              <a:off x="1101651" y="2701851"/>
              <a:ext cx="1860698" cy="18606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76275" y="3306117"/>
              <a:ext cx="1511449" cy="9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第二题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完成情况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14375" y="3772750"/>
              <a:ext cx="975360" cy="2940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PROGRESS</a:t>
              </a:r>
              <a:endPara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4" name="tagged-object_74671"/>
          <p:cNvSpPr>
            <a:spLocks noChangeAspect="1"/>
          </p:cNvSpPr>
          <p:nvPr/>
        </p:nvSpPr>
        <p:spPr bwMode="auto">
          <a:xfrm>
            <a:off x="4125345" y="4735123"/>
            <a:ext cx="246147" cy="245773"/>
          </a:xfrm>
          <a:custGeom>
            <a:avLst/>
            <a:gdLst>
              <a:gd name="T0" fmla="*/ 3776 w 3922"/>
              <a:gd name="T1" fmla="*/ 145 h 3922"/>
              <a:gd name="T2" fmla="*/ 2386 w 3922"/>
              <a:gd name="T3" fmla="*/ 0 h 3922"/>
              <a:gd name="T4" fmla="*/ 0 w 3922"/>
              <a:gd name="T5" fmla="*/ 2386 h 3922"/>
              <a:gd name="T6" fmla="*/ 1535 w 3922"/>
              <a:gd name="T7" fmla="*/ 3922 h 3922"/>
              <a:gd name="T8" fmla="*/ 3922 w 3922"/>
              <a:gd name="T9" fmla="*/ 1535 h 3922"/>
              <a:gd name="T10" fmla="*/ 3776 w 3922"/>
              <a:gd name="T11" fmla="*/ 145 h 3922"/>
              <a:gd name="T12" fmla="*/ 1542 w 3922"/>
              <a:gd name="T13" fmla="*/ 3201 h 3922"/>
              <a:gd name="T14" fmla="*/ 720 w 3922"/>
              <a:gd name="T15" fmla="*/ 2380 h 3922"/>
              <a:gd name="T16" fmla="*/ 909 w 3922"/>
              <a:gd name="T17" fmla="*/ 2191 h 3922"/>
              <a:gd name="T18" fmla="*/ 1731 w 3922"/>
              <a:gd name="T19" fmla="*/ 3013 h 3922"/>
              <a:gd name="T20" fmla="*/ 1542 w 3922"/>
              <a:gd name="T21" fmla="*/ 3201 h 3922"/>
              <a:gd name="T22" fmla="*/ 3102 w 3922"/>
              <a:gd name="T23" fmla="*/ 1291 h 3922"/>
              <a:gd name="T24" fmla="*/ 2631 w 3922"/>
              <a:gd name="T25" fmla="*/ 1291 h 3922"/>
              <a:gd name="T26" fmla="*/ 2631 w 3922"/>
              <a:gd name="T27" fmla="*/ 820 h 3922"/>
              <a:gd name="T28" fmla="*/ 3102 w 3922"/>
              <a:gd name="T29" fmla="*/ 820 h 3922"/>
              <a:gd name="T30" fmla="*/ 3102 w 3922"/>
              <a:gd name="T31" fmla="*/ 1291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2" h="3922">
                <a:moveTo>
                  <a:pt x="3776" y="145"/>
                </a:moveTo>
                <a:lnTo>
                  <a:pt x="2386" y="0"/>
                </a:lnTo>
                <a:lnTo>
                  <a:pt x="0" y="2386"/>
                </a:lnTo>
                <a:lnTo>
                  <a:pt x="1535" y="3922"/>
                </a:lnTo>
                <a:lnTo>
                  <a:pt x="3922" y="1535"/>
                </a:lnTo>
                <a:lnTo>
                  <a:pt x="3776" y="145"/>
                </a:lnTo>
                <a:close/>
                <a:moveTo>
                  <a:pt x="1542" y="3201"/>
                </a:moveTo>
                <a:lnTo>
                  <a:pt x="720" y="2380"/>
                </a:lnTo>
                <a:lnTo>
                  <a:pt x="909" y="2191"/>
                </a:lnTo>
                <a:lnTo>
                  <a:pt x="1731" y="3013"/>
                </a:lnTo>
                <a:lnTo>
                  <a:pt x="1542" y="3201"/>
                </a:lnTo>
                <a:close/>
                <a:moveTo>
                  <a:pt x="3102" y="1291"/>
                </a:moveTo>
                <a:cubicBezTo>
                  <a:pt x="2972" y="1421"/>
                  <a:pt x="2761" y="1421"/>
                  <a:pt x="2631" y="1291"/>
                </a:cubicBezTo>
                <a:cubicBezTo>
                  <a:pt x="2501" y="1161"/>
                  <a:pt x="2501" y="950"/>
                  <a:pt x="2631" y="820"/>
                </a:cubicBezTo>
                <a:cubicBezTo>
                  <a:pt x="2761" y="689"/>
                  <a:pt x="2972" y="689"/>
                  <a:pt x="3102" y="820"/>
                </a:cubicBezTo>
                <a:cubicBezTo>
                  <a:pt x="3232" y="950"/>
                  <a:pt x="3232" y="1161"/>
                  <a:pt x="3102" y="12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71492" y="1387137"/>
            <a:ext cx="5309133" cy="668555"/>
            <a:chOff x="5010590" y="1807637"/>
            <a:chExt cx="5309133" cy="668555"/>
          </a:xfrm>
        </p:grpSpPr>
        <p:sp>
          <p:nvSpPr>
            <p:cNvPr id="27" name="矩形: 圆角 2"/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173183" y="1807637"/>
              <a:ext cx="4983947" cy="6578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功能一：完成要求（实现安全漏洞（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POC\EXP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）检查功能）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371491" y="4832791"/>
            <a:ext cx="5309133" cy="668555"/>
            <a:chOff x="5010590" y="1807637"/>
            <a:chExt cx="5309133" cy="668555"/>
          </a:xfrm>
        </p:grpSpPr>
        <p:sp>
          <p:nvSpPr>
            <p:cNvPr id="36" name="矩形: 圆角 2"/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173183" y="1807637"/>
              <a:ext cx="4983947" cy="36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功能四：部分完成（能够实现</a:t>
              </a:r>
              <a:r>
                <a:rPr lang="en-US" altLang="zh-CN" sz="1600" dirty="0" err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poc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/exp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的模块化添加）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371491" y="2557064"/>
            <a:ext cx="5309133" cy="668555"/>
            <a:chOff x="5010590" y="1807637"/>
            <a:chExt cx="5309133" cy="668555"/>
          </a:xfrm>
        </p:grpSpPr>
        <p:sp>
          <p:nvSpPr>
            <p:cNvPr id="39" name="矩形: 圆角 2"/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173183" y="1807637"/>
              <a:ext cx="4983947" cy="6578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功能二：完成要求（给出对应的系统安全漏洞的修复建议）</a:t>
              </a:r>
            </a:p>
          </p:txBody>
        </p:sp>
      </p:grp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949AC6F-5634-E3C3-0A27-0669F18CA7B9}"/>
              </a:ext>
            </a:extLst>
          </p:cNvPr>
          <p:cNvGrpSpPr/>
          <p:nvPr/>
        </p:nvGrpSpPr>
        <p:grpSpPr>
          <a:xfrm>
            <a:off x="4371491" y="3688527"/>
            <a:ext cx="5309133" cy="668555"/>
            <a:chOff x="5010590" y="1807637"/>
            <a:chExt cx="5309133" cy="668555"/>
          </a:xfrm>
        </p:grpSpPr>
        <p:sp>
          <p:nvSpPr>
            <p:cNvPr id="7" name="矩形: 圆角 2">
              <a:extLst>
                <a:ext uri="{FF2B5EF4-FFF2-40B4-BE49-F238E27FC236}">
                  <a16:creationId xmlns:a16="http://schemas.microsoft.com/office/drawing/2014/main" id="{B09A7B5F-5038-8AB8-2220-50BB824C4C25}"/>
                </a:ext>
              </a:extLst>
            </p:cNvPr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113779E-F747-3587-8FD2-596AF407F4D8}"/>
                </a:ext>
              </a:extLst>
            </p:cNvPr>
            <p:cNvSpPr/>
            <p:nvPr/>
          </p:nvSpPr>
          <p:spPr>
            <a:xfrm>
              <a:off x="5173183" y="1807637"/>
              <a:ext cx="4983947" cy="36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功能三：完成要求（工具的误报率小于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）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>
            <a:fillRect/>
          </a:stretch>
        </p:blipFill>
        <p:spPr/>
      </p:pic>
      <p:sp>
        <p:nvSpPr>
          <p:cNvPr id="16" name="文本占位符 1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dirty="0"/>
              <a:t>框架设计</a:t>
            </a:r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Design</a:t>
            </a:r>
            <a:endParaRPr lang="zh-CN" altLang="en-US" dirty="0"/>
          </a:p>
        </p:txBody>
      </p:sp>
      <p:sp>
        <p:nvSpPr>
          <p:cNvPr id="49" name="日期占位符 4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9815-873D-4C13-9D92-B9B1845E07DE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0" name="灯片编号占位符 4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COMMONDATA" val="eyJoZGlkIjoiZTJmNDg3MzQ3NzEzNTYzNWM2YTg5YmE5OWQ3NzRkZG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488A"/>
      </a:accent1>
      <a:accent2>
        <a:srgbClr val="3C79C1"/>
      </a:accent2>
      <a:accent3>
        <a:srgbClr val="762D1F"/>
      </a:accent3>
      <a:accent4>
        <a:srgbClr val="D48A3B"/>
      </a:accent4>
      <a:accent5>
        <a:srgbClr val="64666C"/>
      </a:accent5>
      <a:accent6>
        <a:srgbClr val="A9AAA1"/>
      </a:accent6>
      <a:hlink>
        <a:srgbClr val="4472C4"/>
      </a:hlink>
      <a:folHlink>
        <a:srgbClr val="BFBFBF"/>
      </a:folHlink>
    </a:clrScheme>
    <a:fontScheme name="jp4mo4yf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120000"/>
          </a:lnSpc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488A"/>
      </a:accent1>
      <a:accent2>
        <a:srgbClr val="3C79C1"/>
      </a:accent2>
      <a:accent3>
        <a:srgbClr val="762D1F"/>
      </a:accent3>
      <a:accent4>
        <a:srgbClr val="D48A3B"/>
      </a:accent4>
      <a:accent5>
        <a:srgbClr val="64666C"/>
      </a:accent5>
      <a:accent6>
        <a:srgbClr val="A9AAA1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3270</Words>
  <Application>Microsoft Office PowerPoint</Application>
  <PresentationFormat>宽屏</PresentationFormat>
  <Paragraphs>522</Paragraphs>
  <Slides>56</Slides>
  <Notes>43</Notes>
  <HiddenSlides>2</HiddenSlides>
  <MMClips>3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56</vt:i4>
      </vt:variant>
    </vt:vector>
  </HeadingPairs>
  <TitlesOfParts>
    <vt:vector size="67" baseType="lpstr">
      <vt:lpstr>-apple-system</vt:lpstr>
      <vt:lpstr>等线</vt:lpstr>
      <vt:lpstr>等线 Light</vt:lpstr>
      <vt:lpstr>微软雅黑</vt:lpstr>
      <vt:lpstr>微软雅黑 Light</vt:lpstr>
      <vt:lpstr>Arial</vt:lpstr>
      <vt:lpstr>Consolas</vt:lpstr>
      <vt:lpstr>Wingdings</vt:lpstr>
      <vt:lpstr>Office 主题​​</vt:lpstr>
      <vt:lpstr>自定义设计方案</vt:lpstr>
      <vt:lpstr>1_OfficePLUS</vt:lpstr>
      <vt:lpstr>Proj238－openkylin安全基线检查</vt:lpstr>
      <vt:lpstr>PowerPoint 演示文稿</vt:lpstr>
      <vt:lpstr>PowerPoint 演示文稿</vt:lpstr>
      <vt:lpstr> 01 题目介绍</vt:lpstr>
      <vt:lpstr>01 题目介绍</vt:lpstr>
      <vt:lpstr>PowerPoint 演示文稿</vt:lpstr>
      <vt:lpstr>02 完成情况</vt:lpstr>
      <vt:lpstr>02 完成情况</vt:lpstr>
      <vt:lpstr>PowerPoint 演示文稿</vt:lpstr>
      <vt:lpstr> 03 框架设计 总体</vt:lpstr>
      <vt:lpstr> 03 框架设计 安全基线</vt:lpstr>
      <vt:lpstr> 03 框架设计 漏洞</vt:lpstr>
      <vt:lpstr> 03 框架设计 可视化</vt:lpstr>
      <vt:lpstr>PowerPoint 演示文稿</vt:lpstr>
      <vt:lpstr> 04 漏洞检测&amp;修复系统实现</vt:lpstr>
      <vt:lpstr> 04 漏洞检测&amp;修复系统实现</vt:lpstr>
      <vt:lpstr> 04 漏洞检测&amp;修复系统实现</vt:lpstr>
      <vt:lpstr> 04 漏洞检测&amp;修复系统实现</vt:lpstr>
      <vt:lpstr> 04 漏洞检测&amp;修复系统实现</vt:lpstr>
      <vt:lpstr> 04 系统实现(可视化程序功能)</vt:lpstr>
      <vt:lpstr> 04 系统实现</vt:lpstr>
      <vt:lpstr> 04 系统实现</vt:lpstr>
      <vt:lpstr> 04 系统实现</vt:lpstr>
      <vt:lpstr> 04 系统实现</vt:lpstr>
      <vt:lpstr> 04 系统实现</vt:lpstr>
      <vt:lpstr> 04 系统实现</vt:lpstr>
      <vt:lpstr> 04 系统实现</vt:lpstr>
      <vt:lpstr> 04 系统实现（界面实现，基线核查实现，漏洞实现）</vt:lpstr>
      <vt:lpstr> 04 系统实现</vt:lpstr>
      <vt:lpstr> 04 系统实现</vt:lpstr>
      <vt:lpstr> 04 系统实现</vt:lpstr>
      <vt:lpstr> 04 系统实现</vt:lpstr>
      <vt:lpstr> 04 系统实现</vt:lpstr>
      <vt:lpstr> 04 系统实现</vt:lpstr>
      <vt:lpstr> 04 系统实现</vt:lpstr>
      <vt:lpstr> 04 系统实现</vt:lpstr>
      <vt:lpstr> 04 系统实现</vt:lpstr>
      <vt:lpstr> 04 系统实现</vt:lpstr>
      <vt:lpstr>PowerPoint 演示文稿</vt:lpstr>
      <vt:lpstr>05 功能演示</vt:lpstr>
      <vt:lpstr>05 功能演示</vt:lpstr>
      <vt:lpstr>05 功能演示</vt:lpstr>
      <vt:lpstr>05 功能演示</vt:lpstr>
      <vt:lpstr>05 功能演示</vt:lpstr>
      <vt:lpstr>05 功能演示</vt:lpstr>
      <vt:lpstr>05 功能演示</vt:lpstr>
      <vt:lpstr>05 功能演示</vt:lpstr>
      <vt:lpstr>05 功能演示</vt:lpstr>
      <vt:lpstr>05 功能演示</vt:lpstr>
      <vt:lpstr>05 功能演示</vt:lpstr>
      <vt:lpstr>05 功能演示</vt:lpstr>
      <vt:lpstr>PowerPoint 演示文稿</vt:lpstr>
      <vt:lpstr>05 功能演示</vt:lpstr>
      <vt:lpstr> 06 未来展望</vt:lpstr>
      <vt:lpstr> 04 主要结论</vt:lpstr>
      <vt:lpstr>感谢老师们的聆听和指导！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Administrator</dc:creator>
  <cp:keywords>51PPT模板网</cp:keywords>
  <cp:lastModifiedBy>18180727298@163.com</cp:lastModifiedBy>
  <cp:revision>403</cp:revision>
  <dcterms:created xsi:type="dcterms:W3CDTF">2018-12-22T13:26:00Z</dcterms:created>
  <dcterms:modified xsi:type="dcterms:W3CDTF">2023-08-15T03:39:12Z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2019-05-12T13:52:59.5336336Z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1d984c1c-ddc6-4a97-a7ef-97467eba5f26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ICV">
    <vt:lpwstr>A9D260FC03EA49B9BB7AA73D8F9A814A_12</vt:lpwstr>
  </property>
  <property fmtid="{D5CDD505-2E9C-101B-9397-08002B2CF9AE}" pid="12" name="KSOProductBuildVer">
    <vt:lpwstr>2052-12.1.0.15120</vt:lpwstr>
  </property>
</Properties>
</file>