
<file path=[Content_Types].xml><?xml version="1.0" encoding="utf-8"?>
<Types xmlns="http://schemas.openxmlformats.org/package/2006/content-types"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5" r:id="rId21"/>
    <p:sldId id="360" r:id="rId22"/>
    <p:sldId id="359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友捷 郑" initials="友捷" lastIdx="1" clrIdx="0">
    <p:extLst>
      <p:ext uri="{19B8F6BF-5375-455C-9EA6-DF929625EA0E}">
        <p15:presenceInfo xmlns:p15="http://schemas.microsoft.com/office/powerpoint/2012/main" userId="8a665a9d3fb3039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>
            <a:extLst>
              <a:ext uri="{FF2B5EF4-FFF2-40B4-BE49-F238E27FC236}">
                <a16:creationId xmlns:a16="http://schemas.microsoft.com/office/drawing/2014/main" id="{7801A0AD-A4D9-2B48-AB5E-2388481E37AE}"/>
              </a:ext>
            </a:extLst>
          </p:cNvPr>
          <p:cNvGrpSpPr/>
          <p:nvPr/>
        </p:nvGrpSpPr>
        <p:grpSpPr>
          <a:xfrm>
            <a:off x="599225" y="1736370"/>
            <a:ext cx="10993549" cy="1903301"/>
            <a:chOff x="599225" y="1921565"/>
            <a:chExt cx="10993549" cy="1903301"/>
          </a:xfrm>
        </p:grpSpPr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47A9D506-C91D-DF44-8641-48F37CD3C15A}"/>
                </a:ext>
              </a:extLst>
            </p:cNvPr>
            <p:cNvSpPr/>
            <p:nvPr/>
          </p:nvSpPr>
          <p:spPr>
            <a:xfrm>
              <a:off x="599225" y="1921565"/>
              <a:ext cx="10993549" cy="19033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8" name="半闭框 17">
              <a:extLst>
                <a:ext uri="{FF2B5EF4-FFF2-40B4-BE49-F238E27FC236}">
                  <a16:creationId xmlns:a16="http://schemas.microsoft.com/office/drawing/2014/main" id="{A1E2328B-A4C4-764E-ACC8-998B2E63C537}"/>
                </a:ext>
              </a:extLst>
            </p:cNvPr>
            <p:cNvSpPr/>
            <p:nvPr/>
          </p:nvSpPr>
          <p:spPr>
            <a:xfrm>
              <a:off x="599225" y="1921565"/>
              <a:ext cx="821803" cy="867934"/>
            </a:xfrm>
            <a:prstGeom prst="halfFrame">
              <a:avLst>
                <a:gd name="adj1" fmla="val 23474"/>
                <a:gd name="adj2" fmla="val 23475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0533506A-6FCC-464D-8406-9673E74408CF}"/>
                </a:ext>
              </a:extLst>
            </p:cNvPr>
            <p:cNvSpPr/>
            <p:nvPr/>
          </p:nvSpPr>
          <p:spPr>
            <a:xfrm>
              <a:off x="10161778" y="3614195"/>
              <a:ext cx="1430996" cy="21067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id="{194A483F-9AA2-A24C-BA23-AD5256267A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8351" y="399605"/>
            <a:ext cx="2538904" cy="107441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43FE9298-60C2-9548-BC1E-E8694904B3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3169" y="2028084"/>
            <a:ext cx="10265664" cy="1356406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 algn="l">
              <a:defRPr lang="en-US" altLang="en-US" sz="3600" b="0" kern="1200" cap="all" dirty="0">
                <a:solidFill>
                  <a:srgbClr val="5C30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103A73B5-4CCB-264A-803E-B46FEDFF96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3169" y="3819054"/>
            <a:ext cx="10265664" cy="1340999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EFB8BDD-FC0A-384D-B32A-D2CC0933A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4499-10F3-43A6-A70A-01D7A10A05BA}" type="datetimeFigureOut">
              <a:rPr lang="zh-CN" altLang="en-US" smtClean="0"/>
              <a:t>2023/10/22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4A11234-2E12-B147-A4FF-3B4989798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EFFF194-7BE9-7440-90F5-0BA3D1B44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77A8-EA0A-481C-B2AA-3D0BC839C8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0810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395677"/>
            <a:ext cx="11029616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189" indent="0">
              <a:buNone/>
              <a:defRPr sz="1600"/>
            </a:lvl2pPr>
            <a:lvl3pPr marL="914377" indent="0">
              <a:buNone/>
              <a:defRPr sz="1600"/>
            </a:lvl3pPr>
            <a:lvl4pPr marL="1371566" indent="0">
              <a:buNone/>
              <a:defRPr sz="1600"/>
            </a:lvl4pPr>
            <a:lvl5pPr marL="1828754" indent="0">
              <a:buNone/>
              <a:defRPr sz="1600"/>
            </a:lvl5pPr>
            <a:lvl6pPr marL="2285943" indent="0">
              <a:buNone/>
              <a:defRPr sz="1600"/>
            </a:lvl6pPr>
            <a:lvl7pPr marL="2743131" indent="0">
              <a:buNone/>
              <a:defRPr sz="1600"/>
            </a:lvl7pPr>
            <a:lvl8pPr marL="3200320" indent="0">
              <a:buNone/>
              <a:defRPr sz="1600"/>
            </a:lvl8pPr>
            <a:lvl9pPr marL="3657509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3" y="496241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4499-10F3-43A6-A70A-01D7A10A05BA}" type="datetimeFigureOut">
              <a:rPr lang="zh-CN" altLang="en-US" smtClean="0"/>
              <a:t>2023/10/22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77A8-EA0A-481C-B2AA-3D0BC839C84C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BC31443F-5E2C-E54C-9450-204B550B7026}"/>
              </a:ext>
            </a:extLst>
          </p:cNvPr>
          <p:cNvPicPr/>
          <p:nvPr/>
        </p:nvPicPr>
        <p:blipFill rotWithShape="1"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18876" y="6054012"/>
            <a:ext cx="4191931" cy="475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181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4499-10F3-43A6-A70A-01D7A10A05BA}" type="datetimeFigureOut">
              <a:rPr lang="zh-CN" altLang="en-US" smtClean="0"/>
              <a:t>2023/10/22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77A8-EA0A-481C-B2AA-3D0BC839C84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FD92ADC6-CE60-BE46-B46D-E72C08A66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789840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6">
            <a:extLst>
              <a:ext uri="{FF2B5EF4-FFF2-40B4-BE49-F238E27FC236}">
                <a16:creationId xmlns:a16="http://schemas.microsoft.com/office/drawing/2014/main" id="{5BC0A53C-150C-A541-93A8-A5B4C7EFDD96}"/>
              </a:ext>
            </a:extLst>
          </p:cNvPr>
          <p:cNvSpPr>
            <a:spLocks noChangeAspect="1"/>
          </p:cNvSpPr>
          <p:nvPr/>
        </p:nvSpPr>
        <p:spPr>
          <a:xfrm>
            <a:off x="8884030" y="675726"/>
            <a:ext cx="88976" cy="79183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Vertical Title 1">
            <a:extLst>
              <a:ext uri="{FF2B5EF4-FFF2-40B4-BE49-F238E27FC236}">
                <a16:creationId xmlns:a16="http://schemas.microsoft.com/office/drawing/2014/main" id="{9D3F700B-2D07-A448-9622-360F28D96C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69649" y="675726"/>
            <a:ext cx="1899496" cy="5183073"/>
          </a:xfrm>
          <a:prstGeom prst="rect">
            <a:avLst/>
          </a:prstGeom>
        </p:spPr>
        <p:txBody>
          <a:bodyPr vert="eaVert" anchor="b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2" name="Vertical Text Placeholder 2">
            <a:extLst>
              <a:ext uri="{FF2B5EF4-FFF2-40B4-BE49-F238E27FC236}">
                <a16:creationId xmlns:a16="http://schemas.microsoft.com/office/drawing/2014/main" id="{5F0B6C42-B8E7-1C45-A053-18F7FE5B2B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791611" cy="5183073"/>
          </a:xfrm>
        </p:spPr>
        <p:txBody>
          <a:bodyPr vert="eaVert"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EC89D33-28DC-B746-AE7D-E6085CC30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4499-10F3-43A6-A70A-01D7A10A05BA}" type="datetimeFigureOut">
              <a:rPr lang="zh-CN" altLang="en-US" smtClean="0"/>
              <a:t>2023/10/22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EE1EF53-0E9B-E243-B4F1-B1C7F0BD2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03DA247-823F-034B-AEC0-494674B60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77A8-EA0A-481C-B2AA-3D0BC839C84C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0564E91E-AD25-E84D-B251-2B169689F71C}"/>
              </a:ext>
            </a:extLst>
          </p:cNvPr>
          <p:cNvPicPr/>
          <p:nvPr/>
        </p:nvPicPr>
        <p:blipFill rotWithShape="1"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18876" y="6054012"/>
            <a:ext cx="4191931" cy="475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683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3377" y="2180498"/>
            <a:ext cx="10521387" cy="367830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400"/>
            </a:lvl4pPr>
            <a:lvl5pPr>
              <a:defRPr sz="10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  <a:endParaRPr lang="en-US" dirty="0"/>
          </a:p>
        </p:txBody>
      </p:sp>
      <p:sp>
        <p:nvSpPr>
          <p:cNvPr id="10" name="标题 9">
            <a:extLst>
              <a:ext uri="{FF2B5EF4-FFF2-40B4-BE49-F238E27FC236}">
                <a16:creationId xmlns:a16="http://schemas.microsoft.com/office/drawing/2014/main" id="{B3414000-0475-7845-9508-337FFFC1B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11" name="日期占位符 10">
            <a:extLst>
              <a:ext uri="{FF2B5EF4-FFF2-40B4-BE49-F238E27FC236}">
                <a16:creationId xmlns:a16="http://schemas.microsoft.com/office/drawing/2014/main" id="{2265DA69-D9B6-384B-91FC-5C225D983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4499-10F3-43A6-A70A-01D7A10A05BA}" type="datetimeFigureOut">
              <a:rPr lang="zh-CN" altLang="en-US" smtClean="0"/>
              <a:t>2023/10/22</a:t>
            </a:fld>
            <a:endParaRPr lang="zh-CN" altLang="en-US"/>
          </a:p>
        </p:txBody>
      </p:sp>
      <p:sp>
        <p:nvSpPr>
          <p:cNvPr id="12" name="页脚占位符 11">
            <a:extLst>
              <a:ext uri="{FF2B5EF4-FFF2-40B4-BE49-F238E27FC236}">
                <a16:creationId xmlns:a16="http://schemas.microsoft.com/office/drawing/2014/main" id="{198CD9FF-6143-0B4F-B35B-FC5B48F32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3" name="灯片编号占位符 12">
            <a:extLst>
              <a:ext uri="{FF2B5EF4-FFF2-40B4-BE49-F238E27FC236}">
                <a16:creationId xmlns:a16="http://schemas.microsoft.com/office/drawing/2014/main" id="{B99E00C6-785E-8740-9B07-6D282AB53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77A8-EA0A-481C-B2AA-3D0BC839C8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3478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6727754-C851-C341-8EC8-C90F9BC75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1883" y="2118167"/>
            <a:ext cx="10178926" cy="3602477"/>
          </a:xfrm>
        </p:spPr>
        <p:txBody>
          <a:bodyPr anchor="ctr">
            <a:normAutofit/>
          </a:bodyPr>
          <a:lstStyle>
            <a:lvl1pPr algn="l">
              <a:defRPr sz="3200"/>
            </a:lvl1pPr>
            <a:lvl2pPr algn="l">
              <a:defRPr sz="2800"/>
            </a:lvl2pPr>
            <a:lvl3pPr algn="l">
              <a:defRPr sz="2400"/>
            </a:lvl3pPr>
            <a:lvl4pPr algn="l">
              <a:defRPr sz="2000"/>
            </a:lvl4pPr>
            <a:lvl5pPr algn="l">
              <a:defRPr sz="20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83F81271-2815-9B4A-9DE1-54434A60C9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5597317"/>
            <a:ext cx="2844799" cy="365125"/>
          </a:xfrm>
        </p:spPr>
        <p:txBody>
          <a:bodyPr/>
          <a:lstStyle/>
          <a:p>
            <a:fld id="{F4374499-10F3-43A6-A70A-01D7A10A05BA}" type="datetimeFigureOut">
              <a:rPr lang="zh-CN" altLang="en-US" smtClean="0"/>
              <a:t>2023/10/22</a:t>
            </a:fld>
            <a:endParaRPr lang="zh-CN" altLang="en-US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A57A6457-265E-454A-8DEA-AC0A1AAC3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31882" y="5592991"/>
            <a:ext cx="6066519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17055F7E-60B7-6A43-A3E4-C6F9DC89F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5597317"/>
            <a:ext cx="1052508" cy="365125"/>
          </a:xfrm>
        </p:spPr>
        <p:txBody>
          <a:bodyPr/>
          <a:lstStyle/>
          <a:p>
            <a:fld id="{B71F77A8-EA0A-481C-B2AA-3D0BC839C84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4D989D6D-F1B5-F54E-813A-CCB6A463D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1882" y="490438"/>
            <a:ext cx="10178925" cy="1351451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1" name="Rectangle 8">
            <a:extLst>
              <a:ext uri="{FF2B5EF4-FFF2-40B4-BE49-F238E27FC236}">
                <a16:creationId xmlns:a16="http://schemas.microsoft.com/office/drawing/2014/main" id="{23D49990-DD79-AF4A-809C-C7A68D94B066}"/>
              </a:ext>
            </a:extLst>
          </p:cNvPr>
          <p:cNvSpPr/>
          <p:nvPr/>
        </p:nvSpPr>
        <p:spPr>
          <a:xfrm rot="5400000">
            <a:off x="-2692137" y="3263038"/>
            <a:ext cx="6858000" cy="33192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5486C05D-29C6-DD43-A707-AAD5F66C1615}"/>
              </a:ext>
            </a:extLst>
          </p:cNvPr>
          <p:cNvPicPr/>
          <p:nvPr/>
        </p:nvPicPr>
        <p:blipFill rotWithShape="1"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18876" y="6054012"/>
            <a:ext cx="4191931" cy="475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02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EA6CC6FD-0536-1042-94FB-7B29BCD323E4}"/>
              </a:ext>
            </a:extLst>
          </p:cNvPr>
          <p:cNvGrpSpPr/>
          <p:nvPr/>
        </p:nvGrpSpPr>
        <p:grpSpPr>
          <a:xfrm>
            <a:off x="599225" y="1736370"/>
            <a:ext cx="10993549" cy="1903301"/>
            <a:chOff x="599225" y="1921565"/>
            <a:chExt cx="10993549" cy="1903301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4BB59113-F03A-6147-A467-92DB82160BCD}"/>
                </a:ext>
              </a:extLst>
            </p:cNvPr>
            <p:cNvSpPr/>
            <p:nvPr/>
          </p:nvSpPr>
          <p:spPr>
            <a:xfrm>
              <a:off x="599225" y="1921565"/>
              <a:ext cx="10993549" cy="19033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7C3E5866-268A-1A4A-BD63-7247C0C32E7C}"/>
                </a:ext>
              </a:extLst>
            </p:cNvPr>
            <p:cNvSpPr/>
            <p:nvPr/>
          </p:nvSpPr>
          <p:spPr>
            <a:xfrm>
              <a:off x="599227" y="1921566"/>
              <a:ext cx="192900" cy="19033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24" name="Title 1">
            <a:extLst>
              <a:ext uri="{FF2B5EF4-FFF2-40B4-BE49-F238E27FC236}">
                <a16:creationId xmlns:a16="http://schemas.microsoft.com/office/drawing/2014/main" id="{B3AEDE27-05BC-DA44-AA23-81C54830A0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3169" y="2028083"/>
            <a:ext cx="10265664" cy="1376851"/>
          </a:xfrm>
          <a:prstGeom prst="rect">
            <a:avLst/>
          </a:prstGeom>
          <a:effectLst/>
        </p:spPr>
        <p:txBody>
          <a:bodyPr anchor="ctr">
            <a:normAutofit/>
          </a:bodyPr>
          <a:lstStyle>
            <a:lvl1pPr algn="l">
              <a:defRPr lang="en-US" altLang="en-US" sz="3600" b="0" kern="1200" cap="all" dirty="0">
                <a:solidFill>
                  <a:srgbClr val="5C30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id="{8DDB4CB7-B75A-CF44-8C12-E3DE32CE31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3169" y="3830629"/>
            <a:ext cx="10265664" cy="1340999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27" name="日期占位符 10">
            <a:extLst>
              <a:ext uri="{FF2B5EF4-FFF2-40B4-BE49-F238E27FC236}">
                <a16:creationId xmlns:a16="http://schemas.microsoft.com/office/drawing/2014/main" id="{2D4038F2-9086-4849-856C-3F44B96DA1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523545" y="5597323"/>
            <a:ext cx="2523280" cy="365125"/>
          </a:xfrm>
        </p:spPr>
        <p:txBody>
          <a:bodyPr/>
          <a:lstStyle/>
          <a:p>
            <a:fld id="{F4374499-10F3-43A6-A70A-01D7A10A05BA}" type="datetimeFigureOut">
              <a:rPr lang="zh-CN" altLang="en-US" smtClean="0"/>
              <a:t>2023/10/22</a:t>
            </a:fld>
            <a:endParaRPr lang="zh-CN" altLang="en-US"/>
          </a:p>
        </p:txBody>
      </p:sp>
      <p:sp>
        <p:nvSpPr>
          <p:cNvPr id="28" name="页脚占位符 11">
            <a:extLst>
              <a:ext uri="{FF2B5EF4-FFF2-40B4-BE49-F238E27FC236}">
                <a16:creationId xmlns:a16="http://schemas.microsoft.com/office/drawing/2014/main" id="{0ED79189-463D-A34A-93FE-02DAF3CA4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3377" y="5592997"/>
            <a:ext cx="65855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29" name="灯片编号占位符 12">
            <a:extLst>
              <a:ext uri="{FF2B5EF4-FFF2-40B4-BE49-F238E27FC236}">
                <a16:creationId xmlns:a16="http://schemas.microsoft.com/office/drawing/2014/main" id="{81D88334-B4F7-F340-8AA4-0865A0C0C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51493" y="5597323"/>
            <a:ext cx="1203271" cy="365125"/>
          </a:xfrm>
        </p:spPr>
        <p:txBody>
          <a:bodyPr/>
          <a:lstStyle/>
          <a:p>
            <a:fld id="{B71F77A8-EA0A-481C-B2AA-3D0BC839C84C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0B9F3DE6-D971-6546-AD7E-4FD54F33CDE7}"/>
              </a:ext>
            </a:extLst>
          </p:cNvPr>
          <p:cNvPicPr/>
          <p:nvPr/>
        </p:nvPicPr>
        <p:blipFill rotWithShape="1"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18876" y="6054012"/>
            <a:ext cx="4191931" cy="475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6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4" y="2228004"/>
            <a:ext cx="5422391" cy="3633047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4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4499-10F3-43A6-A70A-01D7A10A05BA}" type="datetimeFigureOut">
              <a:rPr lang="zh-CN" altLang="en-US" smtClean="0"/>
              <a:t>2023/10/22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77A8-EA0A-481C-B2AA-3D0BC839C84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590C7D26-A2BB-CE43-BB2A-2808F22C4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914601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20" y="2250894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5" y="2926054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7" y="2250894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10" y="2926054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4499-10F3-43A6-A70A-01D7A10A05BA}" type="datetimeFigureOut">
              <a:rPr lang="zh-CN" altLang="en-US" smtClean="0"/>
              <a:t>2023/10/22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77A8-EA0A-481C-B2AA-3D0BC839C84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395155F9-0BCA-F049-9D40-4CF28F90A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399336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4499-10F3-43A6-A70A-01D7A10A05BA}" type="datetimeFigureOut">
              <a:rPr lang="zh-CN" altLang="en-US" smtClean="0"/>
              <a:t>2023/10/22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77A8-EA0A-481C-B2AA-3D0BC839C84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DC31502A-7294-9848-AFF1-6116ACE14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759272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4499-10F3-43A6-A70A-01D7A10A05BA}" type="datetimeFigureOut">
              <a:rPr lang="zh-CN" altLang="en-US" smtClean="0"/>
              <a:t>2023/10/22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F77A8-EA0A-481C-B2AA-3D0BC839C84C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4D9AF46F-872C-C04A-AF83-BC1E8674B16A}"/>
              </a:ext>
            </a:extLst>
          </p:cNvPr>
          <p:cNvPicPr/>
          <p:nvPr/>
        </p:nvPicPr>
        <p:blipFill rotWithShape="1"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18876" y="6054012"/>
            <a:ext cx="4191931" cy="475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575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>
            <a:extLst>
              <a:ext uri="{FF2B5EF4-FFF2-40B4-BE49-F238E27FC236}">
                <a16:creationId xmlns:a16="http://schemas.microsoft.com/office/drawing/2014/main" id="{DD0108F8-765A-DF43-9CAF-934132882EE3}"/>
              </a:ext>
            </a:extLst>
          </p:cNvPr>
          <p:cNvSpPr>
            <a:spLocks noChangeAspect="1"/>
          </p:cNvSpPr>
          <p:nvPr/>
        </p:nvSpPr>
        <p:spPr>
          <a:xfrm>
            <a:off x="447816" y="4914808"/>
            <a:ext cx="385561" cy="10322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1463" y="4928762"/>
            <a:ext cx="10333301" cy="65314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2400" b="0">
                <a:solidFill>
                  <a:srgbClr val="5C307D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1463" y="5581910"/>
            <a:ext cx="10333301" cy="365126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>
                <a:solidFill>
                  <a:srgbClr val="5C307D"/>
                </a:solidFill>
              </a:defRPr>
            </a:lvl1pPr>
            <a:lvl2pPr marL="457189" indent="0">
              <a:buNone/>
              <a:defRPr sz="11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23545" y="6060170"/>
            <a:ext cx="252328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F4374499-10F3-43A6-A70A-01D7A10A05BA}" type="datetimeFigureOut">
              <a:rPr lang="zh-CN" altLang="en-US" smtClean="0"/>
              <a:t>2023/10/22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33377" y="6055844"/>
            <a:ext cx="65855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151493" y="6060170"/>
            <a:ext cx="120327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71F77A8-EA0A-481C-B2AA-3D0BC839C84C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F025F6F4-386D-EB45-974E-2539ED6C5D65}"/>
              </a:ext>
            </a:extLst>
          </p:cNvPr>
          <p:cNvPicPr/>
          <p:nvPr/>
        </p:nvPicPr>
        <p:blipFill rotWithShape="1"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18876" y="6054012"/>
            <a:ext cx="4191931" cy="475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862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6">
            <a:extLst>
              <a:ext uri="{FF2B5EF4-FFF2-40B4-BE49-F238E27FC236}">
                <a16:creationId xmlns:a16="http://schemas.microsoft.com/office/drawing/2014/main" id="{386CB2C2-B0CA-6B4C-9D67-BC3A516A2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306" y="593424"/>
            <a:ext cx="10521388" cy="1015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/>
              <a:t>单击此处编辑母版标题样式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376" y="2336003"/>
            <a:ext cx="10521388" cy="315489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23545" y="5597323"/>
            <a:ext cx="2523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F4374499-10F3-43A6-A70A-01D7A10A05BA}" type="datetimeFigureOut">
              <a:rPr lang="zh-CN" altLang="en-US" smtClean="0"/>
              <a:t>2023/10/22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3377" y="5592997"/>
            <a:ext cx="6585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51493" y="5597323"/>
            <a:ext cx="1203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71F77A8-EA0A-481C-B2AA-3D0BC839C84C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5305D68B-2B7C-394A-9C3F-F982EDB21D95}"/>
              </a:ext>
            </a:extLst>
          </p:cNvPr>
          <p:cNvPicPr/>
          <p:nvPr/>
        </p:nvPicPr>
        <p:blipFill rotWithShape="1">
          <a:blip r:embed="rId1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18876" y="6054012"/>
            <a:ext cx="4191931" cy="475343"/>
          </a:xfrm>
          <a:prstGeom prst="rect">
            <a:avLst/>
          </a:prstGeom>
        </p:spPr>
      </p:pic>
      <p:sp>
        <p:nvSpPr>
          <p:cNvPr id="2" name="圆角矩形 1">
            <a:extLst>
              <a:ext uri="{FF2B5EF4-FFF2-40B4-BE49-F238E27FC236}">
                <a16:creationId xmlns:a16="http://schemas.microsoft.com/office/drawing/2014/main" id="{281EDAD2-3671-BF43-AEFB-C5625113F562}"/>
              </a:ext>
            </a:extLst>
          </p:cNvPr>
          <p:cNvSpPr/>
          <p:nvPr/>
        </p:nvSpPr>
        <p:spPr>
          <a:xfrm>
            <a:off x="586670" y="651024"/>
            <a:ext cx="80595" cy="900000"/>
          </a:xfrm>
          <a:prstGeom prst="roundRect">
            <a:avLst>
              <a:gd name="adj" fmla="val 0"/>
            </a:avLst>
          </a:prstGeom>
          <a:solidFill>
            <a:srgbClr val="5C307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61728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457189" rtl="0" eaLnBrk="1" latinLnBrk="0" hangingPunct="1">
        <a:spcBef>
          <a:spcPct val="0"/>
        </a:spcBef>
        <a:buNone/>
        <a:defRPr sz="2800" b="0" kern="1200" cap="all">
          <a:solidFill>
            <a:srgbClr val="5C307D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5992" indent="-305992" algn="l" defTabSz="45718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29984" indent="-305992" algn="l" defTabSz="45718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899978" indent="-269993" algn="l" defTabSz="45718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1969" indent="-233994" algn="l" defTabSz="45718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1960" indent="-233994" algn="l" defTabSz="45718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899953" indent="-228594" algn="l" defTabSz="45718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199945" indent="-228594" algn="l" defTabSz="45718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499938" indent="-228594" algn="l" defTabSz="45718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799930" indent="-228594" algn="l" defTabSz="457189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Azure-stars/Starry/blob/feat/module/doc/OS-Train-Repo/Week3.md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Azure-stars/Starry/tree/feat/module/apps/ostrain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4844799-A4A9-48F1-83F9-530F45A76E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cap="none" dirty="0">
                <a:latin typeface="华文中宋" panose="02010600040101010101" pitchFamily="2" charset="-122"/>
                <a:ea typeface="华文中宋" panose="02010600040101010101" pitchFamily="2" charset="-122"/>
              </a:rPr>
              <a:t>专题训练课中期报告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A3E7454-035F-4827-8283-93D9E9FC8E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计 </a:t>
            </a:r>
            <a:r>
              <a:rPr lang="en-US" altLang="zh-CN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14	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郑友捷</a:t>
            </a:r>
            <a:endParaRPr lang="en-US" altLang="zh-CN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en-US" altLang="zh-CN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2023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 年 </a:t>
            </a:r>
            <a:r>
              <a:rPr lang="en-US" altLang="zh-CN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10 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月 </a:t>
            </a:r>
            <a:r>
              <a:rPr lang="en-US" altLang="zh-CN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21 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val="24560209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6CC7B7-E70F-4F34-B47C-DFD6FB480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876800" cy="4351338"/>
          </a:xfrm>
        </p:spPr>
        <p:txBody>
          <a:bodyPr>
            <a:normAutofit/>
          </a:bodyPr>
          <a:lstStyle/>
          <a:p>
            <a:pPr lvl="1"/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Feature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添加分支语句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629985" lvl="2" indent="0">
              <a:buNone/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我们以启动语句为例。</a:t>
            </a:r>
          </a:p>
          <a:p>
            <a:pPr lvl="2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对于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Unikernel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的启动，由于不涉及地址空间的改变，可以直接通过调用任务入口函数的方式来进入到任务的执行中。</a:t>
            </a:r>
          </a:p>
          <a:p>
            <a:pPr lvl="2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对于宏内核的启动，需要涉及到特权级的切换，因此要进行一些额外的处理，如在内核栈压入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trap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上下文，该操作在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first_into_user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中实现。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433F733-E0CB-4D32-83E2-AC8D4648B227}"/>
              </a:ext>
            </a:extLst>
          </p:cNvPr>
          <p:cNvSpPr txBox="1"/>
          <p:nvPr/>
        </p:nvSpPr>
        <p:spPr>
          <a:xfrm>
            <a:off x="838200" y="781049"/>
            <a:ext cx="917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Starry 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的 </a:t>
            </a:r>
            <a:r>
              <a:rPr kumimoji="0" lang="en-US" altLang="zh-CN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Unikernel</a:t>
            </a: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兼容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6BAE209-2420-4EC2-B3C6-35EB0CCF91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1930733"/>
            <a:ext cx="5857875" cy="3983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248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6CC7B7-E70F-4F34-B47C-DFD6FB480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067800" cy="4351338"/>
          </a:xfrm>
        </p:spPr>
        <p:txBody>
          <a:bodyPr>
            <a:normAutofit/>
          </a:bodyPr>
          <a:lstStyle/>
          <a:p>
            <a:pPr lvl="1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背景：比赛时期较赶，且缺少规范的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CI-CD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，并没有保证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Starry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代码可以始终通过原有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ArceOS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测例。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但是现在为了做到两种架构的实时兼容，需要先保证能够通过各自的测例。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详细调试过程体现在日志中，详见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  <a:hlinkClick r:id="rId2"/>
              </a:rPr>
              <a:t>调试报告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	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433F733-E0CB-4D32-83E2-AC8D4648B227}"/>
              </a:ext>
            </a:extLst>
          </p:cNvPr>
          <p:cNvSpPr txBox="1"/>
          <p:nvPr/>
        </p:nvSpPr>
        <p:spPr>
          <a:xfrm>
            <a:off x="838200" y="781049"/>
            <a:ext cx="917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通过原有的 </a:t>
            </a:r>
            <a:r>
              <a:rPr kumimoji="0" lang="en-US" altLang="zh-CN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ArceOS</a:t>
            </a: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测例</a:t>
            </a:r>
          </a:p>
        </p:txBody>
      </p:sp>
    </p:spTree>
    <p:extLst>
      <p:ext uri="{BB962C8B-B14F-4D97-AF65-F5344CB8AC3E}">
        <p14:creationId xmlns:p14="http://schemas.microsoft.com/office/powerpoint/2010/main" val="17601737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6CC7B7-E70F-4F34-B47C-DFD6FB480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429875" cy="4351338"/>
          </a:xfrm>
        </p:spPr>
        <p:txBody>
          <a:bodyPr>
            <a:normAutofit/>
          </a:bodyPr>
          <a:lstStyle/>
          <a:p>
            <a:pPr lvl="1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以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C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语言为例，我们希望通过代码链接到不同的库来启动不同架构的内容。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Unikernel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：晏巨广学长致力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ArceOS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的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musl-libc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支持，将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C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代码链接到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axlibc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上之后，应用程序可以直接调用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Unikernel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接口。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宏内核：应用程序和用户库编译为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ELF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文件之后加载到文件镜像，通过汇编指令跳转到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axhal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层，由内核转发到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syscall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层来处理。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2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由于额外实现一个与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ArceOS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接口解耦、用于和用户程序进行编译的库没有太大意义，所以我采用了用户程序直接和本地自带的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libc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用户库编译的方式。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433F733-E0CB-4D32-83E2-AC8D4648B227}"/>
              </a:ext>
            </a:extLst>
          </p:cNvPr>
          <p:cNvSpPr txBox="1"/>
          <p:nvPr/>
        </p:nvSpPr>
        <p:spPr>
          <a:xfrm>
            <a:off x="838200" y="781049"/>
            <a:ext cx="917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600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代码自选架构启动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华文中宋" panose="02010600040101010101" pitchFamily="2" charset="-122"/>
              <a:ea typeface="华文中宋" panose="0201060004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72215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6CC7B7-E70F-4F34-B47C-DFD6FB480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429875" cy="4351338"/>
          </a:xfrm>
        </p:spPr>
        <p:txBody>
          <a:bodyPr>
            <a:normAutofit/>
          </a:bodyPr>
          <a:lstStyle/>
          <a:p>
            <a:pPr lvl="1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修改编译参数，添加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STRUCT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参数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2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当指定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STRUCT=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Unikernel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时，使用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Unikernel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启动，此时代码链接到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axlibc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库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2"/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2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当指定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STRUCT=Monolithic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时，使用宏内核启动，此时代码连接到外部对应的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musl-libc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库。测试运行结果如下，可以成功启动。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433F733-E0CB-4D32-83E2-AC8D4648B227}"/>
              </a:ext>
            </a:extLst>
          </p:cNvPr>
          <p:cNvSpPr txBox="1"/>
          <p:nvPr/>
        </p:nvSpPr>
        <p:spPr>
          <a:xfrm>
            <a:off x="838200" y="781049"/>
            <a:ext cx="917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代码自选架构启动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51DDA62-F0D2-4A57-9EB3-74919DE86D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900" y="3789154"/>
            <a:ext cx="4095950" cy="2945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6013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6CC7B7-E70F-4F34-B47C-DFD6FB480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429875" cy="4351338"/>
          </a:xfrm>
        </p:spPr>
        <p:txBody>
          <a:bodyPr>
            <a:normAutofit lnSpcReduction="10000"/>
          </a:bodyPr>
          <a:lstStyle/>
          <a:p>
            <a:pPr lvl="1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制作了兼容了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Unikernel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和宏内核架构的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OS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之后，一个比较重要的问题便是这种模块化的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OS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是否会对性能造成影响。因此需要对内核进行测试。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测试场景：应用程序反复调用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syscall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进出特权级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测试方面：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2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文件：包括读写等内容</a:t>
            </a:r>
          </a:p>
          <a:p>
            <a:pPr lvl="2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任务：新建线程、任务切换</a:t>
            </a:r>
          </a:p>
          <a:p>
            <a:pPr lvl="2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内存分配：动态分配堆内存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2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安全性：非法访问地址测试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2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相关测例均已上传到仓库中：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  <a:hlinkClick r:id="rId2"/>
              </a:rPr>
              <a:t>测例地址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433F733-E0CB-4D32-83E2-AC8D4648B227}"/>
              </a:ext>
            </a:extLst>
          </p:cNvPr>
          <p:cNvSpPr txBox="1"/>
          <p:nvPr/>
        </p:nvSpPr>
        <p:spPr>
          <a:xfrm>
            <a:off x="838200" y="781049"/>
            <a:ext cx="917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性能测试</a:t>
            </a:r>
          </a:p>
        </p:txBody>
      </p:sp>
    </p:spTree>
    <p:extLst>
      <p:ext uri="{BB962C8B-B14F-4D97-AF65-F5344CB8AC3E}">
        <p14:creationId xmlns:p14="http://schemas.microsoft.com/office/powerpoint/2010/main" val="10328718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6CC7B7-E70F-4F34-B47C-DFD6FB480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429875" cy="4351338"/>
          </a:xfrm>
        </p:spPr>
        <p:txBody>
          <a:bodyPr>
            <a:normAutofit/>
          </a:bodyPr>
          <a:lstStyle/>
          <a:p>
            <a:pPr lvl="1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反复对一个文件进行 打开、读或者写操作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50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次，计算消耗的时间，并重复该操作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10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次 计算平均值（单位：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ns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）。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433F733-E0CB-4D32-83E2-AC8D4648B227}"/>
              </a:ext>
            </a:extLst>
          </p:cNvPr>
          <p:cNvSpPr txBox="1"/>
          <p:nvPr/>
        </p:nvSpPr>
        <p:spPr>
          <a:xfrm>
            <a:off x="838200" y="781049"/>
            <a:ext cx="917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性能测试：文件读写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79BF844-AF53-492A-87F6-3337AD856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926" y="2638425"/>
            <a:ext cx="6561305" cy="3936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5459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6CC7B7-E70F-4F34-B47C-DFD6FB480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725" y="1873250"/>
            <a:ext cx="4743450" cy="4351338"/>
          </a:xfrm>
        </p:spPr>
        <p:txBody>
          <a:bodyPr>
            <a:normAutofit/>
          </a:bodyPr>
          <a:lstStyle/>
          <a:p>
            <a:pPr lvl="1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测试操作分为两种：</a:t>
            </a:r>
          </a:p>
          <a:p>
            <a:pPr lvl="2"/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A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：连续申请内存，并一次性全部释放。</a:t>
            </a:r>
          </a:p>
          <a:p>
            <a:pPr lvl="2"/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B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：申请一次内存，并立即释放，然后继续申请下一次内存，不断重复。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进行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Num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次操作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A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和 操作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B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，计算消耗的时间（单位：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ns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）。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433F733-E0CB-4D32-83E2-AC8D4648B227}"/>
              </a:ext>
            </a:extLst>
          </p:cNvPr>
          <p:cNvSpPr txBox="1"/>
          <p:nvPr/>
        </p:nvSpPr>
        <p:spPr>
          <a:xfrm>
            <a:off x="838200" y="781049"/>
            <a:ext cx="917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性能测试：内存分配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9F789FF-2F51-4B21-BA75-9E56BD1C03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276" y="1427380"/>
            <a:ext cx="7238999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4302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6CC7B7-E70F-4F34-B47C-DFD6FB480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725" y="1873250"/>
            <a:ext cx="4743450" cy="4351338"/>
          </a:xfrm>
        </p:spPr>
        <p:txBody>
          <a:bodyPr>
            <a:normAutofit/>
          </a:bodyPr>
          <a:lstStyle/>
          <a:p>
            <a:pPr lvl="1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新建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50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个线程，每一个线程执行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Num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次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yield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函数，计算最后所有线程释放时经过的时间（单位：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ns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）。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433F733-E0CB-4D32-83E2-AC8D4648B227}"/>
              </a:ext>
            </a:extLst>
          </p:cNvPr>
          <p:cNvSpPr txBox="1"/>
          <p:nvPr/>
        </p:nvSpPr>
        <p:spPr>
          <a:xfrm>
            <a:off x="838200" y="781049"/>
            <a:ext cx="917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性能测试：任务调度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9F138FF-DAE7-418A-9B53-58A7691177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175" y="1427380"/>
            <a:ext cx="725223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8687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6CC7B7-E70F-4F34-B47C-DFD6FB480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499" y="1863725"/>
            <a:ext cx="10201275" cy="4351338"/>
          </a:xfrm>
        </p:spPr>
        <p:txBody>
          <a:bodyPr>
            <a:normAutofit/>
          </a:bodyPr>
          <a:lstStyle/>
          <a:p>
            <a:pPr lvl="1"/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ArceOS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作为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Unikernel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架构，运行在单进程体系下，当出现如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SIGSEGV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错误时，会直接报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panic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并且退出内核。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但是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Starry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可以在</a:t>
            </a:r>
            <a:r>
              <a:rPr lang="zh-CN" altLang="en-US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多进程体系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下，捕获子进程的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SIGSEGV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信号并进行处理，而不需要退出整个程序。</a:t>
            </a:r>
          </a:p>
          <a:p>
            <a:pPr lvl="1"/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相关测例在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ostrain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/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process_sigsegv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，体现了宏内核运行的稳定性与安全性。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433F733-E0CB-4D32-83E2-AC8D4648B227}"/>
              </a:ext>
            </a:extLst>
          </p:cNvPr>
          <p:cNvSpPr txBox="1"/>
          <p:nvPr/>
        </p:nvSpPr>
        <p:spPr>
          <a:xfrm>
            <a:off x="838200" y="781049"/>
            <a:ext cx="917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安全性测试：非法地址访问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490B40D3-F654-4B82-8E99-775D6B2DB8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453" y="4774983"/>
            <a:ext cx="4166034" cy="2083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5641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6CC7B7-E70F-4F34-B47C-DFD6FB480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25613"/>
            <a:ext cx="10201275" cy="4351338"/>
          </a:xfrm>
        </p:spPr>
        <p:txBody>
          <a:bodyPr>
            <a:normAutofit/>
          </a:bodyPr>
          <a:lstStyle/>
          <a:p>
            <a:pPr lvl="1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基于同样的底层模块，宏内核相比于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Unikernel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架构，会花费更多的时间在特权级切换、参数安全性检查上，因此性能会有一定下降。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由于宏内核支持的</a:t>
            </a:r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多进程和信号捕获机制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，他能够在任务发生异常的时候捕获并进行对应的处理，而不至于直接使得整个内核终止。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这一点结合上面的自选架构启动，可以帮助应用在开发中较为方便地进行调试：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2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只需要将应用作为子进程进行启动，而父进程在宏内核下可以较为方便地</a:t>
            </a:r>
            <a:r>
              <a:rPr lang="zh-CN" altLang="en-US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捕获子进程的错误信息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2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当子进程开发完毕，只需要简单的改变链接库，同时脱离父进程单独启动，就可以</a:t>
            </a:r>
            <a:r>
              <a:rPr lang="zh-CN" altLang="en-US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在 </a:t>
            </a:r>
            <a:r>
              <a:rPr lang="en-US" altLang="zh-CN" b="1" dirty="0" err="1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Unikernel</a:t>
            </a:r>
            <a:r>
              <a:rPr lang="en-US" altLang="zh-CN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架构下以较高的性能运行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433F733-E0CB-4D32-83E2-AC8D4648B227}"/>
              </a:ext>
            </a:extLst>
          </p:cNvPr>
          <p:cNvSpPr txBox="1"/>
          <p:nvPr/>
        </p:nvSpPr>
        <p:spPr>
          <a:xfrm>
            <a:off x="838200" y="781049"/>
            <a:ext cx="917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测试结论</a:t>
            </a:r>
          </a:p>
        </p:txBody>
      </p:sp>
    </p:spTree>
    <p:extLst>
      <p:ext uri="{BB962C8B-B14F-4D97-AF65-F5344CB8AC3E}">
        <p14:creationId xmlns:p14="http://schemas.microsoft.com/office/powerpoint/2010/main" val="3579385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881953E-30E5-4CF8-8D78-C22B394E79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Starry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的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Unikernel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兼容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通过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ArceOS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原有测例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代码自选架构启动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Starry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和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ArceOS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简要性能测试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后四周计划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8C51048E-5D27-43CA-A101-0FA60698A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306" y="491599"/>
            <a:ext cx="10521388" cy="1015200"/>
          </a:xfrm>
        </p:spPr>
        <p:txBody>
          <a:bodyPr/>
          <a:lstStyle/>
          <a:p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8201378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6CC7B7-E70F-4F34-B47C-DFD6FB480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499" y="1863725"/>
            <a:ext cx="10201275" cy="4351338"/>
          </a:xfrm>
        </p:spPr>
        <p:txBody>
          <a:bodyPr>
            <a:normAutofit/>
          </a:bodyPr>
          <a:lstStyle/>
          <a:p>
            <a:pPr lvl="1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对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ArceOS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的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Rust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程序的兼容，即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Unikernel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和 宏内核编译期兼容启动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对同一份源代码，不需要改变本身代码内容，只需要</a:t>
            </a:r>
            <a:r>
              <a:rPr lang="zh-CN" altLang="en-US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通过改变编译指令、连接到不同的库，就可以实现不同内核架构启动</a:t>
            </a:r>
            <a:endParaRPr lang="en-US" altLang="zh-CN" b="1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endParaRPr lang="en-US" altLang="zh-CN" b="1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多架构启动可以为开发和实际运行提供方便。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433F733-E0CB-4D32-83E2-AC8D4648B227}"/>
              </a:ext>
            </a:extLst>
          </p:cNvPr>
          <p:cNvSpPr txBox="1"/>
          <p:nvPr/>
        </p:nvSpPr>
        <p:spPr>
          <a:xfrm>
            <a:off x="838200" y="781049"/>
            <a:ext cx="917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总结：中期亮点</a:t>
            </a:r>
          </a:p>
        </p:txBody>
      </p:sp>
    </p:spTree>
    <p:extLst>
      <p:ext uri="{BB962C8B-B14F-4D97-AF65-F5344CB8AC3E}">
        <p14:creationId xmlns:p14="http://schemas.microsoft.com/office/powerpoint/2010/main" val="5067061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6CC7B7-E70F-4F34-B47C-DFD6FB480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499" y="1863725"/>
            <a:ext cx="10201275" cy="4351338"/>
          </a:xfrm>
        </p:spPr>
        <p:txBody>
          <a:bodyPr>
            <a:normAutofit/>
          </a:bodyPr>
          <a:lstStyle/>
          <a:p>
            <a:pPr lvl="1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比对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ArceOS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、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Starry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和本地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Linux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的性能差距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对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Starry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的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syscall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层进行更细致化的拆分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2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当前的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syscall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层是一个很大的层，里面的结构复杂冗长，不适合其他人接续开发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2"/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2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期望以</a:t>
            </a:r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模块化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的方式去重整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syscall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层，为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ArceOS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宏内核相关工作作铺垫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433F733-E0CB-4D32-83E2-AC8D4648B227}"/>
              </a:ext>
            </a:extLst>
          </p:cNvPr>
          <p:cNvSpPr txBox="1"/>
          <p:nvPr/>
        </p:nvSpPr>
        <p:spPr>
          <a:xfrm>
            <a:off x="838200" y="781049"/>
            <a:ext cx="917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后四周计划</a:t>
            </a:r>
          </a:p>
        </p:txBody>
      </p:sp>
    </p:spTree>
    <p:extLst>
      <p:ext uri="{BB962C8B-B14F-4D97-AF65-F5344CB8AC3E}">
        <p14:creationId xmlns:p14="http://schemas.microsoft.com/office/powerpoint/2010/main" val="1787208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4844799-A4A9-48F1-83F9-530F45A76E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3168" y="2353146"/>
            <a:ext cx="10265664" cy="685800"/>
          </a:xfrm>
        </p:spPr>
        <p:txBody>
          <a:bodyPr>
            <a:normAutofit/>
          </a:bodyPr>
          <a:lstStyle/>
          <a:p>
            <a:r>
              <a:rPr lang="zh-CN" altLang="en-US" cap="none" dirty="0">
                <a:latin typeface="华文中宋" panose="02010600040101010101" pitchFamily="2" charset="-122"/>
                <a:ea typeface="华文中宋" panose="02010600040101010101" pitchFamily="2" charset="-122"/>
              </a:rPr>
              <a:t>谢谢！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A3E7454-035F-4827-8283-93D9E9FC8E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计 </a:t>
            </a:r>
            <a:r>
              <a:rPr lang="en-US" altLang="zh-CN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14	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郑友捷</a:t>
            </a:r>
            <a:endParaRPr lang="en-US" altLang="zh-CN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4217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6CC7B7-E70F-4F34-B47C-DFD6FB480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895114" cy="4351338"/>
          </a:xfrm>
        </p:spPr>
        <p:txBody>
          <a:bodyPr>
            <a:normAutofit/>
          </a:bodyPr>
          <a:lstStyle/>
          <a:p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StarryOS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是基于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Unikernel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架构的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ArceOS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并进行一定改造得到的宏内核。理论上它可以在编译期通过调整编译参数实现宏内核和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Unikernel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两种架构的选择性启动。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但是由于比赛时期紧张，同时比赛的测例运行需求比较特殊，导致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StarryOS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对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Unikernel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架构的启动支持不是很好，无法运行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ArceOS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的原生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Rust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程序。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目标是在不改动源码的情况下，通过改变编译参数指定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Unikernel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和 宏内核两种启动方式。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E4E53A3-E056-4550-8BB9-03D9656FEAD8}"/>
              </a:ext>
            </a:extLst>
          </p:cNvPr>
          <p:cNvSpPr txBox="1"/>
          <p:nvPr/>
        </p:nvSpPr>
        <p:spPr>
          <a:xfrm>
            <a:off x="838200" y="781049"/>
            <a:ext cx="917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latin typeface="华文中宋" panose="02010600040101010101" pitchFamily="2" charset="-122"/>
                <a:ea typeface="华文中宋" panose="02010600040101010101" pitchFamily="2" charset="-122"/>
              </a:rPr>
              <a:t>Starry </a:t>
            </a:r>
            <a:r>
              <a:rPr lang="zh-CN" altLang="en-US" sz="3600" dirty="0">
                <a:latin typeface="华文中宋" panose="02010600040101010101" pitchFamily="2" charset="-122"/>
                <a:ea typeface="华文中宋" panose="02010600040101010101" pitchFamily="2" charset="-122"/>
              </a:rPr>
              <a:t>的 </a:t>
            </a:r>
            <a:r>
              <a:rPr lang="en-US" altLang="zh-CN" sz="3600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Unikernel</a:t>
            </a:r>
            <a:r>
              <a:rPr lang="en-US" altLang="zh-CN" sz="3600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sz="3600" dirty="0">
                <a:latin typeface="华文中宋" panose="02010600040101010101" pitchFamily="2" charset="-122"/>
                <a:ea typeface="华文中宋" panose="02010600040101010101" pitchFamily="2" charset="-122"/>
              </a:rPr>
              <a:t>兼容</a:t>
            </a:r>
          </a:p>
        </p:txBody>
      </p:sp>
    </p:spTree>
    <p:extLst>
      <p:ext uri="{BB962C8B-B14F-4D97-AF65-F5344CB8AC3E}">
        <p14:creationId xmlns:p14="http://schemas.microsoft.com/office/powerpoint/2010/main" val="517325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6CC7B7-E70F-4F34-B47C-DFD6FB480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895114" cy="4351338"/>
          </a:xfrm>
        </p:spPr>
        <p:txBody>
          <a:bodyPr>
            <a:normAutofit/>
          </a:bodyPr>
          <a:lstStyle/>
          <a:p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StarryOS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是基于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Unikernel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架构的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ArceOS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并进行一定改造得到的宏内核。理论上它可以在编译期通过调整编译参数实现宏内核和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Unikernel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两种架构的选择性启动。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但是由于比赛时期紧张，同时比赛的测例运行需求比较特殊，导致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StarryOS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对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Unikernel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架构的启动支持不是很好，无法运行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ArceOS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的原生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Rust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程序。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目标是在不改动源码的情况下，通过改变编译参数指定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Unikernel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和 宏内核两种启动方式。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433F733-E0CB-4D32-83E2-AC8D4648B227}"/>
              </a:ext>
            </a:extLst>
          </p:cNvPr>
          <p:cNvSpPr txBox="1"/>
          <p:nvPr/>
        </p:nvSpPr>
        <p:spPr>
          <a:xfrm>
            <a:off x="838200" y="781049"/>
            <a:ext cx="917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latin typeface="华文中宋" panose="02010600040101010101" pitchFamily="2" charset="-122"/>
                <a:ea typeface="华文中宋" panose="02010600040101010101" pitchFamily="2" charset="-122"/>
              </a:rPr>
              <a:t>Starry </a:t>
            </a:r>
            <a:r>
              <a:rPr lang="zh-CN" altLang="en-US" sz="3600" dirty="0">
                <a:latin typeface="华文中宋" panose="02010600040101010101" pitchFamily="2" charset="-122"/>
                <a:ea typeface="华文中宋" panose="02010600040101010101" pitchFamily="2" charset="-122"/>
              </a:rPr>
              <a:t>的 </a:t>
            </a:r>
            <a:r>
              <a:rPr lang="en-US" altLang="zh-CN" sz="3600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Unikernel</a:t>
            </a:r>
            <a:r>
              <a:rPr lang="en-US" altLang="zh-CN" sz="3600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sz="3600" dirty="0">
                <a:latin typeface="华文中宋" panose="02010600040101010101" pitchFamily="2" charset="-122"/>
                <a:ea typeface="华文中宋" panose="02010600040101010101" pitchFamily="2" charset="-122"/>
              </a:rPr>
              <a:t>兼容</a:t>
            </a:r>
          </a:p>
        </p:txBody>
      </p:sp>
    </p:spTree>
    <p:extLst>
      <p:ext uri="{BB962C8B-B14F-4D97-AF65-F5344CB8AC3E}">
        <p14:creationId xmlns:p14="http://schemas.microsoft.com/office/powerpoint/2010/main" val="2626128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6CC7B7-E70F-4F34-B47C-DFD6FB480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895114" cy="4351338"/>
          </a:xfrm>
        </p:spPr>
        <p:txBody>
          <a:bodyPr>
            <a:normAutofit/>
          </a:bodyPr>
          <a:lstStyle/>
          <a:p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使用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feature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进行划分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r>
              <a:rPr lang="en-US" altLang="zh-CN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Feature </a:t>
            </a:r>
            <a:r>
              <a:rPr lang="zh-CN" altLang="en-US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是 </a:t>
            </a:r>
            <a:r>
              <a:rPr lang="en-US" altLang="zh-CN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Rust </a:t>
            </a:r>
            <a:r>
              <a:rPr lang="zh-CN" altLang="en-US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内的一种编译机制，通过为代码指定不同 </a:t>
            </a:r>
            <a:r>
              <a:rPr lang="en-US" altLang="zh-CN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feature</a:t>
            </a:r>
            <a:r>
              <a:rPr lang="zh-CN" altLang="en-US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，</a:t>
            </a:r>
            <a:r>
              <a:rPr lang="zh-CN" altLang="en-US" b="0" i="0" dirty="0">
                <a:solidFill>
                  <a:schemeClr val="tx1"/>
                </a:solidFill>
                <a:effectLst/>
                <a:latin typeface="华文中宋" panose="02010600040101010101" pitchFamily="2" charset="-122"/>
                <a:ea typeface="华文中宋" panose="02010600040101010101" pitchFamily="2" charset="-122"/>
              </a:rPr>
              <a:t>可以提供条件编译和可选依赖的高级特性。</a:t>
            </a:r>
            <a:endParaRPr lang="en-US" altLang="zh-CN" b="0" i="0" dirty="0">
              <a:solidFill>
                <a:schemeClr val="tx1"/>
              </a:solidFill>
              <a:effectLst/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endParaRPr lang="en-US" altLang="zh-CN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我们通过适当划分模块，对宏内核和 </a:t>
            </a:r>
            <a:r>
              <a:rPr lang="en-US" altLang="zh-CN" dirty="0" err="1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Unikernel</a:t>
            </a:r>
            <a:r>
              <a:rPr lang="en-US" altLang="zh-CN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架构</a:t>
            </a:r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共用的模块</a:t>
            </a:r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进行合适的改造与条件编译，就可以做到选择性启动不同内核。</a:t>
            </a:r>
            <a:endParaRPr lang="en-US" altLang="zh-CN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endParaRPr lang="en-US" altLang="zh-CN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endParaRPr lang="en-US" altLang="zh-CN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433F733-E0CB-4D32-83E2-AC8D4648B227}"/>
              </a:ext>
            </a:extLst>
          </p:cNvPr>
          <p:cNvSpPr txBox="1"/>
          <p:nvPr/>
        </p:nvSpPr>
        <p:spPr>
          <a:xfrm>
            <a:off x="838200" y="781049"/>
            <a:ext cx="917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Starry 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的 </a:t>
            </a:r>
            <a:r>
              <a:rPr kumimoji="0" lang="en-US" altLang="zh-CN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Unikernel</a:t>
            </a: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兼容</a:t>
            </a:r>
          </a:p>
        </p:txBody>
      </p:sp>
    </p:spTree>
    <p:extLst>
      <p:ext uri="{BB962C8B-B14F-4D97-AF65-F5344CB8AC3E}">
        <p14:creationId xmlns:p14="http://schemas.microsoft.com/office/powerpoint/2010/main" val="961093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6CC7B7-E70F-4F34-B47C-DFD6FB480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895114" cy="4351338"/>
          </a:xfrm>
        </p:spPr>
        <p:txBody>
          <a:bodyPr>
            <a:normAutofit/>
          </a:bodyPr>
          <a:lstStyle/>
          <a:p>
            <a:pPr lvl="1"/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模块划分</a:t>
            </a:r>
            <a:endParaRPr lang="en-US" altLang="zh-CN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629985" lvl="2" indent="0">
              <a:buNone/>
            </a:pPr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根据 </a:t>
            </a:r>
            <a:r>
              <a:rPr lang="zh-CN" altLang="en-US" b="1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宏内核是否需要 </a:t>
            </a:r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和 </a:t>
            </a:r>
            <a:r>
              <a:rPr lang="en-US" altLang="zh-CN" b="1" dirty="0" err="1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ArceOS</a:t>
            </a:r>
            <a:r>
              <a:rPr lang="en-US" altLang="zh-CN" b="1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b="1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是否拥有 </a:t>
            </a:r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两个标准进行划分：</a:t>
            </a:r>
            <a:endParaRPr lang="en-US" altLang="zh-CN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433F733-E0CB-4D32-83E2-AC8D4648B227}"/>
              </a:ext>
            </a:extLst>
          </p:cNvPr>
          <p:cNvSpPr txBox="1"/>
          <p:nvPr/>
        </p:nvSpPr>
        <p:spPr>
          <a:xfrm>
            <a:off x="838200" y="781049"/>
            <a:ext cx="917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Starry 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的 </a:t>
            </a:r>
            <a:r>
              <a:rPr kumimoji="0" lang="en-US" altLang="zh-CN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Unikernel</a:t>
            </a: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兼容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86B9987D-F826-4AE5-99DD-3D803B511B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5086" y="2772944"/>
            <a:ext cx="4819650" cy="2962077"/>
          </a:xfrm>
          <a:prstGeom prst="rect">
            <a:avLst/>
          </a:prstGeom>
        </p:spPr>
      </p:pic>
      <p:sp>
        <p:nvSpPr>
          <p:cNvPr id="9" name="左大括号 8">
            <a:extLst>
              <a:ext uri="{FF2B5EF4-FFF2-40B4-BE49-F238E27FC236}">
                <a16:creationId xmlns:a16="http://schemas.microsoft.com/office/drawing/2014/main" id="{93242E03-A69D-4401-99B8-2C1F327696EB}"/>
              </a:ext>
            </a:extLst>
          </p:cNvPr>
          <p:cNvSpPr/>
          <p:nvPr/>
        </p:nvSpPr>
        <p:spPr>
          <a:xfrm>
            <a:off x="408397" y="3038156"/>
            <a:ext cx="324439" cy="2659120"/>
          </a:xfrm>
          <a:prstGeom prst="leftBrace">
            <a:avLst>
              <a:gd name="adj1" fmla="val 8333"/>
              <a:gd name="adj2" fmla="val 49259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1902CB9-04D5-44E4-9AED-1A684431DB01}"/>
              </a:ext>
            </a:extLst>
          </p:cNvPr>
          <p:cNvSpPr txBox="1"/>
          <p:nvPr/>
        </p:nvSpPr>
        <p:spPr>
          <a:xfrm>
            <a:off x="759529" y="3019137"/>
            <a:ext cx="624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ArceOS</a:t>
            </a:r>
            <a:r>
              <a:rPr lang="zh-CN" altLang="en-US" dirty="0"/>
              <a:t>中可直接沿用：</a:t>
            </a:r>
            <a:r>
              <a:rPr lang="en-US" altLang="zh-CN" dirty="0"/>
              <a:t>log</a:t>
            </a:r>
            <a:r>
              <a:rPr lang="zh-CN" altLang="en-US" dirty="0"/>
              <a:t>、</a:t>
            </a:r>
            <a:r>
              <a:rPr lang="en-US" altLang="zh-CN" dirty="0"/>
              <a:t>driver</a:t>
            </a:r>
            <a:r>
              <a:rPr lang="zh-CN" altLang="en-US" dirty="0"/>
              <a:t>以及一系列解耦的</a:t>
            </a:r>
            <a:r>
              <a:rPr lang="en-US" altLang="zh-CN" dirty="0"/>
              <a:t>crate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A6B26070-7433-4CEF-B365-85DF41E83114}"/>
              </a:ext>
            </a:extLst>
          </p:cNvPr>
          <p:cNvSpPr txBox="1"/>
          <p:nvPr/>
        </p:nvSpPr>
        <p:spPr>
          <a:xfrm>
            <a:off x="732836" y="4180247"/>
            <a:ext cx="624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ArceOS</a:t>
            </a:r>
            <a:r>
              <a:rPr lang="zh-CN" altLang="en-US" dirty="0"/>
              <a:t>中需要适配：任务调度、特权级转化等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517B53B4-C1C4-4CF3-A37F-EE9D6687924B}"/>
              </a:ext>
            </a:extLst>
          </p:cNvPr>
          <p:cNvSpPr txBox="1"/>
          <p:nvPr/>
        </p:nvSpPr>
        <p:spPr>
          <a:xfrm>
            <a:off x="732836" y="5327944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ArceOS</a:t>
            </a:r>
            <a:r>
              <a:rPr lang="zh-CN" altLang="en-US" dirty="0"/>
              <a:t>中需要添加：地址空间、进程、信号、文件系统、用户库</a:t>
            </a:r>
          </a:p>
        </p:txBody>
      </p:sp>
    </p:spTree>
    <p:extLst>
      <p:ext uri="{BB962C8B-B14F-4D97-AF65-F5344CB8AC3E}">
        <p14:creationId xmlns:p14="http://schemas.microsoft.com/office/powerpoint/2010/main" val="2439872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6CC7B7-E70F-4F34-B47C-DFD6FB480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895114" cy="4351338"/>
          </a:xfrm>
        </p:spPr>
        <p:txBody>
          <a:bodyPr>
            <a:normAutofit/>
          </a:bodyPr>
          <a:lstStyle/>
          <a:p>
            <a:pPr lvl="1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模块修改：重点在对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axtask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、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axhal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等共用模块的修改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修改原则：不对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ArceOS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原有内容过多修改，保证可以继续复用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修改方式：使用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feature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进行分支语句的添加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Feature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的作用可以分为两点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2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为结构体添加成员域或者额外处理语句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2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选择不同的分支执行流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433F733-E0CB-4D32-83E2-AC8D4648B227}"/>
              </a:ext>
            </a:extLst>
          </p:cNvPr>
          <p:cNvSpPr txBox="1"/>
          <p:nvPr/>
        </p:nvSpPr>
        <p:spPr>
          <a:xfrm>
            <a:off x="838200" y="781049"/>
            <a:ext cx="917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Starry 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的 </a:t>
            </a:r>
            <a:r>
              <a:rPr kumimoji="0" lang="en-US" altLang="zh-CN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Unikernel</a:t>
            </a: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兼容</a:t>
            </a:r>
          </a:p>
        </p:txBody>
      </p:sp>
    </p:spTree>
    <p:extLst>
      <p:ext uri="{BB962C8B-B14F-4D97-AF65-F5344CB8AC3E}">
        <p14:creationId xmlns:p14="http://schemas.microsoft.com/office/powerpoint/2010/main" val="29340782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6CC7B7-E70F-4F34-B47C-DFD6FB480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895114" cy="4351338"/>
          </a:xfrm>
        </p:spPr>
        <p:txBody>
          <a:bodyPr>
            <a:normAutofit/>
          </a:bodyPr>
          <a:lstStyle/>
          <a:p>
            <a:pPr lvl="1"/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Feature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添加属性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2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以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axtask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的修改为例，为了添加任务所需要的所属进程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ID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、计时器信息、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CPU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亲和力信息，我添加了语句，用来在宏内核下启动进程、页表等内容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1"/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433F733-E0CB-4D32-83E2-AC8D4648B227}"/>
              </a:ext>
            </a:extLst>
          </p:cNvPr>
          <p:cNvSpPr txBox="1"/>
          <p:nvPr/>
        </p:nvSpPr>
        <p:spPr>
          <a:xfrm>
            <a:off x="838200" y="781049"/>
            <a:ext cx="917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Starry 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的 </a:t>
            </a:r>
            <a:r>
              <a:rPr kumimoji="0" lang="en-US" altLang="zh-CN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Unikernel</a:t>
            </a: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兼容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729646D-3AF6-45BD-8FAE-D3B90118A0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195" y="3008739"/>
            <a:ext cx="3101609" cy="3566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024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6CC7B7-E70F-4F34-B47C-DFD6FB480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876800" cy="4351338"/>
          </a:xfrm>
        </p:spPr>
        <p:txBody>
          <a:bodyPr>
            <a:normAutofit/>
          </a:bodyPr>
          <a:lstStyle/>
          <a:p>
            <a:pPr lvl="1"/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Feature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添加分支语句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marL="629985" lvl="2" indent="0">
              <a:buNone/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我们以启动语句为例。</a:t>
            </a:r>
          </a:p>
          <a:p>
            <a:pPr lvl="2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对于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Unikernel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的启动，由于不涉及地址空间的改变，可以直接通过调用任务入口函数的方式来进入到任务的执行中。</a:t>
            </a:r>
          </a:p>
          <a:p>
            <a:pPr lvl="2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对于宏内核的启动，需要涉及到特权级的切换，因此要进行一些额外的处理，如在内核栈压入 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trap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上下文，该操作在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en-US" altLang="zh-CN" dirty="0" err="1">
                <a:latin typeface="华文中宋" panose="02010600040101010101" pitchFamily="2" charset="-122"/>
                <a:ea typeface="华文中宋" panose="02010600040101010101" pitchFamily="2" charset="-122"/>
              </a:rPr>
              <a:t>first_into_user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中实现。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433F733-E0CB-4D32-83E2-AC8D4648B227}"/>
              </a:ext>
            </a:extLst>
          </p:cNvPr>
          <p:cNvSpPr txBox="1"/>
          <p:nvPr/>
        </p:nvSpPr>
        <p:spPr>
          <a:xfrm>
            <a:off x="838200" y="781049"/>
            <a:ext cx="917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Starry 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的 </a:t>
            </a:r>
            <a:r>
              <a:rPr kumimoji="0" lang="en-US" altLang="zh-CN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Unikernel</a:t>
            </a:r>
            <a:r>
              <a:rPr kumimoji="0" lang="en-US" altLang="zh-CN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 </a:t>
            </a: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华文中宋" panose="02010600040101010101" pitchFamily="2" charset="-122"/>
                <a:ea typeface="华文中宋" panose="02010600040101010101" pitchFamily="2" charset="-122"/>
                <a:cs typeface="+mn-cs"/>
              </a:rPr>
              <a:t>兼容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6BAE209-2420-4EC2-B3C6-35EB0CCF91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1930733"/>
            <a:ext cx="5857875" cy="3983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234198"/>
      </p:ext>
    </p:extLst>
  </p:cSld>
  <p:clrMapOvr>
    <a:masterClrMapping/>
  </p:clrMapOvr>
</p:sld>
</file>

<file path=ppt/theme/theme1.xml><?xml version="1.0" encoding="utf-8"?>
<a:theme xmlns:a="http://schemas.openxmlformats.org/drawingml/2006/main" name="清华简约主题-扁平-16-9">
  <a:themeElements>
    <a:clrScheme name="自定义 6">
      <a:dk1>
        <a:srgbClr val="000000"/>
      </a:dk1>
      <a:lt1>
        <a:srgbClr val="FFFFFF"/>
      </a:lt1>
      <a:dk2>
        <a:srgbClr val="3D3D3D"/>
      </a:dk2>
      <a:lt2>
        <a:srgbClr val="EBEBEB"/>
      </a:lt2>
      <a:accent1>
        <a:srgbClr val="5B2F7C"/>
      </a:accent1>
      <a:accent2>
        <a:srgbClr val="5C2F7D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自定义 2">
      <a:majorFont>
        <a:latin typeface="Source Sans 3 Semibold"/>
        <a:ea typeface="黑体"/>
        <a:cs typeface=""/>
      </a:majorFont>
      <a:minorFont>
        <a:latin typeface="Source Sans 3"/>
        <a:ea typeface="黑体"/>
        <a:cs typeface=""/>
      </a:minorFont>
    </a:fontScheme>
    <a:fmtScheme name="红利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清华简约主题-扁平-16-9" id="{E20B78BF-F016-4DA7-8B92-252F894E31F1}" vid="{4081D2DA-7F99-47D4-9C3B-A13C90D06D7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1499</Words>
  <Application>Microsoft Office PowerPoint</Application>
  <PresentationFormat>宽屏</PresentationFormat>
  <Paragraphs>123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7" baseType="lpstr">
      <vt:lpstr>Source Sans 3</vt:lpstr>
      <vt:lpstr>Source Sans 3 Semibold</vt:lpstr>
      <vt:lpstr>华文中宋</vt:lpstr>
      <vt:lpstr>Wingdings 2</vt:lpstr>
      <vt:lpstr>清华简约主题-扁平-16-9</vt:lpstr>
      <vt:lpstr>专题训练课中期报告</vt:lpstr>
      <vt:lpstr>目录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专题训练课中期报告</dc:title>
  <dc:creator>友捷 郑</dc:creator>
  <cp:lastModifiedBy>友捷 郑</cp:lastModifiedBy>
  <cp:revision>99</cp:revision>
  <dcterms:created xsi:type="dcterms:W3CDTF">2023-10-21T12:33:38Z</dcterms:created>
  <dcterms:modified xsi:type="dcterms:W3CDTF">2023-10-22T01:53:08Z</dcterms:modified>
</cp:coreProperties>
</file>