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2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1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10.png" ContentType="image/png"/>
  <Override PartName="/ppt/media/image7.png" ContentType="image/png"/>
  <Override PartName="/ppt/media/image11.png" ContentType="image/png"/>
  <Override PartName="/ppt/media/image8.png" ContentType="image/png"/>
  <Override PartName="/ppt/media/image9.png" ContentType="image/png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.xml.rels" ContentType="application/vnd.openxmlformats-package.relationships+xml"/>
  <Override PartName="/ppt/slides/_rels/slide16.xml.rels" ContentType="application/vnd.openxmlformats-package.relationships+xml"/>
  <Override PartName="/ppt/slides/_rels/slide2.xml.rels" ContentType="application/vnd.openxmlformats-package.relationships+xml"/>
  <Override PartName="/ppt/slides/_rels/slide17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_rels/notesSlide16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7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6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5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4.xml.rels" ContentType="application/vnd.openxmlformats-package.relationships+xml"/>
  <Override PartName="/ppt/notesSlides/_rels/notesSlide10.xml.rels" ContentType="application/vnd.openxmlformats-package.relationships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1" r:id="rId3"/>
    <p:sldMasterId id="2147483652" r:id="rId4"/>
    <p:sldMasterId id="2147483653" r:id="rId5"/>
    <p:sldMasterId id="2147483654" r:id="rId6"/>
    <p:sldMasterId id="2147483656" r:id="rId7"/>
    <p:sldMasterId id="2147483657" r:id="rId8"/>
    <p:sldMasterId id="2147483658" r:id="rId9"/>
    <p:sldMasterId id="2147483659" r:id="rId10"/>
    <p:sldMasterId id="2147483660" r:id="rId11"/>
    <p:sldMasterId id="2147483661" r:id="rId12"/>
    <p:sldMasterId id="2147483662" r:id="rId13"/>
  </p:sldMasterIdLst>
  <p:notesMasterIdLst>
    <p:notesMasterId r:id="rId14"/>
  </p:notesMasterIdLst>
  <p:sldIdLst>
    <p:sldId id="256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  <p:sldId id="271" r:id="rId30"/>
    <p:sldId id="272" r:id="rId31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notesMaster" Target="notesMasters/notesMaster1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slide" Target="slides/slide5.xml"/><Relationship Id="rId20" Type="http://schemas.openxmlformats.org/officeDocument/2006/relationships/slide" Target="slides/slide6.xml"/><Relationship Id="rId21" Type="http://schemas.openxmlformats.org/officeDocument/2006/relationships/slide" Target="slides/slide7.xml"/><Relationship Id="rId22" Type="http://schemas.openxmlformats.org/officeDocument/2006/relationships/slide" Target="slides/slide8.xml"/><Relationship Id="rId23" Type="http://schemas.openxmlformats.org/officeDocument/2006/relationships/slide" Target="slides/slide9.xml"/><Relationship Id="rId24" Type="http://schemas.openxmlformats.org/officeDocument/2006/relationships/slide" Target="slides/slide10.xml"/><Relationship Id="rId25" Type="http://schemas.openxmlformats.org/officeDocument/2006/relationships/slide" Target="slides/slide11.xml"/><Relationship Id="rId26" Type="http://schemas.openxmlformats.org/officeDocument/2006/relationships/slide" Target="slides/slide12.xml"/><Relationship Id="rId27" Type="http://schemas.openxmlformats.org/officeDocument/2006/relationships/slide" Target="slides/slide13.xml"/><Relationship Id="rId28" Type="http://schemas.openxmlformats.org/officeDocument/2006/relationships/slide" Target="slides/slide14.xml"/><Relationship Id="rId29" Type="http://schemas.openxmlformats.org/officeDocument/2006/relationships/slide" Target="slides/slide15.xml"/><Relationship Id="rId30" Type="http://schemas.openxmlformats.org/officeDocument/2006/relationships/slide" Target="slides/slide16.xml"/><Relationship Id="rId31" Type="http://schemas.openxmlformats.org/officeDocument/2006/relationships/slide" Target="slides/slide17.xml"/><Relationship Id="rId32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chemeClr val="dk1"/>
                </a:solidFill>
                <a:latin typeface="Source Sans 3"/>
              </a:rPr>
              <a:t>Click to move the slide</a:t>
            </a:r>
            <a:endParaRPr b="0" lang="en-US" sz="18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dt" idx="37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 type="ftr" idx="38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0" name="PlaceHolder 6"/>
          <p:cNvSpPr>
            <a:spLocks noGrp="1"/>
          </p:cNvSpPr>
          <p:nvPr>
            <p:ph type="sldNum" idx="39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D182CF72-BD12-4272-BCE7-CBAF3D1E036F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9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PlaceHolder 3"/>
          <p:cNvSpPr>
            <a:spLocks noGrp="1"/>
          </p:cNvSpPr>
          <p:nvPr>
            <p:ph type="sldNum" idx="46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3D69EDA-C4F5-476A-8137-477D57AD0AC7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17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9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PlaceHolder 3"/>
          <p:cNvSpPr>
            <a:spLocks noGrp="1"/>
          </p:cNvSpPr>
          <p:nvPr>
            <p:ph type="sldNum" idx="4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2856E6AD-73CD-46BB-8A50-C270DBB51426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17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9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 type="sldNum" idx="4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0D097EFB-6FE6-469D-BC61-56D8D8CDAEF3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17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9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PlaceHolder 3"/>
          <p:cNvSpPr>
            <a:spLocks noGrp="1"/>
          </p:cNvSpPr>
          <p:nvPr>
            <p:ph type="sldNum" idx="49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D6DFCAB-3C2A-4E97-AB66-EEED4E5B8B63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17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0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3" name="PlaceHolder 3"/>
          <p:cNvSpPr>
            <a:spLocks noGrp="1"/>
          </p:cNvSpPr>
          <p:nvPr>
            <p:ph type="sldNum" idx="5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1765B07-DBD3-4B4D-B73B-AD7A44E95AF9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17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0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>
              <a:lnSpc>
                <a:spcPct val="100000"/>
              </a:lnSpc>
              <a:buClr>
                <a:srgbClr val="000000"/>
              </a:buClr>
              <a:buFont typeface="OpenSymbol"/>
              <a:buAutoNum type="arabicPeriod"/>
            </a:pP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在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axfs 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模块中单独编写单元测试用例，通过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`cargo test`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进行测试。这个测试方法最为简单，但是无法在裸机环境下真正测试和文件系统驱动的交互。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00000"/>
              </a:lnSpc>
              <a:buClr>
                <a:srgbClr val="000000"/>
              </a:buClr>
              <a:buFont typeface="OpenSymbol"/>
              <a:buAutoNum type="arabicPeriod"/>
            </a:pP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将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axfs 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模块和其他所有模块打包起来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**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作为一个完整的宏内核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**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，运行给定的可执行文件测例，类似于内核赛道的测试方法。这个方法可以测试真实环境的文件系统表现，但是</a:t>
            </a:r>
            <a:r>
              <a:rPr b="1" lang="zh-CN" sz="2000" spc="-1" strike="noStrike">
                <a:solidFill>
                  <a:srgbClr val="000000"/>
                </a:solidFill>
                <a:latin typeface="Arial"/>
              </a:rPr>
              <a:t>编译、启动以及运行都会很花时间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。在文件系统开发初期接口尚未完善的时候，为了能够打包成为一个完整的宏内核，还</a:t>
            </a:r>
            <a:r>
              <a:rPr b="1" lang="zh-CN" sz="2000" spc="-1" strike="noStrike">
                <a:solidFill>
                  <a:srgbClr val="000000"/>
                </a:solidFill>
                <a:latin typeface="Arial"/>
              </a:rPr>
              <a:t>需要伪造实现各个未实现的接口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，才能通过整个内核的编译，不利于我们进行便捷的测试。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00000"/>
              </a:lnSpc>
              <a:buClr>
                <a:srgbClr val="000000"/>
              </a:buClr>
              <a:buFont typeface="OpenSymbol"/>
              <a:buAutoNum type="arabicPeriod"/>
            </a:pP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通过配置文件，形成一个能够运行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axfs 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模块功能的最小内核（默认是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Unikernel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）。   我们可以将这个内核运行在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QEMU 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上，从而完成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**</a:t>
            </a:r>
            <a:r>
              <a:rPr b="1" lang="zh-CN" sz="2000" spc="-1" strike="noStrike">
                <a:solidFill>
                  <a:srgbClr val="000000"/>
                </a:solidFill>
                <a:latin typeface="Arial"/>
              </a:rPr>
              <a:t>裸机内核态测试文件系统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**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的目的。   另外由于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axfs 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不需要被父组件所引用（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arch_boot 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只需要一个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main 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函数入口即可），因此它</a:t>
            </a:r>
            <a:r>
              <a:rPr b="1" lang="zh-CN" sz="2000" spc="-1" strike="noStrike">
                <a:solidFill>
                  <a:srgbClr val="000000"/>
                </a:solidFill>
                <a:latin typeface="Arial"/>
              </a:rPr>
              <a:t>无需伪造实现目前暂时还没有实现的接口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，从而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**</a:t>
            </a:r>
            <a:r>
              <a:rPr b="1" lang="zh-CN" sz="2000" spc="-1" strike="noStrike">
                <a:solidFill>
                  <a:srgbClr val="000000"/>
                </a:solidFill>
                <a:latin typeface="Arial"/>
              </a:rPr>
              <a:t>保证测试的便捷性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**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。上面提到的第 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3 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点测试方式在单向依赖保证下能够较为顺利的编译、运行，也能够让开发人员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**</a:t>
            </a:r>
            <a:r>
              <a:rPr b="1" lang="zh-CN" sz="2000" spc="-1" strike="noStrike">
                <a:solidFill>
                  <a:srgbClr val="000000"/>
                </a:solidFill>
                <a:latin typeface="Arial"/>
              </a:rPr>
              <a:t>真正地像开发一个应用程序一样开发一个内核模块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**</a:t>
            </a:r>
            <a:r>
              <a:rPr b="0" lang="zh-CN" sz="2000" spc="-1" strike="noStrike">
                <a:solidFill>
                  <a:srgbClr val="000000"/>
                </a:solidFill>
                <a:latin typeface="Arial"/>
              </a:rPr>
              <a:t>。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6" name="PlaceHolder 3"/>
          <p:cNvSpPr>
            <a:spLocks noGrp="1"/>
          </p:cNvSpPr>
          <p:nvPr>
            <p:ph type="sldNum" idx="5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5EEE3DA-836D-4513-966F-7E32C229CD17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17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9" name="PlaceHolder 3"/>
          <p:cNvSpPr>
            <a:spLocks noGrp="1"/>
          </p:cNvSpPr>
          <p:nvPr>
            <p:ph type="sldNum" idx="5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F4F3F76-0702-4595-A83F-EA032FDB464A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17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7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PlaceHolder 3"/>
          <p:cNvSpPr>
            <a:spLocks noGrp="1"/>
          </p:cNvSpPr>
          <p:nvPr>
            <p:ph type="sldNum" idx="4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6514680-5E86-492F-B619-168E5599920A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17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sldNum" idx="4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A77E286-F49B-4E69-9BC5-09DB832B8192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17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zh-CN" sz="2000" spc="-1" strike="noStrike">
                <a:solidFill>
                  <a:srgbClr val="000000"/>
                </a:solidFill>
                <a:latin typeface="华文中宋"/>
                <a:ea typeface="华文中宋"/>
              </a:rPr>
              <a:t>底层模块或者是固定算法的模块可以独立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zh-CN" sz="2000" spc="-1" strike="noStrike">
                <a:solidFill>
                  <a:srgbClr val="000000"/>
                </a:solidFill>
                <a:latin typeface="华文中宋"/>
                <a:ea typeface="华文中宋"/>
              </a:rPr>
              <a:t>功能明确且与 </a:t>
            </a:r>
            <a:r>
              <a:rPr b="0" lang="en-US" sz="2000" spc="-1" strike="noStrike">
                <a:solidFill>
                  <a:srgbClr val="000000"/>
                </a:solidFill>
                <a:latin typeface="华文中宋"/>
                <a:ea typeface="华文中宋"/>
              </a:rPr>
              <a:t>OS </a:t>
            </a:r>
            <a:r>
              <a:rPr b="0" lang="zh-CN" sz="2000" spc="-1" strike="noStrike">
                <a:solidFill>
                  <a:srgbClr val="000000"/>
                </a:solidFill>
                <a:latin typeface="华文中宋"/>
                <a:ea typeface="华文中宋"/>
              </a:rPr>
              <a:t>松耦合的模块可以独立，其通过 </a:t>
            </a:r>
            <a:r>
              <a:rPr b="0" lang="en-US" sz="2000" spc="-1" strike="noStrike">
                <a:solidFill>
                  <a:srgbClr val="000000"/>
                </a:solidFill>
                <a:latin typeface="华文中宋"/>
                <a:ea typeface="华文中宋"/>
              </a:rPr>
              <a:t>Rust-trait </a:t>
            </a:r>
            <a:r>
              <a:rPr b="0" lang="zh-CN" sz="2000" spc="-1" strike="noStrike">
                <a:solidFill>
                  <a:srgbClr val="000000"/>
                </a:solidFill>
                <a:latin typeface="华文中宋"/>
                <a:ea typeface="华文中宋"/>
              </a:rPr>
              <a:t>规定需要内核实现的接口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zh-CN" sz="2000" spc="-1" strike="noStrike">
                <a:solidFill>
                  <a:srgbClr val="000000"/>
                </a:solidFill>
                <a:latin typeface="华文中宋"/>
                <a:ea typeface="华文中宋"/>
              </a:rPr>
              <a:t>功能复杂，但与 </a:t>
            </a:r>
            <a:r>
              <a:rPr b="0" lang="en-US" sz="2000" spc="-1" strike="noStrike">
                <a:solidFill>
                  <a:srgbClr val="000000"/>
                </a:solidFill>
                <a:latin typeface="华文中宋"/>
                <a:ea typeface="华文中宋"/>
              </a:rPr>
              <a:t>OS </a:t>
            </a:r>
            <a:r>
              <a:rPr b="0" lang="zh-CN" sz="2000" spc="-1" strike="noStrike">
                <a:solidFill>
                  <a:srgbClr val="000000"/>
                </a:solidFill>
                <a:latin typeface="华文中宋"/>
                <a:ea typeface="华文中宋"/>
              </a:rPr>
              <a:t>无关的模块可以独立。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zh-CN" sz="1900" spc="-1" strike="noStrike">
                <a:solidFill>
                  <a:srgbClr val="000000"/>
                </a:solidFill>
                <a:latin typeface="华文中宋"/>
                <a:ea typeface="华文中宋"/>
              </a:rPr>
              <a:t>这种组件一般存在着多种实现，对内核来说有多个可选项。</a:t>
            </a:r>
            <a:endParaRPr b="0" lang="en-US" sz="19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zh-CN" sz="1900" spc="-1" strike="noStrike">
                <a:solidFill>
                  <a:srgbClr val="000000"/>
                </a:solidFill>
                <a:latin typeface="华文中宋"/>
                <a:ea typeface="华文中宋"/>
              </a:rPr>
              <a:t>内核可以定义一个接口规范，驱动在实现这些接口之后可以立即接入内核使用（</a:t>
            </a:r>
            <a:r>
              <a:rPr b="0" lang="en-US" sz="1900" spc="-1" strike="noStrike">
                <a:solidFill>
                  <a:srgbClr val="000000"/>
                </a:solidFill>
                <a:latin typeface="华文中宋"/>
                <a:ea typeface="华文中宋"/>
              </a:rPr>
              <a:t>Linux </a:t>
            </a:r>
            <a:r>
              <a:rPr b="0" lang="zh-CN" sz="1900" spc="-1" strike="noStrike">
                <a:solidFill>
                  <a:srgbClr val="000000"/>
                </a:solidFill>
                <a:latin typeface="华文中宋"/>
                <a:ea typeface="华文中宋"/>
              </a:rPr>
              <a:t>的 </a:t>
            </a:r>
            <a:r>
              <a:rPr b="0" lang="en-US" sz="1900" spc="-1" strike="noStrike">
                <a:solidFill>
                  <a:srgbClr val="000000"/>
                </a:solidFill>
                <a:latin typeface="华文中宋"/>
                <a:ea typeface="华文中宋"/>
              </a:rPr>
              <a:t>vfs </a:t>
            </a:r>
            <a:r>
              <a:rPr b="0" lang="zh-CN" sz="1900" spc="-1" strike="noStrike">
                <a:solidFill>
                  <a:srgbClr val="000000"/>
                </a:solidFill>
                <a:latin typeface="华文中宋"/>
                <a:ea typeface="华文中宋"/>
              </a:rPr>
              <a:t>接口规范）</a:t>
            </a:r>
            <a:endParaRPr b="0" lang="en-US" sz="19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华文中宋"/>
                <a:ea typeface="华文中宋"/>
              </a:rPr>
              <a:t>OS </a:t>
            </a:r>
            <a:r>
              <a:rPr b="0" lang="zh-CN" sz="2000" spc="-1" strike="noStrike">
                <a:solidFill>
                  <a:srgbClr val="000000"/>
                </a:solidFill>
                <a:latin typeface="华文中宋"/>
                <a:ea typeface="华文中宋"/>
              </a:rPr>
              <a:t>相关的模块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zh-CN" sz="2100" spc="-1" strike="noStrike">
                <a:solidFill>
                  <a:srgbClr val="000000"/>
                </a:solidFill>
                <a:latin typeface="华文中宋"/>
                <a:ea typeface="华文中宋"/>
              </a:rPr>
              <a:t>对上，我们需要抽象出模块需要内核实现的接口，以 </a:t>
            </a:r>
            <a:r>
              <a:rPr b="0" lang="en-US" sz="2100" spc="-1" strike="noStrike">
                <a:solidFill>
                  <a:srgbClr val="000000"/>
                </a:solidFill>
                <a:latin typeface="华文中宋"/>
                <a:ea typeface="华文中宋"/>
              </a:rPr>
              <a:t>trait </a:t>
            </a:r>
            <a:r>
              <a:rPr b="0" lang="zh-CN" sz="2100" spc="-1" strike="noStrike">
                <a:solidFill>
                  <a:srgbClr val="000000"/>
                </a:solidFill>
                <a:latin typeface="华文中宋"/>
                <a:ea typeface="华文中宋"/>
              </a:rPr>
              <a:t>的形式呈现</a:t>
            </a:r>
            <a:endParaRPr b="0" lang="en-US" sz="21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zh-CN" sz="2100" spc="-1" strike="noStrike">
                <a:solidFill>
                  <a:srgbClr val="000000"/>
                </a:solidFill>
                <a:latin typeface="华文中宋"/>
                <a:ea typeface="华文中宋"/>
              </a:rPr>
              <a:t>对下，我们规定内核需要模块实现的接口。如果模块实现了这些接口，就可以直接接入内核使用。（类似第三点）</a:t>
            </a:r>
            <a:endParaRPr b="0" lang="en-US" sz="21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zh-CN" sz="2000" spc="-1" strike="noStrike">
                <a:solidFill>
                  <a:srgbClr val="000000"/>
                </a:solidFill>
                <a:latin typeface="华文中宋"/>
                <a:ea typeface="华文中宋"/>
              </a:rPr>
              <a:t>模块功能归属原则：每一个模块只实现各自需要的功能以及子模块中需要扩展的功能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zh-CN" sz="2000" spc="-1" strike="noStrike">
                <a:solidFill>
                  <a:srgbClr val="000000"/>
                </a:solidFill>
                <a:latin typeface="华文中宋"/>
                <a:ea typeface="华文中宋"/>
              </a:rPr>
              <a:t>循环依赖解决：当模块化出现循环依赖问题，我们可以通过符号链接（不安全）或者</a:t>
            </a:r>
            <a:r>
              <a:rPr b="1" lang="zh-CN" sz="2000" spc="-1" strike="noStrike" u="sng">
                <a:solidFill>
                  <a:srgbClr val="000000"/>
                </a:solidFill>
                <a:uFillTx/>
                <a:latin typeface="华文中宋"/>
                <a:ea typeface="华文中宋"/>
              </a:rPr>
              <a:t>将资源定义和实现分开</a:t>
            </a:r>
            <a:r>
              <a:rPr b="0" lang="zh-CN" sz="2000" spc="-1" strike="noStrike">
                <a:solidFill>
                  <a:srgbClr val="000000"/>
                </a:solidFill>
                <a:latin typeface="华文中宋"/>
                <a:ea typeface="华文中宋"/>
              </a:rPr>
              <a:t>的方式解决循环依赖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sldNum" idx="4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C417912-55F4-4331-8C65-44D7EB849E3C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17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8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PlaceHolder 3"/>
          <p:cNvSpPr>
            <a:spLocks noGrp="1"/>
          </p:cNvSpPr>
          <p:nvPr>
            <p:ph type="sldNum" idx="43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329376B8-9A6E-4710-A301-9C6E4B1109BE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17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8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PlaceHolder 3"/>
          <p:cNvSpPr>
            <a:spLocks noGrp="1"/>
          </p:cNvSpPr>
          <p:nvPr>
            <p:ph type="sldNum" idx="4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CA9B23A-D60A-4772-97FA-CB8B5FB286E2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17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8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PlaceHolder 3"/>
          <p:cNvSpPr>
            <a:spLocks noGrp="1"/>
          </p:cNvSpPr>
          <p:nvPr>
            <p:ph type="sldNum" idx="45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B2ADBD0-E8AC-4B90-BDF5-29D4FB0A107F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17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38535D9-951C-4BA1-A6C4-842C520323E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963000" y="2028240"/>
            <a:ext cx="10265400" cy="13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8CB3FF6-8B7A-4E69-A551-515B0E05575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5A82C130-21A1-4892-8D9D-3F4811B6E3F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image" Target="../media/image1.png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image" Target="../media/image1.png"/><Relationship Id="rId3" Type="http://schemas.openxmlformats.org/officeDocument/2006/relationships/image" Target="../media/image1.png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image" Target="../media/image1.png"/><Relationship Id="rId3" Type="http://schemas.openxmlformats.org/officeDocument/2006/relationships/image" Target="../media/image1.png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image" Target="../media/image1.png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png"/><Relationship Id="rId3" Type="http://schemas.openxmlformats.org/officeDocument/2006/relationships/image" Target="../media/image1.png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.png"/><Relationship Id="rId3" Type="http://schemas.openxmlformats.org/officeDocument/2006/relationships/image" Target="../media/image1.png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1.png"/><Relationship Id="rId3" Type="http://schemas.openxmlformats.org/officeDocument/2006/relationships/image" Target="../media/image1.png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1.png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1.png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图片 10" descr=""/>
          <p:cNvPicPr/>
          <p:nvPr/>
        </p:nvPicPr>
        <p:blipFill>
          <a:blip r:embed="rId2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  <p:sp>
        <p:nvSpPr>
          <p:cNvPr id="1" name="圆角矩形 1" hidden="1"/>
          <p:cNvSpPr/>
          <p:nvPr/>
        </p:nvSpPr>
        <p:spPr>
          <a:xfrm>
            <a:off x="586800" y="650880"/>
            <a:ext cx="80280" cy="899640"/>
          </a:xfrm>
          <a:prstGeom prst="roundRect">
            <a:avLst>
              <a:gd name="adj" fmla="val 0"/>
            </a:avLst>
          </a:prstGeom>
          <a:solidFill>
            <a:srgbClr val="5c307d"/>
          </a:solidFill>
          <a:ln w="2232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  <p:grpSp>
        <p:nvGrpSpPr>
          <p:cNvPr id="2" name="组合 24"/>
          <p:cNvGrpSpPr/>
          <p:nvPr/>
        </p:nvGrpSpPr>
        <p:grpSpPr>
          <a:xfrm>
            <a:off x="599400" y="1736280"/>
            <a:ext cx="10993320" cy="1902960"/>
            <a:chOff x="599400" y="1736280"/>
            <a:chExt cx="10993320" cy="1902960"/>
          </a:xfrm>
        </p:grpSpPr>
        <p:sp>
          <p:nvSpPr>
            <p:cNvPr id="3" name="矩形 21"/>
            <p:cNvSpPr/>
            <p:nvPr/>
          </p:nvSpPr>
          <p:spPr>
            <a:xfrm>
              <a:off x="599400" y="1736280"/>
              <a:ext cx="10993320" cy="1902960"/>
            </a:xfrm>
            <a:prstGeom prst="rect">
              <a:avLst/>
            </a:prstGeom>
            <a:solidFill>
              <a:schemeClr val="lt1">
                <a:lumMod val="95000"/>
              </a:schemeClr>
            </a:solidFill>
            <a:ln w="2232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pc="-1" strike="noStrike">
                <a:solidFill>
                  <a:schemeClr val="lt1"/>
                </a:solidFill>
                <a:latin typeface="Source Sans 3"/>
                <a:ea typeface="黑体"/>
              </a:endParaRPr>
            </a:p>
          </p:txBody>
        </p:sp>
        <p:sp>
          <p:nvSpPr>
            <p:cNvPr id="4" name="半闭框 17"/>
            <p:cNvSpPr/>
            <p:nvPr/>
          </p:nvSpPr>
          <p:spPr>
            <a:xfrm>
              <a:off x="599400" y="1736280"/>
              <a:ext cx="821520" cy="867600"/>
            </a:xfrm>
            <a:prstGeom prst="halfFrame">
              <a:avLst>
                <a:gd name="adj1" fmla="val 23474"/>
                <a:gd name="adj2" fmla="val 23475"/>
              </a:avLst>
            </a:prstGeom>
            <a:solidFill>
              <a:schemeClr val="accent1"/>
            </a:solidFill>
            <a:ln w="2232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pc="-1" strike="noStrike">
                <a:solidFill>
                  <a:schemeClr val="dk1"/>
                </a:solidFill>
                <a:latin typeface="Source Sans 3"/>
                <a:ea typeface="黑体"/>
              </a:endParaRPr>
            </a:p>
          </p:txBody>
        </p:sp>
        <p:sp>
          <p:nvSpPr>
            <p:cNvPr id="5" name="矩形 23"/>
            <p:cNvSpPr/>
            <p:nvPr/>
          </p:nvSpPr>
          <p:spPr>
            <a:xfrm>
              <a:off x="10161720" y="3429000"/>
              <a:ext cx="1430640" cy="210240"/>
            </a:xfrm>
            <a:prstGeom prst="rect">
              <a:avLst/>
            </a:prstGeom>
            <a:solidFill>
              <a:schemeClr val="accent1"/>
            </a:solidFill>
            <a:ln w="2232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pc="-1" strike="noStrike">
                <a:solidFill>
                  <a:schemeClr val="lt1"/>
                </a:solidFill>
                <a:latin typeface="Source Sans 3"/>
                <a:ea typeface="黑体"/>
              </a:endParaRPr>
            </a:p>
          </p:txBody>
        </p:sp>
      </p:grpSp>
      <p:pic>
        <p:nvPicPr>
          <p:cNvPr id="6" name="图片 7" descr=""/>
          <p:cNvPicPr/>
          <p:nvPr/>
        </p:nvPicPr>
        <p:blipFill>
          <a:blip r:embed="rId3"/>
          <a:stretch/>
        </p:blipFill>
        <p:spPr>
          <a:xfrm>
            <a:off x="9028440" y="399600"/>
            <a:ext cx="2538720" cy="1073880"/>
          </a:xfrm>
          <a:prstGeom prst="rect">
            <a:avLst/>
          </a:prstGeom>
          <a:ln w="0"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963000" y="2028240"/>
            <a:ext cx="10265400" cy="1356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3600" spc="-1" strike="noStrike" cap="all">
                <a:solidFill>
                  <a:srgbClr val="5c307d"/>
                </a:solidFill>
                <a:latin typeface="Source Sans 3 Semibold"/>
                <a:ea typeface="黑体"/>
              </a:rPr>
              <a:t>单击此处编辑母版标题样式</a:t>
            </a:r>
            <a:endParaRPr b="0" lang="en-US" sz="36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dt" idx="1"/>
          </p:nvPr>
        </p:nvSpPr>
        <p:spPr>
          <a:xfrm>
            <a:off x="7523640" y="5597280"/>
            <a:ext cx="2522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ftr" idx="2"/>
          </p:nvPr>
        </p:nvSpPr>
        <p:spPr>
          <a:xfrm>
            <a:off x="833400" y="5592960"/>
            <a:ext cx="658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sldNum" idx="3"/>
          </p:nvPr>
        </p:nvSpPr>
        <p:spPr>
          <a:xfrm>
            <a:off x="10151640" y="5597280"/>
            <a:ext cx="12027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D0BD9700-D607-4DBE-B4F1-0CBB094B8FAF}" type="slidenum"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2"/>
                </a:solidFill>
                <a:latin typeface="Source Sans 3"/>
              </a:rPr>
              <a:t>Click to edit the outline text format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chemeClr val="dk2"/>
                </a:solidFill>
                <a:latin typeface="Source Sans 3"/>
              </a:rPr>
              <a:t>Second Outline Level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pc="-1" strike="noStrike">
                <a:solidFill>
                  <a:schemeClr val="dk2"/>
                </a:solidFill>
                <a:latin typeface="Source Sans 3"/>
              </a:rPr>
              <a:t>Third Outline Level</a:t>
            </a:r>
            <a:endParaRPr b="0" lang="en-US" sz="1200" spc="-1" strike="noStrike">
              <a:solidFill>
                <a:schemeClr val="dk2"/>
              </a:solidFill>
              <a:latin typeface="Source Sans 3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pc="-1" strike="noStrike">
                <a:solidFill>
                  <a:schemeClr val="dk2"/>
                </a:solidFill>
                <a:latin typeface="Source Sans 3"/>
              </a:rPr>
              <a:t>Fourth Outline Level</a:t>
            </a:r>
            <a:endParaRPr b="0" lang="en-US" sz="1200" spc="-1" strike="noStrike">
              <a:solidFill>
                <a:schemeClr val="dk2"/>
              </a:solidFill>
              <a:latin typeface="Source Sans 3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2"/>
                </a:solidFill>
                <a:latin typeface="Source Sans 3"/>
              </a:rPr>
              <a:t>Fifth Outline Level</a:t>
            </a:r>
            <a:endParaRPr b="0" lang="en-US" sz="2000" spc="-1" strike="noStrike">
              <a:solidFill>
                <a:schemeClr val="dk2"/>
              </a:solidFill>
              <a:latin typeface="Source Sans 3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2"/>
                </a:solidFill>
                <a:latin typeface="Source Sans 3"/>
              </a:rPr>
              <a:t>Sixth Outline Level</a:t>
            </a:r>
            <a:endParaRPr b="0" lang="en-US" sz="2000" spc="-1" strike="noStrike">
              <a:solidFill>
                <a:schemeClr val="dk2"/>
              </a:solidFill>
              <a:latin typeface="Source Sans 3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2"/>
                </a:solidFill>
                <a:latin typeface="Source Sans 3"/>
              </a:rPr>
              <a:t>Seventh Outline Level</a:t>
            </a:r>
            <a:endParaRPr b="0" lang="en-US" sz="2000" spc="-1" strike="noStrike">
              <a:solidFill>
                <a:schemeClr val="dk2"/>
              </a:solidFill>
              <a:latin typeface="Source Sans 3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10" descr=""/>
          <p:cNvPicPr/>
          <p:nvPr/>
        </p:nvPicPr>
        <p:blipFill>
          <a:blip r:embed="rId2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  <p:sp>
        <p:nvSpPr>
          <p:cNvPr id="84" name="圆角矩形 1"/>
          <p:cNvSpPr/>
          <p:nvPr/>
        </p:nvSpPr>
        <p:spPr>
          <a:xfrm>
            <a:off x="586800" y="650880"/>
            <a:ext cx="80280" cy="899640"/>
          </a:xfrm>
          <a:prstGeom prst="roundRect">
            <a:avLst>
              <a:gd name="adj" fmla="val 0"/>
            </a:avLst>
          </a:prstGeom>
          <a:solidFill>
            <a:srgbClr val="5c307d"/>
          </a:solidFill>
          <a:ln w="2232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  <p:sp>
        <p:nvSpPr>
          <p:cNvPr id="85" name="PlaceHolder 1"/>
          <p:cNvSpPr>
            <a:spLocks noGrp="1"/>
          </p:cNvSpPr>
          <p:nvPr>
            <p:ph type="dt" idx="28"/>
          </p:nvPr>
        </p:nvSpPr>
        <p:spPr>
          <a:xfrm>
            <a:off x="7523640" y="5597280"/>
            <a:ext cx="2522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ftr" idx="29"/>
          </p:nvPr>
        </p:nvSpPr>
        <p:spPr>
          <a:xfrm>
            <a:off x="833400" y="5592960"/>
            <a:ext cx="658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sldNum" idx="30"/>
          </p:nvPr>
        </p:nvSpPr>
        <p:spPr>
          <a:xfrm>
            <a:off x="10151640" y="5597280"/>
            <a:ext cx="12027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F6348F0B-9707-454B-86F8-79B35026F52C}" type="slidenum"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rgbClr val="5c307d"/>
                </a:solidFill>
                <a:latin typeface="Source Sans 3 Semibold"/>
                <a:ea typeface="黑体"/>
              </a:rPr>
              <a:t>单击此处编辑母版标题样式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/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图片 10" descr=""/>
          <p:cNvPicPr/>
          <p:nvPr/>
        </p:nvPicPr>
        <p:blipFill>
          <a:blip r:embed="rId2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  <p:sp>
        <p:nvSpPr>
          <p:cNvPr id="90" name="圆角矩形 1" hidden="1"/>
          <p:cNvSpPr/>
          <p:nvPr/>
        </p:nvSpPr>
        <p:spPr>
          <a:xfrm>
            <a:off x="586800" y="650880"/>
            <a:ext cx="80280" cy="899640"/>
          </a:xfrm>
          <a:prstGeom prst="roundRect">
            <a:avLst>
              <a:gd name="adj" fmla="val 0"/>
            </a:avLst>
          </a:prstGeom>
          <a:solidFill>
            <a:srgbClr val="5c307d"/>
          </a:solidFill>
          <a:ln w="2232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  <p:sp>
        <p:nvSpPr>
          <p:cNvPr id="91" name="PlaceHolder 1"/>
          <p:cNvSpPr>
            <a:spLocks noGrp="1"/>
          </p:cNvSpPr>
          <p:nvPr>
            <p:ph type="dt" idx="31"/>
          </p:nvPr>
        </p:nvSpPr>
        <p:spPr>
          <a:xfrm>
            <a:off x="7523640" y="5597280"/>
            <a:ext cx="2522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ftr" idx="32"/>
          </p:nvPr>
        </p:nvSpPr>
        <p:spPr>
          <a:xfrm>
            <a:off x="833400" y="5592960"/>
            <a:ext cx="658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sldNum" idx="33"/>
          </p:nvPr>
        </p:nvSpPr>
        <p:spPr>
          <a:xfrm>
            <a:off x="10151640" y="5597280"/>
            <a:ext cx="12027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AD90BA21-AA6B-41AD-941A-DA72DDF3DE45}" type="slidenum"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94" name="图片 5" descr=""/>
          <p:cNvPicPr/>
          <p:nvPr/>
        </p:nvPicPr>
        <p:blipFill>
          <a:blip r:embed="rId3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/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 10" descr=""/>
          <p:cNvPicPr/>
          <p:nvPr/>
        </p:nvPicPr>
        <p:blipFill>
          <a:blip r:embed="rId2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  <p:sp>
        <p:nvSpPr>
          <p:cNvPr id="96" name="圆角矩形 1" hidden="1"/>
          <p:cNvSpPr/>
          <p:nvPr/>
        </p:nvSpPr>
        <p:spPr>
          <a:xfrm>
            <a:off x="586800" y="650880"/>
            <a:ext cx="80280" cy="899640"/>
          </a:xfrm>
          <a:prstGeom prst="roundRect">
            <a:avLst>
              <a:gd name="adj" fmla="val 0"/>
            </a:avLst>
          </a:prstGeom>
          <a:solidFill>
            <a:srgbClr val="5c307d"/>
          </a:solidFill>
          <a:ln w="2232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  <p:sp>
        <p:nvSpPr>
          <p:cNvPr id="97" name="Rectangle 7"/>
          <p:cNvSpPr/>
          <p:nvPr/>
        </p:nvSpPr>
        <p:spPr>
          <a:xfrm>
            <a:off x="447840" y="4914720"/>
            <a:ext cx="385200" cy="1031760"/>
          </a:xfrm>
          <a:prstGeom prst="rect">
            <a:avLst/>
          </a:prstGeom>
          <a:solidFill>
            <a:schemeClr val="accent1"/>
          </a:solidFill>
          <a:ln w="12600">
            <a:noFill/>
          </a:ln>
          <a:effectLst>
            <a:outerShdw dist="25560" dir="5400000" blurRad="38160" rotWithShape="0">
              <a:srgbClr val="000000">
                <a:alpha val="5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1021320" y="4928760"/>
            <a:ext cx="10333080" cy="652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400" spc="-1" strike="noStrike" cap="all">
                <a:solidFill>
                  <a:srgbClr val="5c307d"/>
                </a:solidFill>
                <a:latin typeface="Source Sans 3 Semibold"/>
                <a:ea typeface="黑体"/>
              </a:rPr>
              <a:t>单击此处编辑母版标题样式</a:t>
            </a:r>
            <a:endParaRPr b="0" lang="en-US" sz="24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47840" y="601200"/>
            <a:ext cx="11292480" cy="420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marL="432000" indent="-324000" defTabSz="4572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2000" spc="-1" strike="noStrike">
                <a:solidFill>
                  <a:schemeClr val="dk2"/>
                </a:solidFill>
                <a:latin typeface="Source Sans 3"/>
                <a:ea typeface="黑体"/>
              </a:rPr>
              <a:t>单击此处编辑母版文本样式</a:t>
            </a:r>
            <a:endParaRPr b="0" lang="en-US" sz="2000" spc="-1" strike="noStrike">
              <a:solidFill>
                <a:schemeClr val="dk2"/>
              </a:solidFill>
              <a:latin typeface="Source Sans 3"/>
            </a:endParaRPr>
          </a:p>
          <a:p>
            <a:pPr lvl="1" marL="864000" indent="-324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h-CN" sz="1800" spc="-1" strike="noStrike">
                <a:solidFill>
                  <a:schemeClr val="dk2"/>
                </a:solidFill>
                <a:latin typeface="Source Sans 3"/>
                <a:ea typeface="黑体"/>
              </a:rPr>
              <a:t>二级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2" marL="1296000" indent="-28800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1600" spc="-1" strike="noStrike">
                <a:solidFill>
                  <a:schemeClr val="dk2"/>
                </a:solidFill>
                <a:latin typeface="Source Sans 3"/>
                <a:ea typeface="黑体"/>
              </a:rPr>
              <a:t>三级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  <a:p>
            <a:pPr lvl="3" marL="1728000" indent="-21600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h-CN" sz="1400" spc="-1" strike="noStrike">
                <a:solidFill>
                  <a:schemeClr val="dk2"/>
                </a:solidFill>
                <a:latin typeface="Source Sans 3"/>
                <a:ea typeface="黑体"/>
              </a:rPr>
              <a:t>四级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lvl="4" marL="2160000" indent="-21600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1400" spc="-1" strike="noStrike">
                <a:solidFill>
                  <a:schemeClr val="dk2"/>
                </a:solidFill>
                <a:latin typeface="Source Sans 3"/>
                <a:ea typeface="黑体"/>
              </a:rPr>
              <a:t>五级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1021320" y="5581800"/>
            <a:ext cx="103330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1600" spc="-1" strike="noStrike">
                <a:solidFill>
                  <a:srgbClr val="5c307d"/>
                </a:solidFill>
                <a:latin typeface="Source Sans 3"/>
                <a:ea typeface="黑体"/>
              </a:rPr>
              <a:t>单击此处编辑母版文本样式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dt" idx="34"/>
          </p:nvPr>
        </p:nvSpPr>
        <p:spPr>
          <a:xfrm>
            <a:off x="7523640" y="6060240"/>
            <a:ext cx="2522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1">
                    <a:lumMod val="75000"/>
                    <a:lumOff val="25000"/>
                  </a:schemeClr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b="0" lang="en-US" sz="900" spc="-1" strike="noStrike">
                <a:solidFill>
                  <a:schemeClr val="accent1">
                    <a:lumMod val="75000"/>
                    <a:lumOff val="25000"/>
                  </a:schemeClr>
                </a:solidFill>
                <a:latin typeface="Source Sans 3"/>
                <a:ea typeface="黑体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" name="PlaceHolder 5"/>
          <p:cNvSpPr>
            <a:spLocks noGrp="1"/>
          </p:cNvSpPr>
          <p:nvPr>
            <p:ph type="ftr" idx="35"/>
          </p:nvPr>
        </p:nvSpPr>
        <p:spPr>
          <a:xfrm>
            <a:off x="833400" y="6055920"/>
            <a:ext cx="658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3" name="PlaceHolder 6"/>
          <p:cNvSpPr>
            <a:spLocks noGrp="1"/>
          </p:cNvSpPr>
          <p:nvPr>
            <p:ph type="sldNum" idx="36"/>
          </p:nvPr>
        </p:nvSpPr>
        <p:spPr>
          <a:xfrm>
            <a:off x="10151640" y="6060240"/>
            <a:ext cx="12027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1">
                    <a:lumMod val="75000"/>
                    <a:lumOff val="25000"/>
                  </a:schemeClr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355327C3-040C-4C36-83A1-1BB5EE9FCEF8}" type="slidenum">
              <a:rPr b="0" lang="en-US" sz="900" spc="-1" strike="noStrike">
                <a:solidFill>
                  <a:schemeClr val="accent1">
                    <a:lumMod val="75000"/>
                    <a:lumOff val="25000"/>
                  </a:schemeClr>
                </a:solidFill>
                <a:latin typeface="Source Sans 3"/>
                <a:ea typeface="黑体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04" name="图片 10" descr=""/>
          <p:cNvPicPr/>
          <p:nvPr/>
        </p:nvPicPr>
        <p:blipFill>
          <a:blip r:embed="rId3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/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0" descr=""/>
          <p:cNvPicPr/>
          <p:nvPr/>
        </p:nvPicPr>
        <p:blipFill>
          <a:blip r:embed="rId2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  <p:sp>
        <p:nvSpPr>
          <p:cNvPr id="15" name="圆角矩形 1" hidden="1"/>
          <p:cNvSpPr/>
          <p:nvPr/>
        </p:nvSpPr>
        <p:spPr>
          <a:xfrm>
            <a:off x="586800" y="650880"/>
            <a:ext cx="80280" cy="899640"/>
          </a:xfrm>
          <a:prstGeom prst="roundRect">
            <a:avLst>
              <a:gd name="adj" fmla="val 0"/>
            </a:avLst>
          </a:prstGeom>
          <a:solidFill>
            <a:srgbClr val="5c307d"/>
          </a:solidFill>
          <a:ln w="2232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1040" y="4395600"/>
            <a:ext cx="11029320" cy="566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400" spc="-1" strike="noStrike" cap="all">
                <a:solidFill>
                  <a:schemeClr val="accent1"/>
                </a:solidFill>
                <a:latin typeface="Source Sans 3 Semibold"/>
                <a:ea typeface="黑体"/>
              </a:rPr>
              <a:t>单击此处编辑母版标题样式</a:t>
            </a:r>
            <a:endParaRPr b="0" lang="en-US" sz="24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47840" y="599760"/>
            <a:ext cx="11290320" cy="3556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432000" indent="-324000" algn="ctr" defTabSz="4572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zh-CN" sz="1600" spc="-1" strike="noStrike">
                <a:solidFill>
                  <a:schemeClr val="dk1"/>
                </a:solidFill>
                <a:latin typeface="Source Sans 3"/>
                <a:ea typeface="黑体"/>
              </a:rPr>
              <a:t>单击图标添加图片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81040" y="4962240"/>
            <a:ext cx="11029320" cy="598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1600" spc="-1" strike="noStrike">
                <a:solidFill>
                  <a:schemeClr val="dk2"/>
                </a:solidFill>
                <a:latin typeface="Source Sans 3"/>
                <a:ea typeface="黑体"/>
              </a:rPr>
              <a:t>单击此处编辑母版文本样式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dt" idx="4"/>
          </p:nvPr>
        </p:nvSpPr>
        <p:spPr>
          <a:xfrm>
            <a:off x="7523640" y="5597280"/>
            <a:ext cx="2522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5"/>
          <p:cNvSpPr>
            <a:spLocks noGrp="1"/>
          </p:cNvSpPr>
          <p:nvPr>
            <p:ph type="ftr" idx="5"/>
          </p:nvPr>
        </p:nvSpPr>
        <p:spPr>
          <a:xfrm>
            <a:off x="833400" y="5592960"/>
            <a:ext cx="658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6"/>
          <p:cNvSpPr>
            <a:spLocks noGrp="1"/>
          </p:cNvSpPr>
          <p:nvPr>
            <p:ph type="sldNum" idx="6"/>
          </p:nvPr>
        </p:nvSpPr>
        <p:spPr>
          <a:xfrm>
            <a:off x="10151640" y="5597280"/>
            <a:ext cx="12027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F5771A70-A4CA-4C09-9EC3-54A087AD6BC5}" type="slidenum"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22" name="图片 8" descr=""/>
          <p:cNvPicPr/>
          <p:nvPr/>
        </p:nvPicPr>
        <p:blipFill>
          <a:blip r:embed="rId3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/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10" descr=""/>
          <p:cNvPicPr/>
          <p:nvPr/>
        </p:nvPicPr>
        <p:blipFill>
          <a:blip r:embed="rId2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  <p:sp>
        <p:nvSpPr>
          <p:cNvPr id="24" name="圆角矩形 1"/>
          <p:cNvSpPr/>
          <p:nvPr/>
        </p:nvSpPr>
        <p:spPr>
          <a:xfrm>
            <a:off x="586800" y="650880"/>
            <a:ext cx="80280" cy="899640"/>
          </a:xfrm>
          <a:prstGeom prst="roundRect">
            <a:avLst>
              <a:gd name="adj" fmla="val 0"/>
            </a:avLst>
          </a:prstGeom>
          <a:solidFill>
            <a:srgbClr val="5c307d"/>
          </a:solidFill>
          <a:ln w="2232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  <p:sp>
        <p:nvSpPr>
          <p:cNvPr id="25" name="PlaceHolder 1"/>
          <p:cNvSpPr>
            <a:spLocks noGrp="1"/>
          </p:cNvSpPr>
          <p:nvPr>
            <p:ph type="body"/>
          </p:nvPr>
        </p:nvSpPr>
        <p:spPr>
          <a:xfrm>
            <a:off x="833400" y="2336040"/>
            <a:ext cx="10521000" cy="315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432000" indent="-324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1800" spc="-1" strike="noStrike">
                <a:solidFill>
                  <a:schemeClr val="dk2"/>
                </a:solidFill>
                <a:latin typeface="Source Sans 3"/>
                <a:ea typeface="黑体"/>
              </a:rPr>
              <a:t>单击此处编辑母版文本样式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864000" indent="-32400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h-CN" sz="1600" spc="-1" strike="noStrike">
                <a:solidFill>
                  <a:schemeClr val="dk2"/>
                </a:solidFill>
                <a:latin typeface="Source Sans 3"/>
                <a:ea typeface="黑体"/>
              </a:rPr>
              <a:t>二级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  <a:p>
            <a:pPr lvl="2" marL="1296000" indent="-28800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1400" spc="-1" strike="noStrike">
                <a:solidFill>
                  <a:schemeClr val="dk2"/>
                </a:solidFill>
                <a:latin typeface="Source Sans 3"/>
                <a:ea typeface="黑体"/>
              </a:rPr>
              <a:t>三级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lvl="3" marL="1728000" indent="-216000" defTabSz="45720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h-CN" sz="1200" spc="-1" strike="noStrike">
                <a:solidFill>
                  <a:schemeClr val="dk2"/>
                </a:solidFill>
                <a:latin typeface="Source Sans 3"/>
                <a:ea typeface="黑体"/>
              </a:rPr>
              <a:t>四级</a:t>
            </a:r>
            <a:endParaRPr b="0" lang="en-US" sz="1200" spc="-1" strike="noStrike">
              <a:solidFill>
                <a:schemeClr val="dk2"/>
              </a:solidFill>
              <a:latin typeface="Source Sans 3"/>
            </a:endParaRPr>
          </a:p>
          <a:p>
            <a:pPr lvl="4" marL="2160000" indent="-216000" defTabSz="45720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1200" spc="-1" strike="noStrike">
                <a:solidFill>
                  <a:schemeClr val="dk2"/>
                </a:solidFill>
                <a:latin typeface="Source Sans 3"/>
                <a:ea typeface="黑体"/>
              </a:rPr>
              <a:t>五级</a:t>
            </a:r>
            <a:endParaRPr b="0" lang="en-US" sz="12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dt" idx="7"/>
          </p:nvPr>
        </p:nvSpPr>
        <p:spPr>
          <a:xfrm>
            <a:off x="7523640" y="5597280"/>
            <a:ext cx="2522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ftr" idx="8"/>
          </p:nvPr>
        </p:nvSpPr>
        <p:spPr>
          <a:xfrm>
            <a:off x="833400" y="5592960"/>
            <a:ext cx="658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sldNum" idx="9"/>
          </p:nvPr>
        </p:nvSpPr>
        <p:spPr>
          <a:xfrm>
            <a:off x="10151640" y="5597280"/>
            <a:ext cx="12027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F0EFF0EE-DA04-4D72-BC25-3C2EEC3DA651}" type="slidenum"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rgbClr val="5c307d"/>
                </a:solidFill>
                <a:latin typeface="Source Sans 3 Semibold"/>
                <a:ea typeface="黑体"/>
              </a:rPr>
              <a:t>单击此处编辑母版标题样式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/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10" descr=""/>
          <p:cNvPicPr/>
          <p:nvPr/>
        </p:nvPicPr>
        <p:blipFill>
          <a:blip r:embed="rId2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  <p:sp>
        <p:nvSpPr>
          <p:cNvPr id="31" name="圆角矩形 1" hidden="1"/>
          <p:cNvSpPr/>
          <p:nvPr/>
        </p:nvSpPr>
        <p:spPr>
          <a:xfrm>
            <a:off x="586800" y="650880"/>
            <a:ext cx="80280" cy="899640"/>
          </a:xfrm>
          <a:prstGeom prst="roundRect">
            <a:avLst>
              <a:gd name="adj" fmla="val 0"/>
            </a:avLst>
          </a:prstGeom>
          <a:solidFill>
            <a:srgbClr val="5c307d"/>
          </a:solidFill>
          <a:ln w="2232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  <p:sp>
        <p:nvSpPr>
          <p:cNvPr id="32" name="Rectangle 6"/>
          <p:cNvSpPr/>
          <p:nvPr/>
        </p:nvSpPr>
        <p:spPr>
          <a:xfrm>
            <a:off x="8884080" y="675720"/>
            <a:ext cx="88560" cy="791640"/>
          </a:xfrm>
          <a:prstGeom prst="rect">
            <a:avLst/>
          </a:prstGeom>
          <a:solidFill>
            <a:schemeClr val="accent1"/>
          </a:solidFill>
          <a:ln w="12600">
            <a:noFill/>
          </a:ln>
          <a:effectLst>
            <a:outerShdw dist="25560" dir="5400000" blurRad="38160" rotWithShape="0">
              <a:srgbClr val="000000">
                <a:alpha val="5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9169560" y="675720"/>
            <a:ext cx="1899000" cy="5182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anchorCtr="1" vert="eaVert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rgbClr val="5c307d"/>
                </a:solidFill>
                <a:latin typeface="Source Sans 3 Semibold"/>
                <a:ea typeface="黑体"/>
              </a:rPr>
              <a:t>单击此处编辑母版标题样式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775080" y="675720"/>
            <a:ext cx="7791120" cy="5182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432000" indent="-324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1800" spc="-1" strike="noStrike">
                <a:solidFill>
                  <a:schemeClr val="dk2"/>
                </a:solidFill>
                <a:latin typeface="Source Sans 3"/>
                <a:ea typeface="黑体"/>
              </a:rPr>
              <a:t>单击此处编辑母版文本样式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864000" indent="-32400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h-CN" sz="1600" spc="-1" strike="noStrike">
                <a:solidFill>
                  <a:schemeClr val="dk2"/>
                </a:solidFill>
                <a:latin typeface="Source Sans 3"/>
                <a:ea typeface="黑体"/>
              </a:rPr>
              <a:t>二级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  <a:p>
            <a:pPr lvl="2" marL="1296000" indent="-28800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1400" spc="-1" strike="noStrike">
                <a:solidFill>
                  <a:schemeClr val="dk2"/>
                </a:solidFill>
                <a:latin typeface="Source Sans 3"/>
                <a:ea typeface="黑体"/>
              </a:rPr>
              <a:t>三级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lvl="3" marL="1728000" indent="-216000" defTabSz="45720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h-CN" sz="1200" spc="-1" strike="noStrike">
                <a:solidFill>
                  <a:schemeClr val="dk2"/>
                </a:solidFill>
                <a:latin typeface="Source Sans 3"/>
                <a:ea typeface="黑体"/>
              </a:rPr>
              <a:t>四级</a:t>
            </a:r>
            <a:endParaRPr b="0" lang="en-US" sz="1200" spc="-1" strike="noStrike">
              <a:solidFill>
                <a:schemeClr val="dk2"/>
              </a:solidFill>
              <a:latin typeface="Source Sans 3"/>
            </a:endParaRPr>
          </a:p>
          <a:p>
            <a:pPr lvl="4" marL="2160000" indent="-216000" defTabSz="45720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1200" spc="-1" strike="noStrike">
                <a:solidFill>
                  <a:schemeClr val="dk2"/>
                </a:solidFill>
                <a:latin typeface="Source Sans 3"/>
                <a:ea typeface="黑体"/>
              </a:rPr>
              <a:t>五级</a:t>
            </a:r>
            <a:endParaRPr b="0" lang="en-US" sz="12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dt" idx="10"/>
          </p:nvPr>
        </p:nvSpPr>
        <p:spPr>
          <a:xfrm>
            <a:off x="7523640" y="5597280"/>
            <a:ext cx="2522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ftr" idx="11"/>
          </p:nvPr>
        </p:nvSpPr>
        <p:spPr>
          <a:xfrm>
            <a:off x="833400" y="5592960"/>
            <a:ext cx="658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sldNum" idx="12"/>
          </p:nvPr>
        </p:nvSpPr>
        <p:spPr>
          <a:xfrm>
            <a:off x="10151640" y="5597280"/>
            <a:ext cx="12027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AEB0957A-90CA-4DA0-A02E-6BFA96A676C1}" type="slidenum"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8" name="图片 12" descr=""/>
          <p:cNvPicPr/>
          <p:nvPr/>
        </p:nvPicPr>
        <p:blipFill>
          <a:blip r:embed="rId3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/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10" descr=""/>
          <p:cNvPicPr/>
          <p:nvPr/>
        </p:nvPicPr>
        <p:blipFill>
          <a:blip r:embed="rId2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  <p:sp>
        <p:nvSpPr>
          <p:cNvPr id="40" name="圆角矩形 1"/>
          <p:cNvSpPr/>
          <p:nvPr/>
        </p:nvSpPr>
        <p:spPr>
          <a:xfrm>
            <a:off x="586800" y="650880"/>
            <a:ext cx="80280" cy="899640"/>
          </a:xfrm>
          <a:prstGeom prst="roundRect">
            <a:avLst>
              <a:gd name="adj" fmla="val 0"/>
            </a:avLst>
          </a:prstGeom>
          <a:solidFill>
            <a:srgbClr val="5c307d"/>
          </a:solidFill>
          <a:ln w="2232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  <p:sp>
        <p:nvSpPr>
          <p:cNvPr id="41" name="PlaceHolder 1"/>
          <p:cNvSpPr>
            <a:spLocks noGrp="1"/>
          </p:cNvSpPr>
          <p:nvPr>
            <p:ph type="body"/>
          </p:nvPr>
        </p:nvSpPr>
        <p:spPr>
          <a:xfrm>
            <a:off x="833400" y="2180520"/>
            <a:ext cx="10521000" cy="3678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432000" indent="-324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2400" spc="-1" strike="noStrike">
                <a:solidFill>
                  <a:schemeClr val="dk2"/>
                </a:solidFill>
                <a:latin typeface="Source Sans 3"/>
                <a:ea typeface="黑体"/>
              </a:rPr>
              <a:t>单击此处编辑母版文本样式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lvl="1" marL="864000" indent="-324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h-CN" sz="2100" spc="-1" strike="noStrike">
                <a:solidFill>
                  <a:schemeClr val="dk2"/>
                </a:solidFill>
                <a:latin typeface="Source Sans 3"/>
                <a:ea typeface="黑体"/>
              </a:rPr>
              <a:t>二级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2" marL="1296000" indent="-288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1800" spc="-1" strike="noStrike">
                <a:solidFill>
                  <a:schemeClr val="dk2"/>
                </a:solidFill>
                <a:latin typeface="Source Sans 3"/>
                <a:ea typeface="黑体"/>
              </a:rPr>
              <a:t>三级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3" marL="1728000" indent="-21600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h-CN" sz="1400" spc="-1" strike="noStrike">
                <a:solidFill>
                  <a:schemeClr val="dk2"/>
                </a:solidFill>
                <a:latin typeface="Source Sans 3"/>
                <a:ea typeface="黑体"/>
              </a:rPr>
              <a:t>四级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lvl="4" marL="2160000" indent="-216000" defTabSz="457200">
              <a:lnSpc>
                <a:spcPct val="100000"/>
              </a:lnSpc>
              <a:spcBef>
                <a:spcPts val="201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1000" spc="-1" strike="noStrike">
                <a:solidFill>
                  <a:schemeClr val="dk2"/>
                </a:solidFill>
                <a:latin typeface="Source Sans 3"/>
                <a:ea typeface="黑体"/>
              </a:rPr>
              <a:t>五级</a:t>
            </a:r>
            <a:endParaRPr b="0" lang="en-US" sz="10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rgbClr val="5c307d"/>
                </a:solidFill>
                <a:latin typeface="Source Sans 3 Semibold"/>
                <a:ea typeface="黑体"/>
              </a:rPr>
              <a:t>单击此处编辑母版标题样式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13"/>
          </p:nvPr>
        </p:nvSpPr>
        <p:spPr>
          <a:xfrm>
            <a:off x="7523640" y="5597280"/>
            <a:ext cx="2522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14"/>
          </p:nvPr>
        </p:nvSpPr>
        <p:spPr>
          <a:xfrm>
            <a:off x="833400" y="5592960"/>
            <a:ext cx="658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 idx="15"/>
          </p:nvPr>
        </p:nvSpPr>
        <p:spPr>
          <a:xfrm>
            <a:off x="10151640" y="5597280"/>
            <a:ext cx="12027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F9B01995-D557-4A40-8D30-C23BFBD76EDE}" type="slidenum"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10" descr=""/>
          <p:cNvPicPr/>
          <p:nvPr/>
        </p:nvPicPr>
        <p:blipFill>
          <a:blip r:embed="rId2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  <p:sp>
        <p:nvSpPr>
          <p:cNvPr id="47" name="圆角矩形 1" hidden="1"/>
          <p:cNvSpPr/>
          <p:nvPr/>
        </p:nvSpPr>
        <p:spPr>
          <a:xfrm>
            <a:off x="586800" y="650880"/>
            <a:ext cx="80280" cy="899640"/>
          </a:xfrm>
          <a:prstGeom prst="roundRect">
            <a:avLst>
              <a:gd name="adj" fmla="val 0"/>
            </a:avLst>
          </a:prstGeom>
          <a:solidFill>
            <a:srgbClr val="5c307d"/>
          </a:solidFill>
          <a:ln w="2232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  <p:sp>
        <p:nvSpPr>
          <p:cNvPr id="48" name="PlaceHolder 1"/>
          <p:cNvSpPr>
            <a:spLocks noGrp="1"/>
          </p:cNvSpPr>
          <p:nvPr>
            <p:ph type="body"/>
          </p:nvPr>
        </p:nvSpPr>
        <p:spPr>
          <a:xfrm>
            <a:off x="1431720" y="2118240"/>
            <a:ext cx="10178640" cy="3602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marL="432000" indent="-324000" defTabSz="457200">
              <a:lnSpc>
                <a:spcPct val="100000"/>
              </a:lnSpc>
              <a:spcBef>
                <a:spcPts val="641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3200" spc="-1" strike="noStrike">
                <a:solidFill>
                  <a:schemeClr val="dk2"/>
                </a:solidFill>
                <a:latin typeface="Source Sans 3"/>
                <a:ea typeface="黑体"/>
              </a:rPr>
              <a:t>单击此处编辑母版文本样式</a:t>
            </a:r>
            <a:endParaRPr b="0" lang="en-US" sz="3200" spc="-1" strike="noStrike">
              <a:solidFill>
                <a:schemeClr val="dk2"/>
              </a:solidFill>
              <a:latin typeface="Source Sans 3"/>
            </a:endParaRPr>
          </a:p>
          <a:p>
            <a:pPr lvl="1" marL="864000" indent="-324000" defTabSz="457200">
              <a:lnSpc>
                <a:spcPct val="100000"/>
              </a:lnSpc>
              <a:spcBef>
                <a:spcPts val="561"/>
              </a:spcBef>
              <a:spcAft>
                <a:spcPts val="60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h-CN" sz="2800" spc="-1" strike="noStrike">
                <a:solidFill>
                  <a:schemeClr val="dk2"/>
                </a:solidFill>
                <a:latin typeface="Source Sans 3"/>
                <a:ea typeface="黑体"/>
              </a:rPr>
              <a:t>二级</a:t>
            </a:r>
            <a:endParaRPr b="0" lang="en-US" sz="2800" spc="-1" strike="noStrike">
              <a:solidFill>
                <a:schemeClr val="dk2"/>
              </a:solidFill>
              <a:latin typeface="Source Sans 3"/>
            </a:endParaRPr>
          </a:p>
          <a:p>
            <a:pPr lvl="2" marL="1296000" indent="-288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2400" spc="-1" strike="noStrike">
                <a:solidFill>
                  <a:schemeClr val="dk2"/>
                </a:solidFill>
                <a:latin typeface="Source Sans 3"/>
                <a:ea typeface="黑体"/>
              </a:rPr>
              <a:t>三级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lvl="3" marL="1728000" indent="-216000" defTabSz="4572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h-CN" sz="2000" spc="-1" strike="noStrike">
                <a:solidFill>
                  <a:schemeClr val="dk2"/>
                </a:solidFill>
                <a:latin typeface="Source Sans 3"/>
                <a:ea typeface="黑体"/>
              </a:rPr>
              <a:t>四级</a:t>
            </a:r>
            <a:endParaRPr b="0" lang="en-US" sz="2000" spc="-1" strike="noStrike">
              <a:solidFill>
                <a:schemeClr val="dk2"/>
              </a:solidFill>
              <a:latin typeface="Source Sans 3"/>
            </a:endParaRPr>
          </a:p>
          <a:p>
            <a:pPr lvl="4" marL="2160000" indent="-216000" defTabSz="45720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2000" spc="-1" strike="noStrike">
                <a:solidFill>
                  <a:schemeClr val="dk2"/>
                </a:solidFill>
                <a:latin typeface="Source Sans 3"/>
                <a:ea typeface="黑体"/>
              </a:rPr>
              <a:t>五级</a:t>
            </a:r>
            <a:endParaRPr b="0" lang="en-US" sz="20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dt" idx="16"/>
          </p:nvPr>
        </p:nvSpPr>
        <p:spPr>
          <a:xfrm>
            <a:off x="7606080" y="559728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ftr" idx="17"/>
          </p:nvPr>
        </p:nvSpPr>
        <p:spPr>
          <a:xfrm>
            <a:off x="1431720" y="5592960"/>
            <a:ext cx="60660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sldNum" idx="18"/>
          </p:nvPr>
        </p:nvSpPr>
        <p:spPr>
          <a:xfrm>
            <a:off x="10558440" y="5597280"/>
            <a:ext cx="10522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B8322D6E-C130-4BA9-94DF-A4603F0D34F7}" type="slidenum"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 type="title"/>
          </p:nvPr>
        </p:nvSpPr>
        <p:spPr>
          <a:xfrm>
            <a:off x="1431720" y="490320"/>
            <a:ext cx="10178640" cy="1351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3600" spc="-1" strike="noStrike" cap="all">
                <a:solidFill>
                  <a:srgbClr val="5c307d"/>
                </a:solidFill>
                <a:latin typeface="Source Sans 3 Semibold"/>
                <a:ea typeface="黑体"/>
              </a:rPr>
              <a:t>单击此处编辑母版标题样式</a:t>
            </a:r>
            <a:endParaRPr b="0" lang="en-US" sz="36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53" name="Rectangle 8"/>
          <p:cNvSpPr/>
          <p:nvPr/>
        </p:nvSpPr>
        <p:spPr>
          <a:xfrm rot="5400000">
            <a:off x="-2691720" y="3263040"/>
            <a:ext cx="6857640" cy="331560"/>
          </a:xfrm>
          <a:prstGeom prst="rect">
            <a:avLst/>
          </a:prstGeom>
          <a:solidFill>
            <a:schemeClr val="accent1"/>
          </a:solidFill>
          <a:ln w="12600">
            <a:noFill/>
          </a:ln>
          <a:effectLst>
            <a:outerShdw dist="25560" dir="5400000" blurRad="38160" rotWithShape="0">
              <a:srgbClr val="000000">
                <a:alpha val="5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4" name="图片 8" descr=""/>
          <p:cNvPicPr/>
          <p:nvPr/>
        </p:nvPicPr>
        <p:blipFill>
          <a:blip r:embed="rId3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/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10" descr=""/>
          <p:cNvPicPr/>
          <p:nvPr/>
        </p:nvPicPr>
        <p:blipFill>
          <a:blip r:embed="rId2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  <p:sp>
        <p:nvSpPr>
          <p:cNvPr id="56" name="圆角矩形 1" hidden="1"/>
          <p:cNvSpPr/>
          <p:nvPr/>
        </p:nvSpPr>
        <p:spPr>
          <a:xfrm>
            <a:off x="586800" y="650880"/>
            <a:ext cx="80280" cy="899640"/>
          </a:xfrm>
          <a:prstGeom prst="roundRect">
            <a:avLst>
              <a:gd name="adj" fmla="val 0"/>
            </a:avLst>
          </a:prstGeom>
          <a:solidFill>
            <a:srgbClr val="5c307d"/>
          </a:solidFill>
          <a:ln w="2232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  <p:grpSp>
        <p:nvGrpSpPr>
          <p:cNvPr id="57" name="组合 8"/>
          <p:cNvGrpSpPr/>
          <p:nvPr/>
        </p:nvGrpSpPr>
        <p:grpSpPr>
          <a:xfrm>
            <a:off x="599400" y="1736280"/>
            <a:ext cx="10993320" cy="1902960"/>
            <a:chOff x="599400" y="1736280"/>
            <a:chExt cx="10993320" cy="1902960"/>
          </a:xfrm>
        </p:grpSpPr>
        <p:sp>
          <p:nvSpPr>
            <p:cNvPr id="58" name="矩形 9"/>
            <p:cNvSpPr/>
            <p:nvPr/>
          </p:nvSpPr>
          <p:spPr>
            <a:xfrm>
              <a:off x="599400" y="1736280"/>
              <a:ext cx="10993320" cy="1902960"/>
            </a:xfrm>
            <a:prstGeom prst="rect">
              <a:avLst/>
            </a:prstGeom>
            <a:solidFill>
              <a:schemeClr val="lt1">
                <a:lumMod val="95000"/>
              </a:schemeClr>
            </a:solidFill>
            <a:ln w="2232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pc="-1" strike="noStrike">
                <a:solidFill>
                  <a:schemeClr val="lt1"/>
                </a:solidFill>
                <a:latin typeface="Source Sans 3"/>
                <a:ea typeface="黑体"/>
              </a:endParaRPr>
            </a:p>
          </p:txBody>
        </p:sp>
        <p:sp>
          <p:nvSpPr>
            <p:cNvPr id="59" name="矩形 11"/>
            <p:cNvSpPr/>
            <p:nvPr/>
          </p:nvSpPr>
          <p:spPr>
            <a:xfrm>
              <a:off x="599400" y="1736280"/>
              <a:ext cx="192600" cy="1902960"/>
            </a:xfrm>
            <a:prstGeom prst="rect">
              <a:avLst/>
            </a:prstGeom>
            <a:solidFill>
              <a:schemeClr val="accent1"/>
            </a:solidFill>
            <a:ln w="2232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pc="-1" strike="noStrike">
                <a:solidFill>
                  <a:schemeClr val="lt1"/>
                </a:solidFill>
                <a:latin typeface="Source Sans 3"/>
                <a:ea typeface="黑体"/>
              </a:endParaRPr>
            </a:p>
          </p:txBody>
        </p:sp>
      </p:grpSp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963000" y="2028240"/>
            <a:ext cx="10265400" cy="1376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3600" spc="-1" strike="noStrike" cap="all">
                <a:solidFill>
                  <a:srgbClr val="5c307d"/>
                </a:solidFill>
                <a:latin typeface="Source Sans 3 Semibold"/>
                <a:ea typeface="黑体"/>
              </a:rPr>
              <a:t>单击此处编辑母版标题样式</a:t>
            </a:r>
            <a:endParaRPr b="0" lang="en-US" sz="36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dt" idx="19"/>
          </p:nvPr>
        </p:nvSpPr>
        <p:spPr>
          <a:xfrm>
            <a:off x="7523640" y="5597280"/>
            <a:ext cx="2522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ftr" idx="20"/>
          </p:nvPr>
        </p:nvSpPr>
        <p:spPr>
          <a:xfrm>
            <a:off x="833400" y="5592960"/>
            <a:ext cx="658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sldNum" idx="21"/>
          </p:nvPr>
        </p:nvSpPr>
        <p:spPr>
          <a:xfrm>
            <a:off x="10151640" y="5597280"/>
            <a:ext cx="12027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D62C26BB-67A0-49EE-9CC4-5916F47E6ABF}" type="slidenum"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64" name="图片 10" descr=""/>
          <p:cNvPicPr/>
          <p:nvPr/>
        </p:nvPicPr>
        <p:blipFill>
          <a:blip r:embed="rId3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/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图片 10" descr=""/>
          <p:cNvPicPr/>
          <p:nvPr/>
        </p:nvPicPr>
        <p:blipFill>
          <a:blip r:embed="rId2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  <p:sp>
        <p:nvSpPr>
          <p:cNvPr id="66" name="圆角矩形 1"/>
          <p:cNvSpPr/>
          <p:nvPr/>
        </p:nvSpPr>
        <p:spPr>
          <a:xfrm>
            <a:off x="586800" y="650880"/>
            <a:ext cx="80280" cy="899640"/>
          </a:xfrm>
          <a:prstGeom prst="roundRect">
            <a:avLst>
              <a:gd name="adj" fmla="val 0"/>
            </a:avLst>
          </a:prstGeom>
          <a:solidFill>
            <a:srgbClr val="5c307d"/>
          </a:solidFill>
          <a:ln w="2232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  <p:sp>
        <p:nvSpPr>
          <p:cNvPr id="67" name="PlaceHolder 1"/>
          <p:cNvSpPr>
            <a:spLocks noGrp="1"/>
          </p:cNvSpPr>
          <p:nvPr>
            <p:ph type="body"/>
          </p:nvPr>
        </p:nvSpPr>
        <p:spPr>
          <a:xfrm>
            <a:off x="581040" y="2228040"/>
            <a:ext cx="5421960" cy="363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432000" indent="-324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1800" spc="-1" strike="noStrike">
                <a:solidFill>
                  <a:schemeClr val="dk2"/>
                </a:solidFill>
                <a:latin typeface="Source Sans 3"/>
                <a:ea typeface="黑体"/>
              </a:rPr>
              <a:t>单击此处编辑母版文本样式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864000" indent="-32400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h-CN" sz="1600" spc="-1" strike="noStrike">
                <a:solidFill>
                  <a:schemeClr val="dk2"/>
                </a:solidFill>
                <a:latin typeface="Source Sans 3"/>
                <a:ea typeface="黑体"/>
              </a:rPr>
              <a:t>二级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  <a:p>
            <a:pPr lvl="2" marL="1296000" indent="-28800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1400" spc="-1" strike="noStrike">
                <a:solidFill>
                  <a:schemeClr val="dk2"/>
                </a:solidFill>
                <a:latin typeface="Source Sans 3"/>
                <a:ea typeface="黑体"/>
              </a:rPr>
              <a:t>三级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lvl="3" marL="1728000" indent="-216000" defTabSz="45720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h-CN" sz="1200" spc="-1" strike="noStrike">
                <a:solidFill>
                  <a:schemeClr val="dk2"/>
                </a:solidFill>
                <a:latin typeface="Source Sans 3"/>
                <a:ea typeface="黑体"/>
              </a:rPr>
              <a:t>四级</a:t>
            </a:r>
            <a:endParaRPr b="0" lang="en-US" sz="1200" spc="-1" strike="noStrike">
              <a:solidFill>
                <a:schemeClr val="dk2"/>
              </a:solidFill>
              <a:latin typeface="Source Sans 3"/>
            </a:endParaRPr>
          </a:p>
          <a:p>
            <a:pPr lvl="4" marL="2160000" indent="-216000" defTabSz="45720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h-CN" sz="1200" spc="-1" strike="noStrike">
                <a:solidFill>
                  <a:schemeClr val="dk2"/>
                </a:solidFill>
                <a:latin typeface="Source Sans 3"/>
                <a:ea typeface="黑体"/>
              </a:rPr>
              <a:t>五级</a:t>
            </a:r>
            <a:endParaRPr b="0" lang="en-US" sz="12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188400" y="2228040"/>
            <a:ext cx="5421960" cy="3632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06000" indent="-306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800" spc="-1" strike="noStrike">
                <a:solidFill>
                  <a:schemeClr val="dk2"/>
                </a:solidFill>
                <a:latin typeface="Source Sans 3"/>
                <a:ea typeface="黑体"/>
              </a:rPr>
              <a:t>单击此处编辑母版文本样式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600" spc="-1" strike="noStrike">
                <a:solidFill>
                  <a:schemeClr val="dk2"/>
                </a:solidFill>
                <a:latin typeface="Source Sans 3"/>
                <a:ea typeface="黑体"/>
              </a:rPr>
              <a:t>二级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400" spc="-1" strike="noStrike">
                <a:solidFill>
                  <a:schemeClr val="dk2"/>
                </a:solidFill>
                <a:latin typeface="Source Sans 3"/>
                <a:ea typeface="黑体"/>
              </a:rPr>
              <a:t>三级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lvl="3" marL="1242000" indent="-234000" defTabSz="45720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200" spc="-1" strike="noStrike">
                <a:solidFill>
                  <a:schemeClr val="dk2"/>
                </a:solidFill>
                <a:latin typeface="Source Sans 3"/>
                <a:ea typeface="黑体"/>
              </a:rPr>
              <a:t>四级</a:t>
            </a:r>
            <a:endParaRPr b="0" lang="en-US" sz="1200" spc="-1" strike="noStrike">
              <a:solidFill>
                <a:schemeClr val="dk2"/>
              </a:solidFill>
              <a:latin typeface="Source Sans 3"/>
            </a:endParaRPr>
          </a:p>
          <a:p>
            <a:pPr lvl="4" marL="1602000" indent="-234000" defTabSz="45720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200" spc="-1" strike="noStrike">
                <a:solidFill>
                  <a:schemeClr val="dk2"/>
                </a:solidFill>
                <a:latin typeface="Source Sans 3"/>
                <a:ea typeface="黑体"/>
              </a:rPr>
              <a:t>五级</a:t>
            </a:r>
            <a:endParaRPr b="0" lang="en-US" sz="12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dt" idx="22"/>
          </p:nvPr>
        </p:nvSpPr>
        <p:spPr>
          <a:xfrm>
            <a:off x="7523640" y="5597280"/>
            <a:ext cx="2522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ftr" idx="23"/>
          </p:nvPr>
        </p:nvSpPr>
        <p:spPr>
          <a:xfrm>
            <a:off x="833400" y="5592960"/>
            <a:ext cx="658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sldNum" idx="24"/>
          </p:nvPr>
        </p:nvSpPr>
        <p:spPr>
          <a:xfrm>
            <a:off x="10151640" y="5597280"/>
            <a:ext cx="12027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CD6E488C-DAF5-4577-86AC-CD1730E816A0}" type="slidenum"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2" name="PlaceHolder 6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rgbClr val="5c307d"/>
                </a:solidFill>
                <a:latin typeface="Source Sans 3 Semibold"/>
                <a:ea typeface="黑体"/>
              </a:rPr>
              <a:t>单击此处编辑母版标题样式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/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图片 10" descr=""/>
          <p:cNvPicPr/>
          <p:nvPr/>
        </p:nvPicPr>
        <p:blipFill>
          <a:blip r:embed="rId2"/>
          <a:stretch/>
        </p:blipFill>
        <p:spPr>
          <a:xfrm>
            <a:off x="7418880" y="6054120"/>
            <a:ext cx="4191480" cy="474840"/>
          </a:xfrm>
          <a:prstGeom prst="rect">
            <a:avLst/>
          </a:prstGeom>
          <a:ln w="0">
            <a:noFill/>
          </a:ln>
        </p:spPr>
      </p:pic>
      <p:sp>
        <p:nvSpPr>
          <p:cNvPr id="74" name="圆角矩形 1"/>
          <p:cNvSpPr/>
          <p:nvPr/>
        </p:nvSpPr>
        <p:spPr>
          <a:xfrm>
            <a:off x="586800" y="650880"/>
            <a:ext cx="80280" cy="899640"/>
          </a:xfrm>
          <a:prstGeom prst="roundRect">
            <a:avLst>
              <a:gd name="adj" fmla="val 0"/>
            </a:avLst>
          </a:prstGeom>
          <a:solidFill>
            <a:srgbClr val="5c307d"/>
          </a:solidFill>
          <a:ln w="2232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  <p:sp>
        <p:nvSpPr>
          <p:cNvPr id="75" name="PlaceHolder 1"/>
          <p:cNvSpPr>
            <a:spLocks noGrp="1"/>
          </p:cNvSpPr>
          <p:nvPr>
            <p:ph type="body"/>
          </p:nvPr>
        </p:nvSpPr>
        <p:spPr>
          <a:xfrm>
            <a:off x="887400" y="2250720"/>
            <a:ext cx="5086800" cy="535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marL="432000" indent="-324000" defTabSz="457200">
              <a:lnSpc>
                <a:spcPct val="100000"/>
              </a:lnSpc>
              <a:spcBef>
                <a:spcPts val="439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zh-CN" sz="2200" spc="-1" strike="noStrike">
                <a:solidFill>
                  <a:schemeClr val="accent2"/>
                </a:solidFill>
                <a:latin typeface="Source Sans 3"/>
                <a:ea typeface="黑体"/>
              </a:rPr>
              <a:t>单击此处编辑母版文本样式</a:t>
            </a:r>
            <a:endParaRPr b="0" lang="en-US" sz="22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581040" y="2926080"/>
            <a:ext cx="5392800" cy="2934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06000" indent="-306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800" spc="-1" strike="noStrike">
                <a:solidFill>
                  <a:schemeClr val="dk2"/>
                </a:solidFill>
                <a:latin typeface="Source Sans 3"/>
                <a:ea typeface="黑体"/>
              </a:rPr>
              <a:t>单击此处编辑母版文本样式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600" spc="-1" strike="noStrike">
                <a:solidFill>
                  <a:schemeClr val="dk2"/>
                </a:solidFill>
                <a:latin typeface="Source Sans 3"/>
                <a:ea typeface="黑体"/>
              </a:rPr>
              <a:t>二级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400" spc="-1" strike="noStrike">
                <a:solidFill>
                  <a:schemeClr val="dk2"/>
                </a:solidFill>
                <a:latin typeface="Source Sans 3"/>
                <a:ea typeface="黑体"/>
              </a:rPr>
              <a:t>三级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lvl="3" marL="1242000" indent="-234000" defTabSz="45720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200" spc="-1" strike="noStrike">
                <a:solidFill>
                  <a:schemeClr val="dk2"/>
                </a:solidFill>
                <a:latin typeface="Source Sans 3"/>
                <a:ea typeface="黑体"/>
              </a:rPr>
              <a:t>四级</a:t>
            </a:r>
            <a:endParaRPr b="0" lang="en-US" sz="1200" spc="-1" strike="noStrike">
              <a:solidFill>
                <a:schemeClr val="dk2"/>
              </a:solidFill>
              <a:latin typeface="Source Sans 3"/>
            </a:endParaRPr>
          </a:p>
          <a:p>
            <a:pPr lvl="4" marL="1602000" indent="-234000" defTabSz="45720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200" spc="-1" strike="noStrike">
                <a:solidFill>
                  <a:schemeClr val="dk2"/>
                </a:solidFill>
                <a:latin typeface="Source Sans 3"/>
                <a:ea typeface="黑体"/>
              </a:rPr>
              <a:t>五级</a:t>
            </a:r>
            <a:endParaRPr b="0" lang="en-US" sz="12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6523560" y="2250720"/>
            <a:ext cx="5086800" cy="552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457200">
              <a:lnSpc>
                <a:spcPct val="100000"/>
              </a:lnSpc>
              <a:spcBef>
                <a:spcPts val="439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2200" spc="-1" strike="noStrike">
                <a:solidFill>
                  <a:schemeClr val="accent2"/>
                </a:solidFill>
                <a:latin typeface="Source Sans 3"/>
                <a:ea typeface="黑体"/>
              </a:rPr>
              <a:t>单击此处编辑母版文本样式</a:t>
            </a:r>
            <a:endParaRPr b="0" lang="en-US" sz="22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217560" y="2926080"/>
            <a:ext cx="5392800" cy="2934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06000" indent="-306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800" spc="-1" strike="noStrike">
                <a:solidFill>
                  <a:schemeClr val="dk2"/>
                </a:solidFill>
                <a:latin typeface="Source Sans 3"/>
                <a:ea typeface="黑体"/>
              </a:rPr>
              <a:t>单击此处编辑母版文本样式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600" spc="-1" strike="noStrike">
                <a:solidFill>
                  <a:schemeClr val="dk2"/>
                </a:solidFill>
                <a:latin typeface="Source Sans 3"/>
                <a:ea typeface="黑体"/>
              </a:rPr>
              <a:t>二级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400" spc="-1" strike="noStrike">
                <a:solidFill>
                  <a:schemeClr val="dk2"/>
                </a:solidFill>
                <a:latin typeface="Source Sans 3"/>
                <a:ea typeface="黑体"/>
              </a:rPr>
              <a:t>三级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lvl="3" marL="1242000" indent="-234000" defTabSz="45720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200" spc="-1" strike="noStrike">
                <a:solidFill>
                  <a:schemeClr val="dk2"/>
                </a:solidFill>
                <a:latin typeface="Source Sans 3"/>
                <a:ea typeface="黑体"/>
              </a:rPr>
              <a:t>四级</a:t>
            </a:r>
            <a:endParaRPr b="0" lang="en-US" sz="1200" spc="-1" strike="noStrike">
              <a:solidFill>
                <a:schemeClr val="dk2"/>
              </a:solidFill>
              <a:latin typeface="Source Sans 3"/>
            </a:endParaRPr>
          </a:p>
          <a:p>
            <a:pPr lvl="4" marL="1602000" indent="-234000" defTabSz="45720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200" spc="-1" strike="noStrike">
                <a:solidFill>
                  <a:schemeClr val="dk2"/>
                </a:solidFill>
                <a:latin typeface="Source Sans 3"/>
                <a:ea typeface="黑体"/>
              </a:rPr>
              <a:t>五级</a:t>
            </a:r>
            <a:endParaRPr b="0" lang="en-US" sz="12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dt" idx="25"/>
          </p:nvPr>
        </p:nvSpPr>
        <p:spPr>
          <a:xfrm>
            <a:off x="7523640" y="5597280"/>
            <a:ext cx="252288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r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ftr" idx="26"/>
          </p:nvPr>
        </p:nvSpPr>
        <p:spPr>
          <a:xfrm>
            <a:off x="833400" y="5592960"/>
            <a:ext cx="658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sldNum" idx="27"/>
          </p:nvPr>
        </p:nvSpPr>
        <p:spPr>
          <a:xfrm>
            <a:off x="10151640" y="5597280"/>
            <a:ext cx="12027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0076F8B4-C041-418A-8B60-BF9E8BE87E67}" type="slidenum">
              <a:rPr b="0" lang="en-US" sz="900" spc="-1" strike="noStrike">
                <a:solidFill>
                  <a:schemeClr val="accent2"/>
                </a:solidFill>
                <a:latin typeface="Source Sans 3"/>
                <a:ea typeface="黑体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2" name="PlaceHolder 8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rgbClr val="5c307d"/>
                </a:solidFill>
                <a:latin typeface="Source Sans 3 Semibold"/>
                <a:ea typeface="黑体"/>
              </a:rPr>
              <a:t>单击此处编辑母版标题样式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/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hyperlink" Target="https://cloud.tsinghua.edu.cn/f/4b4bc7e845f342ad9d6e/" TargetMode="External"/><Relationship Id="rId2" Type="http://schemas.openxmlformats.org/officeDocument/2006/relationships/hyperlink" Target="https://cloud.tsinghua.edu.cn/f/4b4bc7e845f342ad9d6e/" TargetMode="External"/><Relationship Id="rId3" Type="http://schemas.openxmlformats.org/officeDocument/2006/relationships/image" Target="../media/image10.pn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3.xml"/><Relationship Id="rId6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hyperlink" Target="https://github.com/yfblock/ByteOS-MicroKernel" TargetMode="External"/><Relationship Id="rId2" Type="http://schemas.openxmlformats.org/officeDocument/2006/relationships/hyperlink" Target="https://github.com/yfblock/ByteOS-MicroKernel" TargetMode="External"/><Relationship Id="rId3" Type="http://schemas.openxmlformats.org/officeDocument/2006/relationships/hyperlink" Target="https://github.com/yfblock/ByteOS-MicroKernel" TargetMode="External"/><Relationship Id="rId4" Type="http://schemas.openxmlformats.org/officeDocument/2006/relationships/hyperlink" Target="https://github.com/yfblock/ByteOS-MicroKernel" TargetMode="External"/><Relationship Id="rId5" Type="http://schemas.openxmlformats.org/officeDocument/2006/relationships/image" Target="../media/image4.png"/><Relationship Id="rId6" Type="http://schemas.openxmlformats.org/officeDocument/2006/relationships/hyperlink" Target="https://github.com/yfblock/ByteOS-MicroKernel" TargetMode="External"/><Relationship Id="rId7" Type="http://schemas.openxmlformats.org/officeDocument/2006/relationships/hyperlink" Target="https://github.com/yfblock/ByteOS-MicroKernel" TargetMode="External"/><Relationship Id="rId8" Type="http://schemas.openxmlformats.org/officeDocument/2006/relationships/hyperlink" Target="https://github.com/yfblock/ByteOS-MicroKernel" TargetMode="External"/><Relationship Id="rId9" Type="http://schemas.openxmlformats.org/officeDocument/2006/relationships/hyperlink" Target="https://github.com/yfblock/ByteOS-MicroKernel" TargetMode="External"/><Relationship Id="rId10" Type="http://schemas.openxmlformats.org/officeDocument/2006/relationships/slideLayout" Target="../slideLayouts/slideLayout3.xml"/><Relationship Id="rId11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hyperlink" Target="https://gitlab.eduxiji.net/T202410003993220/project2210132-239699/-/blob/main/doc/2024OSCOMP_REPORT.pdf" TargetMode="Externa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4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4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4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4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3.xml"/><Relationship Id="rId5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4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963000" y="2028240"/>
            <a:ext cx="10265400" cy="1356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3600" spc="-1" strike="noStrike">
                <a:solidFill>
                  <a:schemeClr val="dk1"/>
                </a:solidFill>
                <a:latin typeface="华文中宋"/>
                <a:ea typeface="华文中宋"/>
              </a:rPr>
              <a:t>多构型组件化内核的研究与实现</a:t>
            </a:r>
            <a:endParaRPr b="0" lang="en-US" sz="36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subTitle"/>
          </p:nvPr>
        </p:nvSpPr>
        <p:spPr>
          <a:xfrm>
            <a:off x="963000" y="3818880"/>
            <a:ext cx="10265400" cy="210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2400" spc="-1" strike="noStrike" cap="all">
                <a:solidFill>
                  <a:schemeClr val="accent2"/>
                </a:solidFill>
                <a:latin typeface="华文中宋"/>
                <a:ea typeface="华文中宋"/>
              </a:rPr>
              <a:t>答辩队伍：金博哥哥</a:t>
            </a:r>
            <a:r>
              <a:rPr b="0" lang="en-US" sz="2400" spc="-1" strike="noStrike" cap="all">
                <a:solidFill>
                  <a:schemeClr val="accent2"/>
                </a:solidFill>
                <a:latin typeface="华文中宋"/>
                <a:ea typeface="华文中宋"/>
              </a:rPr>
              <a:t>yyds</a:t>
            </a:r>
            <a:r>
              <a:rPr b="0" lang="zh-CN" sz="2400" spc="-1" strike="noStrike" cap="all">
                <a:solidFill>
                  <a:schemeClr val="accent2"/>
                </a:solidFill>
                <a:latin typeface="华文中宋"/>
                <a:ea typeface="华文中宋"/>
              </a:rPr>
              <a:t>队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indent="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2400" spc="-1" strike="noStrike" cap="all">
                <a:solidFill>
                  <a:schemeClr val="accent2"/>
                </a:solidFill>
                <a:latin typeface="华文中宋"/>
                <a:ea typeface="华文中宋"/>
              </a:rPr>
              <a:t>指导老师：杨金博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indent="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2400" spc="-1" strike="noStrike" cap="all">
                <a:solidFill>
                  <a:schemeClr val="accent2"/>
                </a:solidFill>
                <a:latin typeface="华文中宋"/>
                <a:ea typeface="华文中宋"/>
              </a:rPr>
              <a:t>项目导师：陈渝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indent="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2400" spc="-1" strike="noStrike" cap="all">
                <a:solidFill>
                  <a:schemeClr val="accent2"/>
                </a:solidFill>
                <a:latin typeface="华文中宋"/>
                <a:ea typeface="华文中宋"/>
              </a:rPr>
              <a:t>团队成员：朱懿、郑友捷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/>
          </p:nvPr>
        </p:nvSpPr>
        <p:spPr>
          <a:xfrm>
            <a:off x="713880" y="1668240"/>
            <a:ext cx="10433880" cy="4698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实践内核创新性：多内核构型支持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marL="324000" indent="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为了支持宏内核，</a:t>
            </a:r>
            <a:r>
              <a:rPr b="0" lang="en-US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Starry </a:t>
            </a: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需要引入如下模块扩展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  <a:p>
            <a:pPr marL="324000" indent="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axmem</a:t>
            </a: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：地址空间管理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axprocess</a:t>
            </a: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：进程管理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linux_syscall_api</a:t>
            </a: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：</a:t>
            </a:r>
            <a:r>
              <a:rPr b="0" lang="en-US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Linux</a:t>
            </a: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系统调用兼容层，包装了作为</a:t>
            </a:r>
            <a:r>
              <a:rPr b="0" lang="en-US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Linux</a:t>
            </a: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兼容层的众多对外接口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  <a:p>
            <a:pPr marL="324000" indent="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  <a:p>
            <a:pPr marL="324000" indent="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在经过扩展之后，</a:t>
            </a:r>
            <a:r>
              <a:rPr b="0" lang="en-US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Starry </a:t>
            </a: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支持通过编译选项选择需要组合的模块，从而以 </a:t>
            </a:r>
            <a:r>
              <a:rPr b="0" lang="en-US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Unikernel </a:t>
            </a: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或者宏内核的构型</a:t>
            </a: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启动。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  <a:p>
            <a:pPr marL="324000" indent="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  <a:p>
            <a:pPr marL="324000" indent="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Starry </a:t>
            </a: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基本复用并扩展 </a:t>
            </a:r>
            <a:r>
              <a:rPr b="0" lang="en-US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ArceOS-Unikernel </a:t>
            </a: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涉及的</a:t>
            </a:r>
            <a:r>
              <a:rPr b="1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所有功能模块</a:t>
            </a:r>
            <a:r>
              <a:rPr b="0" lang="zh-CN" sz="1600" spc="-1" strike="noStrike">
                <a:solidFill>
                  <a:schemeClr val="dk1"/>
                </a:solidFill>
                <a:latin typeface="华文中宋"/>
                <a:ea typeface="华文中宋"/>
              </a:rPr>
              <a:t>，体现了模块的复用性。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chemeClr val="dk1"/>
                </a:solidFill>
                <a:latin typeface="华文中宋"/>
                <a:ea typeface="华文中宋"/>
              </a:rPr>
              <a:t>组件化内核的探索成果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197" name="矩形 3"/>
          <p:cNvSpPr/>
          <p:nvPr/>
        </p:nvSpPr>
        <p:spPr>
          <a:xfrm>
            <a:off x="0" y="0"/>
            <a:ext cx="246708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600" spc="-1" strike="noStrike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198" name="矩形 4"/>
          <p:cNvSpPr/>
          <p:nvPr/>
        </p:nvSpPr>
        <p:spPr>
          <a:xfrm>
            <a:off x="10694160" y="-2160"/>
            <a:ext cx="146700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总结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矩形 5"/>
          <p:cNvSpPr/>
          <p:nvPr/>
        </p:nvSpPr>
        <p:spPr>
          <a:xfrm>
            <a:off x="4557960" y="0"/>
            <a:ext cx="207288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组件化内核必要性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矩形 6"/>
          <p:cNvSpPr/>
          <p:nvPr/>
        </p:nvSpPr>
        <p:spPr>
          <a:xfrm>
            <a:off x="2509920" y="12600"/>
            <a:ext cx="202212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组件化内核概念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矩形 7"/>
          <p:cNvSpPr/>
          <p:nvPr/>
        </p:nvSpPr>
        <p:spPr>
          <a:xfrm>
            <a:off x="6636600" y="0"/>
            <a:ext cx="2088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设计与开发原则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矩形 8"/>
          <p:cNvSpPr/>
          <p:nvPr/>
        </p:nvSpPr>
        <p:spPr>
          <a:xfrm>
            <a:off x="8750880" y="-2160"/>
            <a:ext cx="1899360" cy="656640"/>
          </a:xfrm>
          <a:prstGeom prst="rect">
            <a:avLst/>
          </a:prstGeom>
          <a:solidFill>
            <a:srgbClr val="000000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lt1"/>
                </a:solidFill>
                <a:latin typeface="微软雅黑"/>
                <a:ea typeface="微软雅黑"/>
              </a:rPr>
              <a:t>实际探索成果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03" name="图片 9" descr=""/>
          <p:cNvPicPr/>
          <p:nvPr/>
        </p:nvPicPr>
        <p:blipFill>
          <a:blip r:embed="rId1"/>
          <a:stretch/>
        </p:blipFill>
        <p:spPr>
          <a:xfrm>
            <a:off x="523080" y="25200"/>
            <a:ext cx="1420920" cy="601560"/>
          </a:xfrm>
          <a:prstGeom prst="rect">
            <a:avLst/>
          </a:prstGeom>
          <a:ln w="0">
            <a:noFill/>
          </a:ln>
        </p:spPr>
      </p:pic>
      <p:sp>
        <p:nvSpPr>
          <p:cNvPr id="204" name="等腰三角形 10"/>
          <p:cNvSpPr/>
          <p:nvPr/>
        </p:nvSpPr>
        <p:spPr>
          <a:xfrm rot="10800000">
            <a:off x="9529200" y="655200"/>
            <a:ext cx="373680" cy="294840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cap="rnd" w="22320">
            <a:solidFill>
              <a:schemeClr val="dk2">
                <a:lumMod val="50000"/>
              </a:schemeClr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/>
          </p:nvPr>
        </p:nvSpPr>
        <p:spPr>
          <a:xfrm>
            <a:off x="713880" y="1668240"/>
            <a:ext cx="10433880" cy="4698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实践内核泛用性：多指令架构支持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en-US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Starry 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本体支持 </a:t>
            </a:r>
            <a:r>
              <a:rPr b="0" lang="en-US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x86_64,riscv64 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和 </a:t>
            </a:r>
            <a:r>
              <a:rPr b="0" lang="en-US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aarch64 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架构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None/>
            </a:pP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en-US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Starry 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已经成功在 </a:t>
            </a:r>
            <a:r>
              <a:rPr b="0" lang="en-US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x86_64 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工控机和 </a:t>
            </a:r>
            <a:r>
              <a:rPr b="0" lang="en-US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riscv64 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星光二代上启动并且运行测例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None/>
            </a:pP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en-US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reL4 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已经成功适配 </a:t>
            </a:r>
            <a:r>
              <a:rPr b="0" lang="en-US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riscv64 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和 </a:t>
            </a:r>
            <a:r>
              <a:rPr b="0" lang="en-US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aarch64 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架构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chemeClr val="dk1"/>
                </a:solidFill>
                <a:latin typeface="华文中宋"/>
                <a:ea typeface="华文中宋"/>
              </a:rPr>
              <a:t>组件化内核的探索成果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207" name="矩形 3"/>
          <p:cNvSpPr/>
          <p:nvPr/>
        </p:nvSpPr>
        <p:spPr>
          <a:xfrm>
            <a:off x="0" y="0"/>
            <a:ext cx="246708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600" spc="-1" strike="noStrike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208" name="矩形 4"/>
          <p:cNvSpPr/>
          <p:nvPr/>
        </p:nvSpPr>
        <p:spPr>
          <a:xfrm>
            <a:off x="10694160" y="-2160"/>
            <a:ext cx="146700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总结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矩形 5"/>
          <p:cNvSpPr/>
          <p:nvPr/>
        </p:nvSpPr>
        <p:spPr>
          <a:xfrm>
            <a:off x="4557960" y="0"/>
            <a:ext cx="207288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组件化内核必要性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矩形 6"/>
          <p:cNvSpPr/>
          <p:nvPr/>
        </p:nvSpPr>
        <p:spPr>
          <a:xfrm>
            <a:off x="2509920" y="12600"/>
            <a:ext cx="202212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组件化内核概念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矩形 7"/>
          <p:cNvSpPr/>
          <p:nvPr/>
        </p:nvSpPr>
        <p:spPr>
          <a:xfrm>
            <a:off x="6636600" y="0"/>
            <a:ext cx="2088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设计与开发原则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矩形 8"/>
          <p:cNvSpPr/>
          <p:nvPr/>
        </p:nvSpPr>
        <p:spPr>
          <a:xfrm>
            <a:off x="8750880" y="-2160"/>
            <a:ext cx="1899360" cy="656640"/>
          </a:xfrm>
          <a:prstGeom prst="rect">
            <a:avLst/>
          </a:prstGeom>
          <a:solidFill>
            <a:srgbClr val="000000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lt1"/>
                </a:solidFill>
                <a:latin typeface="微软雅黑"/>
                <a:ea typeface="微软雅黑"/>
              </a:rPr>
              <a:t>实际探索成果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13" name="图片 9" descr=""/>
          <p:cNvPicPr/>
          <p:nvPr/>
        </p:nvPicPr>
        <p:blipFill>
          <a:blip r:embed="rId1"/>
          <a:stretch/>
        </p:blipFill>
        <p:spPr>
          <a:xfrm>
            <a:off x="523080" y="25200"/>
            <a:ext cx="1420920" cy="601560"/>
          </a:xfrm>
          <a:prstGeom prst="rect">
            <a:avLst/>
          </a:prstGeom>
          <a:ln w="0">
            <a:noFill/>
          </a:ln>
        </p:spPr>
      </p:pic>
      <p:sp>
        <p:nvSpPr>
          <p:cNvPr id="214" name="等腰三角形 10"/>
          <p:cNvSpPr/>
          <p:nvPr/>
        </p:nvSpPr>
        <p:spPr>
          <a:xfrm rot="10800000">
            <a:off x="9529200" y="655200"/>
            <a:ext cx="373680" cy="294840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cap="rnd" w="22320">
            <a:solidFill>
              <a:schemeClr val="dk2">
                <a:lumMod val="50000"/>
              </a:schemeClr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/>
          </p:nvPr>
        </p:nvSpPr>
        <p:spPr>
          <a:xfrm>
            <a:off x="713880" y="1668240"/>
            <a:ext cx="10433880" cy="4698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81218"/>
          </a:bodyPr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实践内核实用性：复杂 </a:t>
            </a:r>
            <a:r>
              <a:rPr b="0" lang="en-US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APP </a:t>
            </a: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支持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en-US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Dora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：机器人应用中间件，用于进行多机协同工作交互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</a:pP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我们的工作：接收其他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Dora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的指令并且链接机械臂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</a:pP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Unikernel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模式：单任务，接收指令并且通过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TCP 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marL="630000"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链接机械臂（效率高，但无法扩展）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宏内核模式：运行完整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Dora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，接收指令并且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TCP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链接机械臂、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marL="630000"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（效率相对低，但可以继续扩展）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marL="630000"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视频链接：</a:t>
            </a:r>
            <a:r>
              <a:rPr b="0" lang="zh-CN" sz="1800" spc="-1" strike="noStrike" u="sng">
                <a:solidFill>
                  <a:schemeClr val="dk2"/>
                </a:solidFill>
                <a:uFillTx/>
                <a:latin typeface="Source Sans 3"/>
                <a:ea typeface="黑体"/>
                <a:hlinkClick r:id="rId1"/>
              </a:rPr>
              <a:t>清华大学云盘 </a:t>
            </a:r>
            <a:r>
              <a:rPr b="0" lang="en-US" sz="1800" spc="-1" strike="noStrike" u="sng">
                <a:solidFill>
                  <a:schemeClr val="dk2"/>
                </a:solidFill>
                <a:uFillTx/>
                <a:latin typeface="Source Sans 3"/>
                <a:ea typeface="黑体"/>
                <a:hlinkClick r:id="rId2"/>
              </a:rPr>
              <a:t>(tsinghua.edu.cn)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其他支持：</a:t>
            </a:r>
            <a:r>
              <a:rPr b="0" lang="en-US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Tokio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，</a:t>
            </a:r>
            <a:r>
              <a:rPr b="0" lang="en-US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gcc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，</a:t>
            </a:r>
            <a:r>
              <a:rPr b="0" lang="en-US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redis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，四个不同的 </a:t>
            </a:r>
            <a:r>
              <a:rPr b="0" lang="en-US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ext4fs 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等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chemeClr val="dk1"/>
                </a:solidFill>
                <a:latin typeface="华文中宋"/>
                <a:ea typeface="华文中宋"/>
              </a:rPr>
              <a:t>组件化内核的探索成果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  <p:pic>
        <p:nvPicPr>
          <p:cNvPr id="217" name="图片 4" descr=""/>
          <p:cNvPicPr/>
          <p:nvPr/>
        </p:nvPicPr>
        <p:blipFill>
          <a:blip r:embed="rId3"/>
          <a:stretch/>
        </p:blipFill>
        <p:spPr>
          <a:xfrm>
            <a:off x="8512200" y="992160"/>
            <a:ext cx="3151440" cy="4698000"/>
          </a:xfrm>
          <a:prstGeom prst="rect">
            <a:avLst/>
          </a:prstGeom>
          <a:ln w="0">
            <a:noFill/>
          </a:ln>
        </p:spPr>
      </p:pic>
      <p:sp>
        <p:nvSpPr>
          <p:cNvPr id="218" name="矩形 5"/>
          <p:cNvSpPr/>
          <p:nvPr/>
        </p:nvSpPr>
        <p:spPr>
          <a:xfrm>
            <a:off x="0" y="0"/>
            <a:ext cx="246708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600" spc="-1" strike="noStrike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219" name="矩形 6"/>
          <p:cNvSpPr/>
          <p:nvPr/>
        </p:nvSpPr>
        <p:spPr>
          <a:xfrm>
            <a:off x="10694160" y="-2160"/>
            <a:ext cx="146700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总结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矩形 7"/>
          <p:cNvSpPr/>
          <p:nvPr/>
        </p:nvSpPr>
        <p:spPr>
          <a:xfrm>
            <a:off x="4557960" y="0"/>
            <a:ext cx="207288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组件化内核必要性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矩形 8"/>
          <p:cNvSpPr/>
          <p:nvPr/>
        </p:nvSpPr>
        <p:spPr>
          <a:xfrm>
            <a:off x="2509920" y="12600"/>
            <a:ext cx="202212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组件化内核概念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矩形 9"/>
          <p:cNvSpPr/>
          <p:nvPr/>
        </p:nvSpPr>
        <p:spPr>
          <a:xfrm>
            <a:off x="6636600" y="0"/>
            <a:ext cx="2088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设计与开发原则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矩形 10"/>
          <p:cNvSpPr/>
          <p:nvPr/>
        </p:nvSpPr>
        <p:spPr>
          <a:xfrm>
            <a:off x="8750880" y="-2160"/>
            <a:ext cx="1899360" cy="656640"/>
          </a:xfrm>
          <a:prstGeom prst="rect">
            <a:avLst/>
          </a:prstGeom>
          <a:solidFill>
            <a:srgbClr val="000000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lt1"/>
                </a:solidFill>
                <a:latin typeface="微软雅黑"/>
                <a:ea typeface="微软雅黑"/>
              </a:rPr>
              <a:t>实际探索成果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24" name="图片 11" descr=""/>
          <p:cNvPicPr/>
          <p:nvPr/>
        </p:nvPicPr>
        <p:blipFill>
          <a:blip r:embed="rId4"/>
          <a:stretch/>
        </p:blipFill>
        <p:spPr>
          <a:xfrm>
            <a:off x="523080" y="25200"/>
            <a:ext cx="1420920" cy="601560"/>
          </a:xfrm>
          <a:prstGeom prst="rect">
            <a:avLst/>
          </a:prstGeom>
          <a:ln w="0">
            <a:noFill/>
          </a:ln>
        </p:spPr>
      </p:pic>
      <p:sp>
        <p:nvSpPr>
          <p:cNvPr id="225" name="等腰三角形 12"/>
          <p:cNvSpPr/>
          <p:nvPr/>
        </p:nvSpPr>
        <p:spPr>
          <a:xfrm rot="10800000">
            <a:off x="9529200" y="655200"/>
            <a:ext cx="373680" cy="294840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cap="rnd" w="22320">
            <a:solidFill>
              <a:schemeClr val="dk2">
                <a:lumMod val="50000"/>
              </a:schemeClr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/>
          </p:nvPr>
        </p:nvSpPr>
        <p:spPr>
          <a:xfrm>
            <a:off x="713880" y="1668240"/>
            <a:ext cx="10433880" cy="4698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组件的复用性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多架构复用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Starry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：复用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ArceOS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组件，并且添加宏内核扩展，从而跨过复杂的文件系统等模块，构建一个多构型的内核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HeraOS</a:t>
            </a:r>
            <a:r>
              <a:rPr b="0" lang="en-US" sz="1800" spc="-1" strike="noStrike" baseline="30000">
                <a:solidFill>
                  <a:schemeClr val="dk2"/>
                </a:solidFill>
                <a:latin typeface="华文中宋"/>
                <a:ea typeface="华文中宋"/>
              </a:rPr>
              <a:t>1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: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复用了宏内核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ByteOS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的模块，使用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1100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行主体代码构建了一个完整的微内核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</a:pP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不同内核复用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marL="630000"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以下为一些复用模块的例子：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crate_interface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：用符号链接打破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Rust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依赖关系限制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Elf_parser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：解析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ELF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文件，完成动态链接字段重定位，返回需要的地址空间字段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Polyhal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：独立的硬件抽象层，提供多指令架构的动态泛用硬件抽象支持，复用在多个内核上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chemeClr val="dk1"/>
                </a:solidFill>
                <a:latin typeface="华文中宋"/>
                <a:ea typeface="华文中宋"/>
              </a:rPr>
              <a:t>组件化内核优点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228" name="文本框 2"/>
          <p:cNvSpPr/>
          <p:nvPr/>
        </p:nvSpPr>
        <p:spPr>
          <a:xfrm>
            <a:off x="340560" y="6512760"/>
            <a:ext cx="10841040" cy="40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Source Sans 3"/>
                <a:ea typeface="黑体"/>
              </a:rPr>
              <a:t>1. HeraOS</a:t>
            </a:r>
            <a:r>
              <a:rPr b="0" lang="zh-CN" sz="1800" spc="-1" strike="noStrike">
                <a:solidFill>
                  <a:schemeClr val="dk1"/>
                </a:solidFill>
                <a:latin typeface="Source Sans 3"/>
                <a:ea typeface="黑体"/>
              </a:rPr>
              <a:t>：</a:t>
            </a:r>
            <a:r>
              <a:rPr b="0" lang="en-US" sz="1800" spc="-1" strike="noStrike" u="sng">
                <a:solidFill>
                  <a:schemeClr val="dk1"/>
                </a:solidFill>
                <a:uFillTx/>
                <a:latin typeface="Source Sans 3"/>
                <a:ea typeface="黑体"/>
                <a:hlinkClick r:id="rId1"/>
              </a:rPr>
              <a:t>yfblock</a:t>
            </a:r>
            <a:r>
              <a:rPr b="0" lang="en-US" sz="1800" spc="-1" strike="noStrike" u="sng">
                <a:solidFill>
                  <a:schemeClr val="dk1"/>
                </a:solidFill>
                <a:uFillTx/>
                <a:latin typeface="Source Sans 3"/>
                <a:ea typeface="黑体"/>
                <a:hlinkClick r:id="rId2"/>
              </a:rPr>
              <a:t>/</a:t>
            </a:r>
            <a:r>
              <a:rPr b="0" lang="en-US" sz="1800" spc="-1" strike="noStrike" u="sng">
                <a:solidFill>
                  <a:schemeClr val="dk1"/>
                </a:solidFill>
                <a:uFillTx/>
                <a:latin typeface="Source Sans 3"/>
                <a:ea typeface="黑体"/>
                <a:hlinkClick r:id="rId3"/>
              </a:rPr>
              <a:t>ByteOS-MicroKernel</a:t>
            </a:r>
            <a:r>
              <a:rPr b="0" lang="en-US" sz="1800" spc="-1" strike="noStrike" u="sng">
                <a:solidFill>
                  <a:schemeClr val="dk1"/>
                </a:solidFill>
                <a:uFillTx/>
                <a:latin typeface="Source Sans 3"/>
                <a:ea typeface="黑体"/>
                <a:hlinkClick r:id="rId4"/>
              </a:rPr>
              <a:t> (github.com)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矩形 24"/>
          <p:cNvSpPr/>
          <p:nvPr/>
        </p:nvSpPr>
        <p:spPr>
          <a:xfrm>
            <a:off x="0" y="0"/>
            <a:ext cx="246708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600" spc="-1" strike="noStrike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230" name="矩形 25"/>
          <p:cNvSpPr/>
          <p:nvPr/>
        </p:nvSpPr>
        <p:spPr>
          <a:xfrm>
            <a:off x="10694160" y="-2160"/>
            <a:ext cx="146700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总结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矩形 26"/>
          <p:cNvSpPr/>
          <p:nvPr/>
        </p:nvSpPr>
        <p:spPr>
          <a:xfrm>
            <a:off x="4557960" y="0"/>
            <a:ext cx="207288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组件化内核必要性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矩形 27"/>
          <p:cNvSpPr/>
          <p:nvPr/>
        </p:nvSpPr>
        <p:spPr>
          <a:xfrm>
            <a:off x="2509920" y="12600"/>
            <a:ext cx="202212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组件化内核概念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矩形 28"/>
          <p:cNvSpPr/>
          <p:nvPr/>
        </p:nvSpPr>
        <p:spPr>
          <a:xfrm>
            <a:off x="6636600" y="0"/>
            <a:ext cx="2088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设计与开发原则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矩形 29"/>
          <p:cNvSpPr/>
          <p:nvPr/>
        </p:nvSpPr>
        <p:spPr>
          <a:xfrm>
            <a:off x="8750880" y="-2160"/>
            <a:ext cx="1899360" cy="656640"/>
          </a:xfrm>
          <a:prstGeom prst="rect">
            <a:avLst/>
          </a:prstGeom>
          <a:solidFill>
            <a:srgbClr val="000000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lt1"/>
                </a:solidFill>
                <a:latin typeface="微软雅黑"/>
                <a:ea typeface="微软雅黑"/>
              </a:rPr>
              <a:t>实际探索成果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35" name="图片 2" descr=""/>
          <p:cNvPicPr/>
          <p:nvPr/>
        </p:nvPicPr>
        <p:blipFill>
          <a:blip r:embed="rId5"/>
          <a:stretch/>
        </p:blipFill>
        <p:spPr>
          <a:xfrm>
            <a:off x="523080" y="25200"/>
            <a:ext cx="1420920" cy="601560"/>
          </a:xfrm>
          <a:prstGeom prst="rect">
            <a:avLst/>
          </a:prstGeom>
          <a:ln w="0">
            <a:noFill/>
          </a:ln>
        </p:spPr>
      </p:pic>
      <p:sp>
        <p:nvSpPr>
          <p:cNvPr id="236" name="等腰三角形 2"/>
          <p:cNvSpPr/>
          <p:nvPr/>
        </p:nvSpPr>
        <p:spPr>
          <a:xfrm rot="10800000">
            <a:off x="9529200" y="655200"/>
            <a:ext cx="373680" cy="294840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cap="rnd" w="22320">
            <a:solidFill>
              <a:schemeClr val="dk2">
                <a:lumMod val="50000"/>
              </a:schemeClr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  <p:sp>
        <p:nvSpPr>
          <p:cNvPr id="237" name="文本框 3"/>
          <p:cNvSpPr/>
          <p:nvPr/>
        </p:nvSpPr>
        <p:spPr>
          <a:xfrm>
            <a:off x="340560" y="6512760"/>
            <a:ext cx="10841040" cy="40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Source Sans 3"/>
                <a:ea typeface="黑体"/>
              </a:rPr>
              <a:t>1. HeraOS</a:t>
            </a:r>
            <a:r>
              <a:rPr b="0" lang="zh-CN" sz="1800" spc="-1" strike="noStrike">
                <a:solidFill>
                  <a:schemeClr val="dk1"/>
                </a:solidFill>
                <a:latin typeface="Source Sans 3"/>
                <a:ea typeface="黑体"/>
              </a:rPr>
              <a:t>：</a:t>
            </a:r>
            <a:r>
              <a:rPr b="0" lang="en-US" sz="1800" spc="-1" strike="noStrike" u="sng">
                <a:solidFill>
                  <a:schemeClr val="dk1"/>
                </a:solidFill>
                <a:uFillTx/>
                <a:latin typeface="Source Sans 3"/>
                <a:ea typeface="黑体"/>
                <a:hlinkClick r:id="rId6"/>
              </a:rPr>
              <a:t>yfblock</a:t>
            </a:r>
            <a:r>
              <a:rPr b="0" lang="en-US" sz="1800" spc="-1" strike="noStrike" u="sng">
                <a:solidFill>
                  <a:schemeClr val="dk1"/>
                </a:solidFill>
                <a:uFillTx/>
                <a:latin typeface="Source Sans 3"/>
                <a:ea typeface="黑体"/>
                <a:hlinkClick r:id="rId7"/>
              </a:rPr>
              <a:t>/</a:t>
            </a:r>
            <a:r>
              <a:rPr b="0" lang="en-US" sz="1800" spc="-1" strike="noStrike" u="sng">
                <a:solidFill>
                  <a:schemeClr val="dk1"/>
                </a:solidFill>
                <a:uFillTx/>
                <a:latin typeface="Source Sans 3"/>
                <a:ea typeface="黑体"/>
                <a:hlinkClick r:id="rId8"/>
              </a:rPr>
              <a:t>ByteOS-MicroKernel</a:t>
            </a:r>
            <a:r>
              <a:rPr b="0" lang="en-US" sz="1800" spc="-1" strike="noStrike" u="sng">
                <a:solidFill>
                  <a:schemeClr val="dk1"/>
                </a:solidFill>
                <a:uFillTx/>
                <a:latin typeface="Source Sans 3"/>
                <a:ea typeface="黑体"/>
                <a:hlinkClick r:id="rId9"/>
              </a:rPr>
              <a:t> (github.com)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/>
          </p:nvPr>
        </p:nvSpPr>
        <p:spPr>
          <a:xfrm>
            <a:off x="713880" y="1668240"/>
            <a:ext cx="10176120" cy="4484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4962"/>
          </a:bodyPr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无明显额外性能开销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相近组件不同架构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marL="630000"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Starry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作为</a:t>
            </a:r>
            <a:r>
              <a:rPr b="1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多构型内核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，我们从如下方面在两个内核构型下进行测试：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400" spc="-1" strike="noStrike">
                <a:solidFill>
                  <a:schemeClr val="dk2"/>
                </a:solidFill>
                <a:latin typeface="华文中宋"/>
                <a:ea typeface="华文中宋"/>
              </a:rPr>
              <a:t>文件：包括读写等内容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400" spc="-1" strike="noStrike">
                <a:solidFill>
                  <a:schemeClr val="dk2"/>
                </a:solidFill>
                <a:latin typeface="华文中宋"/>
                <a:ea typeface="华文中宋"/>
              </a:rPr>
              <a:t>任务：新建线程、任务切换、睡眠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400" spc="-1" strike="noStrike">
                <a:solidFill>
                  <a:schemeClr val="dk2"/>
                </a:solidFill>
                <a:latin typeface="华文中宋"/>
                <a:ea typeface="华文中宋"/>
              </a:rPr>
              <a:t>内存分配：动态分配堆内存、对内存空间的读写操作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marL="630000"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测试结果位于：</a:t>
            </a:r>
            <a:r>
              <a:rPr b="0" lang="zh-CN" sz="1800" spc="-1" strike="noStrike" u="sng">
                <a:solidFill>
                  <a:schemeClr val="dk2"/>
                </a:solidFill>
                <a:uFillTx/>
                <a:latin typeface="华文中宋"/>
                <a:ea typeface="华文中宋"/>
                <a:hlinkClick r:id="rId1"/>
              </a:rPr>
              <a:t>测试结果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。两个架构下的性能差距和传统内核（如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Linux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与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Unikraft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）之间的性能差距相近，并没有</a:t>
            </a:r>
            <a:r>
              <a:rPr b="1" lang="zh-CN" sz="1800" spc="-1" strike="noStrike" u="sng">
                <a:solidFill>
                  <a:schemeClr val="dk1"/>
                </a:solidFill>
                <a:uFillTx/>
                <a:latin typeface="华文中宋"/>
                <a:ea typeface="华文中宋"/>
              </a:rPr>
              <a:t>因为引入组件化给其中某个架构带来性能开销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。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marL="630000"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不同内核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marL="630000"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Starry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在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2023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年内核赛线下赛性能测试排第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6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名，和部分一等奖内核性能差距不大。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marL="630000"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且组件化可以帮助对单个组件进行</a:t>
            </a:r>
            <a:r>
              <a:rPr b="1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针对性优化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，对于提高性能会更有效率。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chemeClr val="dk1"/>
                </a:solidFill>
                <a:latin typeface="华文中宋"/>
                <a:ea typeface="华文中宋"/>
              </a:rPr>
              <a:t>组件化内核优点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240" name="矩形 4"/>
          <p:cNvSpPr/>
          <p:nvPr/>
        </p:nvSpPr>
        <p:spPr>
          <a:xfrm>
            <a:off x="0" y="0"/>
            <a:ext cx="246708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600" spc="-1" strike="noStrike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241" name="矩形 5"/>
          <p:cNvSpPr/>
          <p:nvPr/>
        </p:nvSpPr>
        <p:spPr>
          <a:xfrm>
            <a:off x="10694160" y="-2160"/>
            <a:ext cx="146700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总结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矩形 6"/>
          <p:cNvSpPr/>
          <p:nvPr/>
        </p:nvSpPr>
        <p:spPr>
          <a:xfrm>
            <a:off x="4557960" y="0"/>
            <a:ext cx="207288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组件化内核必要性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矩形 7"/>
          <p:cNvSpPr/>
          <p:nvPr/>
        </p:nvSpPr>
        <p:spPr>
          <a:xfrm>
            <a:off x="2509920" y="12600"/>
            <a:ext cx="202212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组件化内核概念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矩形 8"/>
          <p:cNvSpPr/>
          <p:nvPr/>
        </p:nvSpPr>
        <p:spPr>
          <a:xfrm>
            <a:off x="6636600" y="0"/>
            <a:ext cx="2088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设计与开发原则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矩形 9"/>
          <p:cNvSpPr/>
          <p:nvPr/>
        </p:nvSpPr>
        <p:spPr>
          <a:xfrm>
            <a:off x="8750880" y="-2160"/>
            <a:ext cx="1899360" cy="656640"/>
          </a:xfrm>
          <a:prstGeom prst="rect">
            <a:avLst/>
          </a:prstGeom>
          <a:solidFill>
            <a:srgbClr val="000000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lt1"/>
                </a:solidFill>
                <a:latin typeface="微软雅黑"/>
                <a:ea typeface="微软雅黑"/>
              </a:rPr>
              <a:t>实际探索成果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46" name="图片 10" descr=""/>
          <p:cNvPicPr/>
          <p:nvPr/>
        </p:nvPicPr>
        <p:blipFill>
          <a:blip r:embed="rId2"/>
          <a:stretch/>
        </p:blipFill>
        <p:spPr>
          <a:xfrm>
            <a:off x="523080" y="25200"/>
            <a:ext cx="1420920" cy="601560"/>
          </a:xfrm>
          <a:prstGeom prst="rect">
            <a:avLst/>
          </a:prstGeom>
          <a:ln w="0">
            <a:noFill/>
          </a:ln>
        </p:spPr>
      </p:pic>
      <p:sp>
        <p:nvSpPr>
          <p:cNvPr id="247" name="等腰三角形 11"/>
          <p:cNvSpPr/>
          <p:nvPr/>
        </p:nvSpPr>
        <p:spPr>
          <a:xfrm rot="10800000">
            <a:off x="9529200" y="655200"/>
            <a:ext cx="373680" cy="294840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cap="rnd" w="22320">
            <a:solidFill>
              <a:schemeClr val="dk2">
                <a:lumMod val="50000"/>
              </a:schemeClr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/>
          </p:nvPr>
        </p:nvSpPr>
        <p:spPr>
          <a:xfrm>
            <a:off x="713880" y="1668240"/>
            <a:ext cx="10176120" cy="4484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4962"/>
          </a:bodyPr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分层解耦与可替换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来源：模块化保证的调用关系上的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单向依赖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None/>
            </a:pP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100" spc="-1" strike="noStrike">
                <a:solidFill>
                  <a:schemeClr val="dk1"/>
                </a:solidFill>
                <a:latin typeface="华文中宋"/>
                <a:ea typeface="华文中宋"/>
              </a:rPr>
              <a:t>可以支持启动</a:t>
            </a:r>
            <a:r>
              <a:rPr b="0" lang="en-US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“不完整”内核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marL="630000" indent="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1400" spc="-1" strike="noStrike">
                <a:solidFill>
                  <a:schemeClr val="dk1"/>
                </a:solidFill>
                <a:latin typeface="华文中宋"/>
                <a:ea typeface="华文中宋"/>
              </a:rPr>
              <a:t>假设正在进行文件系统开发测试，可以有如下测试方式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400" spc="-1" strike="noStrike">
                <a:solidFill>
                  <a:schemeClr val="dk1"/>
                </a:solidFill>
                <a:latin typeface="华文中宋"/>
                <a:ea typeface="华文中宋"/>
              </a:rPr>
              <a:t>本模块自身单元测试（用户态）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400" spc="-1" strike="noStrike">
                <a:solidFill>
                  <a:schemeClr val="dk1"/>
                </a:solidFill>
                <a:latin typeface="华文中宋"/>
                <a:ea typeface="华文中宋"/>
              </a:rPr>
              <a:t>启动整个内核测试（内核态）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400" spc="-1" strike="noStrike">
                <a:solidFill>
                  <a:schemeClr val="dk1"/>
                </a:solidFill>
                <a:latin typeface="华文中宋"/>
                <a:ea typeface="华文中宋"/>
              </a:rPr>
              <a:t>将顶层必需模块、待测模块和其子模块打包作为一个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marL="630000" indent="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chemeClr val="dk1"/>
                </a:solidFill>
                <a:latin typeface="华文中宋"/>
                <a:ea typeface="华文中宋"/>
              </a:rPr>
              <a:t>“</a:t>
            </a:r>
            <a:r>
              <a:rPr b="0" lang="zh-CN" sz="1400" spc="-1" strike="noStrike">
                <a:solidFill>
                  <a:schemeClr val="dk1"/>
                </a:solidFill>
                <a:latin typeface="华文中宋"/>
                <a:ea typeface="华文中宋"/>
              </a:rPr>
              <a:t>不完整内核”启动（内核态，右上图，</a:t>
            </a:r>
            <a:r>
              <a:rPr b="0" lang="zh-CN" sz="1400" spc="-1" strike="noStrike" u="sng">
                <a:solidFill>
                  <a:schemeClr val="dk1"/>
                </a:solidFill>
                <a:uFillTx/>
                <a:latin typeface="华文中宋"/>
                <a:ea typeface="华文中宋"/>
              </a:rPr>
              <a:t>兼顾便捷和真实</a:t>
            </a:r>
            <a:r>
              <a:rPr b="0" lang="zh-CN" sz="1400" spc="-1" strike="noStrike">
                <a:solidFill>
                  <a:schemeClr val="dk1"/>
                </a:solidFill>
                <a:latin typeface="华文中宋"/>
                <a:ea typeface="华文中宋"/>
              </a:rPr>
              <a:t>）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marL="630000"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2100" spc="-1" strike="noStrike">
                <a:solidFill>
                  <a:schemeClr val="dk1"/>
                </a:solidFill>
                <a:latin typeface="华文中宋"/>
                <a:ea typeface="华文中宋"/>
              </a:rPr>
              <a:t>便于进行分层安全验证，减少安全验证工作量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800" spc="-1" strike="noStrike">
                <a:solidFill>
                  <a:schemeClr val="dk1"/>
                </a:solidFill>
                <a:latin typeface="华文中宋"/>
                <a:ea typeface="华文中宋"/>
              </a:rPr>
              <a:t>目前已经有底层模块的安全验证的部分工作成果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249" name="PlaceHolder 2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chemeClr val="dk1"/>
                </a:solidFill>
                <a:latin typeface="华文中宋"/>
                <a:ea typeface="华文中宋"/>
              </a:rPr>
              <a:t>组件化内核优点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  <p:pic>
        <p:nvPicPr>
          <p:cNvPr id="250" name="图片 6" descr=""/>
          <p:cNvPicPr/>
          <p:nvPr/>
        </p:nvPicPr>
        <p:blipFill>
          <a:blip r:embed="rId1"/>
          <a:stretch/>
        </p:blipFill>
        <p:spPr>
          <a:xfrm>
            <a:off x="7135200" y="1860480"/>
            <a:ext cx="4785840" cy="2981160"/>
          </a:xfrm>
          <a:prstGeom prst="rect">
            <a:avLst/>
          </a:prstGeom>
          <a:ln w="0">
            <a:noFill/>
          </a:ln>
        </p:spPr>
      </p:pic>
      <p:sp>
        <p:nvSpPr>
          <p:cNvPr id="251" name="矩形 7"/>
          <p:cNvSpPr/>
          <p:nvPr/>
        </p:nvSpPr>
        <p:spPr>
          <a:xfrm>
            <a:off x="0" y="0"/>
            <a:ext cx="246708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600" spc="-1" strike="noStrike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252" name="矩形 8"/>
          <p:cNvSpPr/>
          <p:nvPr/>
        </p:nvSpPr>
        <p:spPr>
          <a:xfrm>
            <a:off x="10694160" y="-2160"/>
            <a:ext cx="146700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总结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矩形 9"/>
          <p:cNvSpPr/>
          <p:nvPr/>
        </p:nvSpPr>
        <p:spPr>
          <a:xfrm>
            <a:off x="4557960" y="0"/>
            <a:ext cx="207288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组件化内核必要性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矩形 10"/>
          <p:cNvSpPr/>
          <p:nvPr/>
        </p:nvSpPr>
        <p:spPr>
          <a:xfrm>
            <a:off x="2509920" y="12600"/>
            <a:ext cx="202212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组件化内核概念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矩形 11"/>
          <p:cNvSpPr/>
          <p:nvPr/>
        </p:nvSpPr>
        <p:spPr>
          <a:xfrm>
            <a:off x="6636600" y="0"/>
            <a:ext cx="2088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设计与开发原则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矩形 12"/>
          <p:cNvSpPr/>
          <p:nvPr/>
        </p:nvSpPr>
        <p:spPr>
          <a:xfrm>
            <a:off x="8750880" y="-2160"/>
            <a:ext cx="1899360" cy="656640"/>
          </a:xfrm>
          <a:prstGeom prst="rect">
            <a:avLst/>
          </a:prstGeom>
          <a:solidFill>
            <a:srgbClr val="000000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lt1"/>
                </a:solidFill>
                <a:latin typeface="微软雅黑"/>
                <a:ea typeface="微软雅黑"/>
              </a:rPr>
              <a:t>实际探索成果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57" name="图片 13" descr=""/>
          <p:cNvPicPr/>
          <p:nvPr/>
        </p:nvPicPr>
        <p:blipFill>
          <a:blip r:embed="rId2"/>
          <a:stretch/>
        </p:blipFill>
        <p:spPr>
          <a:xfrm>
            <a:off x="523080" y="25200"/>
            <a:ext cx="1420920" cy="601560"/>
          </a:xfrm>
          <a:prstGeom prst="rect">
            <a:avLst/>
          </a:prstGeom>
          <a:ln w="0">
            <a:noFill/>
          </a:ln>
        </p:spPr>
      </p:pic>
      <p:sp>
        <p:nvSpPr>
          <p:cNvPr id="258" name="等腰三角形 14"/>
          <p:cNvSpPr/>
          <p:nvPr/>
        </p:nvSpPr>
        <p:spPr>
          <a:xfrm rot="10800000">
            <a:off x="9529200" y="655200"/>
            <a:ext cx="373680" cy="294840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cap="rnd" w="22320">
            <a:solidFill>
              <a:schemeClr val="dk2">
                <a:lumMod val="50000"/>
              </a:schemeClr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/>
          </p:nvPr>
        </p:nvSpPr>
        <p:spPr>
          <a:xfrm>
            <a:off x="648360" y="2126160"/>
            <a:ext cx="9768960" cy="3678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整理组件化内核的概念和必要性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None/>
            </a:pP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提出组件化内核的设计和开发原则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None/>
            </a:pP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进行实际组件化内核开发探索，并取得一定工作成果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chemeClr val="dk1"/>
                </a:solidFill>
                <a:latin typeface="华文中宋"/>
                <a:ea typeface="华文中宋"/>
              </a:rPr>
              <a:t>总结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261" name="矩形 3"/>
          <p:cNvSpPr/>
          <p:nvPr/>
        </p:nvSpPr>
        <p:spPr>
          <a:xfrm>
            <a:off x="0" y="0"/>
            <a:ext cx="246708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600" spc="-1" strike="noStrike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262" name="矩形 4"/>
          <p:cNvSpPr/>
          <p:nvPr/>
        </p:nvSpPr>
        <p:spPr>
          <a:xfrm>
            <a:off x="10694160" y="-2160"/>
            <a:ext cx="1467000" cy="656640"/>
          </a:xfrm>
          <a:prstGeom prst="rect">
            <a:avLst/>
          </a:prstGeom>
          <a:solidFill>
            <a:srgbClr val="000000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lt1"/>
                </a:solidFill>
                <a:latin typeface="微软雅黑"/>
                <a:ea typeface="微软雅黑"/>
              </a:rPr>
              <a:t>总结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3" name="矩形 5"/>
          <p:cNvSpPr/>
          <p:nvPr/>
        </p:nvSpPr>
        <p:spPr>
          <a:xfrm>
            <a:off x="4557960" y="0"/>
            <a:ext cx="207288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组件化内核必要性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矩形 6"/>
          <p:cNvSpPr/>
          <p:nvPr/>
        </p:nvSpPr>
        <p:spPr>
          <a:xfrm>
            <a:off x="2509920" y="12600"/>
            <a:ext cx="202212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组件化内核概念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矩形 7"/>
          <p:cNvSpPr/>
          <p:nvPr/>
        </p:nvSpPr>
        <p:spPr>
          <a:xfrm>
            <a:off x="6636600" y="0"/>
            <a:ext cx="2088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设计与开发原则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矩形 8"/>
          <p:cNvSpPr/>
          <p:nvPr/>
        </p:nvSpPr>
        <p:spPr>
          <a:xfrm>
            <a:off x="8750880" y="-2160"/>
            <a:ext cx="1899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实际探索成果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7" name="图片 9" descr=""/>
          <p:cNvPicPr/>
          <p:nvPr/>
        </p:nvPicPr>
        <p:blipFill>
          <a:blip r:embed="rId1"/>
          <a:stretch/>
        </p:blipFill>
        <p:spPr>
          <a:xfrm>
            <a:off x="523080" y="25200"/>
            <a:ext cx="1420920" cy="601560"/>
          </a:xfrm>
          <a:prstGeom prst="rect">
            <a:avLst/>
          </a:prstGeom>
          <a:ln w="0">
            <a:noFill/>
          </a:ln>
        </p:spPr>
      </p:pic>
      <p:sp>
        <p:nvSpPr>
          <p:cNvPr id="268" name="等腰三角形 10"/>
          <p:cNvSpPr/>
          <p:nvPr/>
        </p:nvSpPr>
        <p:spPr>
          <a:xfrm rot="10800000">
            <a:off x="11241000" y="655200"/>
            <a:ext cx="373680" cy="294840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cap="rnd" w="22320">
            <a:solidFill>
              <a:schemeClr val="dk2">
                <a:lumMod val="50000"/>
              </a:schemeClr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963000" y="2353320"/>
            <a:ext cx="10265400" cy="685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3600" spc="-1" strike="noStrike">
                <a:solidFill>
                  <a:schemeClr val="dk1"/>
                </a:solidFill>
                <a:latin typeface="华文中宋"/>
                <a:ea typeface="华文中宋"/>
              </a:rPr>
              <a:t>请各位专家指导！</a:t>
            </a:r>
            <a:endParaRPr b="0" lang="en-US" sz="36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 type="subTitle"/>
          </p:nvPr>
        </p:nvSpPr>
        <p:spPr>
          <a:xfrm>
            <a:off x="963000" y="3818880"/>
            <a:ext cx="10265400" cy="1340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2400" spc="-1" strike="noStrike" cap="all">
                <a:solidFill>
                  <a:schemeClr val="accent2"/>
                </a:solidFill>
                <a:latin typeface="华文中宋"/>
                <a:ea typeface="华文中宋"/>
              </a:rPr>
              <a:t>答辩人：朱懿、郑友捷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/>
          </p:nvPr>
        </p:nvSpPr>
        <p:spPr>
          <a:xfrm>
            <a:off x="833400" y="2180520"/>
            <a:ext cx="10521000" cy="3678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组件化内核的概念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组件化内核的必要性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组件化内核的设计和开发原则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组件化内核探索成果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总结与展望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title"/>
          </p:nvPr>
        </p:nvSpPr>
        <p:spPr>
          <a:xfrm>
            <a:off x="864360" y="49176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chemeClr val="dk1"/>
                </a:solidFill>
                <a:latin typeface="华文中宋"/>
                <a:ea typeface="华文中宋"/>
              </a:rPr>
              <a:t>目录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/>
          </p:nvPr>
        </p:nvSpPr>
        <p:spPr>
          <a:xfrm>
            <a:off x="838080" y="1825560"/>
            <a:ext cx="989460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组件化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1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软件工程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领域的一项核心理念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None/>
            </a:pP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聚焦于代码的复用性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None/>
            </a:pP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承载特定的功能实现，配备标准化的接口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None/>
            </a:pP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广泛用于</a:t>
            </a:r>
            <a:r>
              <a:rPr b="1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应用开发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chemeClr val="dk1"/>
                </a:solidFill>
                <a:latin typeface="华文中宋"/>
                <a:ea typeface="华文中宋"/>
              </a:rPr>
              <a:t>组件化内核概念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  <p:pic>
        <p:nvPicPr>
          <p:cNvPr id="117" name="图片 5" descr=""/>
          <p:cNvPicPr/>
          <p:nvPr/>
        </p:nvPicPr>
        <p:blipFill>
          <a:blip r:embed="rId1"/>
          <a:stretch/>
        </p:blipFill>
        <p:spPr>
          <a:xfrm>
            <a:off x="6484680" y="1415520"/>
            <a:ext cx="5542200" cy="3793320"/>
          </a:xfrm>
          <a:prstGeom prst="rect">
            <a:avLst/>
          </a:prstGeom>
          <a:ln w="0">
            <a:noFill/>
          </a:ln>
        </p:spPr>
      </p:pic>
      <p:sp>
        <p:nvSpPr>
          <p:cNvPr id="118" name="文本框 6"/>
          <p:cNvSpPr/>
          <p:nvPr/>
        </p:nvSpPr>
        <p:spPr>
          <a:xfrm>
            <a:off x="8307360" y="5426280"/>
            <a:ext cx="277200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Source Sans 3"/>
                <a:ea typeface="黑体"/>
              </a:rPr>
              <a:t>Android </a:t>
            </a:r>
            <a:r>
              <a:rPr b="0" lang="zh-CN" sz="1800" spc="-1" strike="noStrike">
                <a:solidFill>
                  <a:schemeClr val="dk1"/>
                </a:solidFill>
                <a:latin typeface="Source Sans 3"/>
                <a:ea typeface="黑体"/>
              </a:rPr>
              <a:t>组件化开发示例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矩形 7"/>
          <p:cNvSpPr/>
          <p:nvPr/>
        </p:nvSpPr>
        <p:spPr>
          <a:xfrm>
            <a:off x="0" y="0"/>
            <a:ext cx="246708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600" spc="-1" strike="noStrike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120" name="矩形 8"/>
          <p:cNvSpPr/>
          <p:nvPr/>
        </p:nvSpPr>
        <p:spPr>
          <a:xfrm>
            <a:off x="10694160" y="-2160"/>
            <a:ext cx="146700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总结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矩形 9"/>
          <p:cNvSpPr/>
          <p:nvPr/>
        </p:nvSpPr>
        <p:spPr>
          <a:xfrm>
            <a:off x="6634080" y="9000"/>
            <a:ext cx="207288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设计与开发原则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矩形 10"/>
          <p:cNvSpPr/>
          <p:nvPr/>
        </p:nvSpPr>
        <p:spPr>
          <a:xfrm>
            <a:off x="2509920" y="12600"/>
            <a:ext cx="2022120" cy="654480"/>
          </a:xfrm>
          <a:prstGeom prst="rect">
            <a:avLst/>
          </a:prstGeom>
          <a:solidFill>
            <a:schemeClr val="accent1">
              <a:lumMod val="50000"/>
            </a:schemeClr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lt1"/>
                </a:solidFill>
                <a:latin typeface="微软雅黑"/>
                <a:ea typeface="微软雅黑"/>
              </a:rPr>
              <a:t>组件化内核概念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3" name="等腰三角形 11"/>
          <p:cNvSpPr/>
          <p:nvPr/>
        </p:nvSpPr>
        <p:spPr>
          <a:xfrm rot="10800000">
            <a:off x="3335040" y="655200"/>
            <a:ext cx="373680" cy="294840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cap="rnd" w="22320">
            <a:solidFill>
              <a:schemeClr val="dk2">
                <a:lumMod val="50000"/>
              </a:schemeClr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  <p:sp>
        <p:nvSpPr>
          <p:cNvPr id="124" name="矩形 12"/>
          <p:cNvSpPr/>
          <p:nvPr/>
        </p:nvSpPr>
        <p:spPr>
          <a:xfrm>
            <a:off x="4547520" y="9000"/>
            <a:ext cx="2088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组件化内核必要性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矩形 13"/>
          <p:cNvSpPr/>
          <p:nvPr/>
        </p:nvSpPr>
        <p:spPr>
          <a:xfrm>
            <a:off x="8750880" y="-2160"/>
            <a:ext cx="1899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实际探索成果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6" name="图片 14" descr=""/>
          <p:cNvPicPr/>
          <p:nvPr/>
        </p:nvPicPr>
        <p:blipFill>
          <a:blip r:embed="rId2"/>
          <a:stretch/>
        </p:blipFill>
        <p:spPr>
          <a:xfrm>
            <a:off x="523080" y="25200"/>
            <a:ext cx="1420920" cy="601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/>
          </p:nvPr>
        </p:nvSpPr>
        <p:spPr>
          <a:xfrm>
            <a:off x="838080" y="1825560"/>
            <a:ext cx="989460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组件化内核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将内核整体功能拆分为组件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None/>
            </a:pP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每一个组件由专人进行维护开发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None/>
            </a:pP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重视组件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复用性</a:t>
            </a: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，可以自由</a:t>
            </a:r>
            <a:r>
              <a:rPr b="0" lang="zh-CN" sz="2100" spc="-1" strike="noStrike" u="sng">
                <a:solidFill>
                  <a:schemeClr val="dk2"/>
                </a:solidFill>
                <a:uFillTx/>
                <a:latin typeface="华文中宋"/>
                <a:ea typeface="华文中宋"/>
              </a:rPr>
              <a:t>选择适合的组件进行内核组装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marL="324000" indent="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1400" spc="-1" strike="noStrike" u="sng">
                <a:solidFill>
                  <a:schemeClr val="dk2"/>
                </a:solidFill>
                <a:uFillTx/>
                <a:latin typeface="华文中宋"/>
                <a:ea typeface="华文中宋"/>
              </a:rPr>
              <a:t>（区别传统的内核“组件化”）</a:t>
            </a: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像编写应用程序一样编写内核组件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chemeClr val="dk1"/>
                </a:solidFill>
                <a:latin typeface="华文中宋"/>
                <a:ea typeface="华文中宋"/>
              </a:rPr>
              <a:t>组件化内核概念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  <p:pic>
        <p:nvPicPr>
          <p:cNvPr id="129" name="图片 8" descr=""/>
          <p:cNvPicPr/>
          <p:nvPr/>
        </p:nvPicPr>
        <p:blipFill>
          <a:blip r:embed="rId1"/>
          <a:stretch/>
        </p:blipFill>
        <p:spPr>
          <a:xfrm>
            <a:off x="7830720" y="771840"/>
            <a:ext cx="4361040" cy="3229200"/>
          </a:xfrm>
          <a:prstGeom prst="rect">
            <a:avLst/>
          </a:prstGeom>
          <a:ln w="0">
            <a:noFill/>
          </a:ln>
        </p:spPr>
      </p:pic>
      <p:sp>
        <p:nvSpPr>
          <p:cNvPr id="130" name="文本框 9"/>
          <p:cNvSpPr/>
          <p:nvPr/>
        </p:nvSpPr>
        <p:spPr>
          <a:xfrm>
            <a:off x="8973720" y="4173120"/>
            <a:ext cx="303948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400" spc="-1" strike="noStrike">
                <a:solidFill>
                  <a:schemeClr val="dk1"/>
                </a:solidFill>
                <a:latin typeface="Source Sans 3"/>
                <a:ea typeface="黑体"/>
              </a:rPr>
              <a:t>Unikraft</a:t>
            </a:r>
            <a:r>
              <a:rPr b="0" lang="zh-CN" sz="1400" spc="-1" strike="noStrike">
                <a:solidFill>
                  <a:schemeClr val="dk1"/>
                </a:solidFill>
                <a:latin typeface="Source Sans 3"/>
                <a:ea typeface="黑体"/>
              </a:rPr>
              <a:t>：组件化内核的尝试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矩形 5"/>
          <p:cNvSpPr/>
          <p:nvPr/>
        </p:nvSpPr>
        <p:spPr>
          <a:xfrm>
            <a:off x="0" y="0"/>
            <a:ext cx="246708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600" spc="-1" strike="noStrike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132" name="矩形 6"/>
          <p:cNvSpPr/>
          <p:nvPr/>
        </p:nvSpPr>
        <p:spPr>
          <a:xfrm>
            <a:off x="10694160" y="-2160"/>
            <a:ext cx="146700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总结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矩形 7"/>
          <p:cNvSpPr/>
          <p:nvPr/>
        </p:nvSpPr>
        <p:spPr>
          <a:xfrm>
            <a:off x="6634080" y="9000"/>
            <a:ext cx="207288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设计与开发原则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矩形 10"/>
          <p:cNvSpPr/>
          <p:nvPr/>
        </p:nvSpPr>
        <p:spPr>
          <a:xfrm>
            <a:off x="2509920" y="12600"/>
            <a:ext cx="2022120" cy="654480"/>
          </a:xfrm>
          <a:prstGeom prst="rect">
            <a:avLst/>
          </a:prstGeom>
          <a:solidFill>
            <a:schemeClr val="accent1">
              <a:lumMod val="50000"/>
            </a:schemeClr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lt1"/>
                </a:solidFill>
                <a:latin typeface="微软雅黑"/>
                <a:ea typeface="微软雅黑"/>
              </a:rPr>
              <a:t>组件化内核概念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5" name="等腰三角形 11"/>
          <p:cNvSpPr/>
          <p:nvPr/>
        </p:nvSpPr>
        <p:spPr>
          <a:xfrm rot="10800000">
            <a:off x="3335040" y="655200"/>
            <a:ext cx="373680" cy="294840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cap="rnd" w="22320">
            <a:solidFill>
              <a:schemeClr val="dk2">
                <a:lumMod val="50000"/>
              </a:schemeClr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  <p:sp>
        <p:nvSpPr>
          <p:cNvPr id="136" name="矩形 12"/>
          <p:cNvSpPr/>
          <p:nvPr/>
        </p:nvSpPr>
        <p:spPr>
          <a:xfrm>
            <a:off x="4547520" y="9000"/>
            <a:ext cx="2088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组件化内核必要性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矩形 13"/>
          <p:cNvSpPr/>
          <p:nvPr/>
        </p:nvSpPr>
        <p:spPr>
          <a:xfrm>
            <a:off x="8750880" y="-2160"/>
            <a:ext cx="1899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实际探索成果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8" name="图片 14" descr=""/>
          <p:cNvPicPr/>
          <p:nvPr/>
        </p:nvPicPr>
        <p:blipFill>
          <a:blip r:embed="rId2"/>
          <a:stretch/>
        </p:blipFill>
        <p:spPr>
          <a:xfrm>
            <a:off x="523080" y="25200"/>
            <a:ext cx="1420920" cy="601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/>
          </p:nvPr>
        </p:nvSpPr>
        <p:spPr>
          <a:xfrm>
            <a:off x="835200" y="1815840"/>
            <a:ext cx="989460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84133"/>
          </a:bodyPr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传统内核的困境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各部分彼此紧耦合，无法单独自由替换</a:t>
            </a: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代码量愈加庞大，维护压力沉重</a:t>
            </a: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内核封闭性、独立性高，难以像应用一样通过生</a:t>
            </a: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marL="324000" indent="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态快速迭代更新</a:t>
            </a: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应用场景千变万化，固定组件无法满足所有场景</a:t>
            </a: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未来内核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不是一个完全的自包含系统，而是由众多可替换</a:t>
            </a: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marL="324000" indent="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组件形成的动态内核</a:t>
            </a: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同一组件的不同实现</a:t>
            </a:r>
            <a:r>
              <a:rPr b="1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自由组合</a:t>
            </a: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像开发 </a:t>
            </a:r>
            <a:r>
              <a:rPr b="0" lang="en-US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App </a:t>
            </a: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一样开发组件和内核</a:t>
            </a: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chemeClr val="dk1"/>
                </a:solidFill>
                <a:latin typeface="华文中宋"/>
                <a:ea typeface="华文中宋"/>
              </a:rPr>
              <a:t>组件化内核的必要性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  <p:pic>
        <p:nvPicPr>
          <p:cNvPr id="141" name="图片 6" descr=""/>
          <p:cNvPicPr/>
          <p:nvPr/>
        </p:nvPicPr>
        <p:blipFill>
          <a:blip r:embed="rId1"/>
          <a:stretch/>
        </p:blipFill>
        <p:spPr>
          <a:xfrm>
            <a:off x="7479720" y="996840"/>
            <a:ext cx="4443840" cy="3456720"/>
          </a:xfrm>
          <a:prstGeom prst="rect">
            <a:avLst/>
          </a:prstGeom>
          <a:ln w="0">
            <a:noFill/>
          </a:ln>
        </p:spPr>
      </p:pic>
      <p:sp>
        <p:nvSpPr>
          <p:cNvPr id="142" name="文本框 7"/>
          <p:cNvSpPr/>
          <p:nvPr/>
        </p:nvSpPr>
        <p:spPr>
          <a:xfrm>
            <a:off x="8354520" y="4501440"/>
            <a:ext cx="3895560" cy="30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400" spc="-1" strike="noStrike">
                <a:solidFill>
                  <a:schemeClr val="dk1"/>
                </a:solidFill>
                <a:latin typeface="Source Sans 3"/>
                <a:ea typeface="黑体"/>
              </a:rPr>
              <a:t>	</a:t>
            </a:r>
            <a:r>
              <a:rPr b="0" lang="en-US" sz="1400" spc="-1" strike="noStrike">
                <a:solidFill>
                  <a:schemeClr val="dk1"/>
                </a:solidFill>
                <a:latin typeface="Source Sans 3"/>
                <a:ea typeface="黑体"/>
              </a:rPr>
              <a:t>Linux </a:t>
            </a:r>
            <a:r>
              <a:rPr b="0" lang="zh-CN" sz="1400" spc="-1" strike="noStrike">
                <a:solidFill>
                  <a:schemeClr val="dk1"/>
                </a:solidFill>
                <a:latin typeface="Source Sans 3"/>
                <a:ea typeface="黑体"/>
              </a:rPr>
              <a:t>的依赖关系描述</a:t>
            </a:r>
            <a:r>
              <a:rPr b="0" lang="en-US" sz="1400" spc="-1" strike="noStrike" baseline="30000">
                <a:solidFill>
                  <a:schemeClr val="dk1"/>
                </a:solidFill>
                <a:latin typeface="Source Sans 3"/>
                <a:ea typeface="黑体"/>
              </a:rPr>
              <a:t>1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文本框 8"/>
          <p:cNvSpPr/>
          <p:nvPr/>
        </p:nvSpPr>
        <p:spPr>
          <a:xfrm>
            <a:off x="119880" y="6478560"/>
            <a:ext cx="8055720" cy="33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0" lang="en-US" sz="1600" spc="-1" strike="noStrike">
                <a:solidFill>
                  <a:schemeClr val="dk1"/>
                </a:solidFill>
                <a:latin typeface="Source Sans 3"/>
                <a:ea typeface="黑体"/>
              </a:rPr>
              <a:t>1. </a:t>
            </a:r>
            <a:r>
              <a:rPr b="0" lang="en-US" sz="1600" spc="-1" strike="noStrike">
                <a:solidFill>
                  <a:srgbClr val="000000"/>
                </a:solidFill>
                <a:latin typeface="Lucida Grande"/>
                <a:ea typeface="黑体"/>
              </a:rPr>
              <a:t>Unikraft: Fast, Specialized Unikernels the Easy Way. arXiv:2104.12721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矩形 17"/>
          <p:cNvSpPr/>
          <p:nvPr/>
        </p:nvSpPr>
        <p:spPr>
          <a:xfrm>
            <a:off x="0" y="0"/>
            <a:ext cx="246708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600" spc="-1" strike="noStrike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145" name="矩形 18"/>
          <p:cNvSpPr/>
          <p:nvPr/>
        </p:nvSpPr>
        <p:spPr>
          <a:xfrm>
            <a:off x="10694160" y="-2160"/>
            <a:ext cx="146700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总结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矩形 19"/>
          <p:cNvSpPr/>
          <p:nvPr/>
        </p:nvSpPr>
        <p:spPr>
          <a:xfrm>
            <a:off x="6634080" y="9000"/>
            <a:ext cx="207288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设计与开发原则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矩形 20"/>
          <p:cNvSpPr/>
          <p:nvPr/>
        </p:nvSpPr>
        <p:spPr>
          <a:xfrm>
            <a:off x="2509920" y="12600"/>
            <a:ext cx="202212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组件化内核概念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等腰三角形 21"/>
          <p:cNvSpPr/>
          <p:nvPr/>
        </p:nvSpPr>
        <p:spPr>
          <a:xfrm rot="10800000">
            <a:off x="5353560" y="691200"/>
            <a:ext cx="373680" cy="294840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cap="rnd" w="22320">
            <a:solidFill>
              <a:schemeClr val="dk2">
                <a:lumMod val="50000"/>
              </a:schemeClr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  <p:sp>
        <p:nvSpPr>
          <p:cNvPr id="149" name="矩形 22"/>
          <p:cNvSpPr/>
          <p:nvPr/>
        </p:nvSpPr>
        <p:spPr>
          <a:xfrm>
            <a:off x="4547520" y="9000"/>
            <a:ext cx="2088360" cy="656640"/>
          </a:xfrm>
          <a:prstGeom prst="rect">
            <a:avLst/>
          </a:prstGeom>
          <a:solidFill>
            <a:srgbClr val="000000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lt1"/>
                </a:solidFill>
                <a:latin typeface="微软雅黑"/>
                <a:ea typeface="微软雅黑"/>
              </a:rPr>
              <a:t>组件化内核必要性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0" name="矩形 23"/>
          <p:cNvSpPr/>
          <p:nvPr/>
        </p:nvSpPr>
        <p:spPr>
          <a:xfrm>
            <a:off x="8750880" y="-2160"/>
            <a:ext cx="1899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实际探索成果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1" name="图片 24" descr=""/>
          <p:cNvPicPr/>
          <p:nvPr/>
        </p:nvPicPr>
        <p:blipFill>
          <a:blip r:embed="rId2"/>
          <a:stretch/>
        </p:blipFill>
        <p:spPr>
          <a:xfrm>
            <a:off x="523080" y="25200"/>
            <a:ext cx="1420920" cy="601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/>
          </p:nvPr>
        </p:nvSpPr>
        <p:spPr>
          <a:xfrm>
            <a:off x="713880" y="1566360"/>
            <a:ext cx="10433880" cy="4698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64141"/>
          </a:bodyPr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设计原则：解决内核架构设计上的问题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模块划分方法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底层模块：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bitmap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等，直接独立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marL="324000" indent="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功能明确且与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OS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松耦合：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page_table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等，提供需要内核实现的接口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功能复杂，但与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OS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无关：文件系统等，仿照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Linux-vfs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OS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相关的模块：调度模块等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3" marL="1242000" indent="-23400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向上：抽象模块需要内核实现的接口</a:t>
            </a: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lvl="3" marL="1242000" indent="-23400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向下：规定内核需要模块实现的接口</a:t>
            </a: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模块功能归属原则：只实现必需功能以及子模块扩展的功能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4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  <a:tabLst>
                <a:tab algn="l" pos="0"/>
              </a:tabLst>
            </a:pPr>
            <a:r>
              <a:rPr b="0" lang="zh-CN" sz="2100" spc="-1" strike="noStrike">
                <a:solidFill>
                  <a:schemeClr val="dk2"/>
                </a:solidFill>
                <a:latin typeface="华文中宋"/>
                <a:ea typeface="华文中宋"/>
              </a:rPr>
              <a:t>循环依赖问题与解决</a:t>
            </a:r>
            <a:endParaRPr b="0" lang="en-US" sz="21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chemeClr val="dk1"/>
                </a:solidFill>
                <a:latin typeface="华文中宋"/>
                <a:ea typeface="华文中宋"/>
              </a:rPr>
              <a:t>组件化内核的设计和开发原则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154" name="矩形 3"/>
          <p:cNvSpPr/>
          <p:nvPr/>
        </p:nvSpPr>
        <p:spPr>
          <a:xfrm>
            <a:off x="0" y="0"/>
            <a:ext cx="246708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600" spc="-1" strike="noStrike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155" name="矩形 4"/>
          <p:cNvSpPr/>
          <p:nvPr/>
        </p:nvSpPr>
        <p:spPr>
          <a:xfrm>
            <a:off x="10694160" y="-2160"/>
            <a:ext cx="146700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总结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矩形 5"/>
          <p:cNvSpPr/>
          <p:nvPr/>
        </p:nvSpPr>
        <p:spPr>
          <a:xfrm>
            <a:off x="4557960" y="0"/>
            <a:ext cx="207288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组件化内核必要性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矩形 6"/>
          <p:cNvSpPr/>
          <p:nvPr/>
        </p:nvSpPr>
        <p:spPr>
          <a:xfrm>
            <a:off x="2509920" y="12600"/>
            <a:ext cx="202212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组件化内核概念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矩形 7"/>
          <p:cNvSpPr/>
          <p:nvPr/>
        </p:nvSpPr>
        <p:spPr>
          <a:xfrm>
            <a:off x="6636600" y="0"/>
            <a:ext cx="2088360" cy="656640"/>
          </a:xfrm>
          <a:prstGeom prst="rect">
            <a:avLst/>
          </a:prstGeom>
          <a:solidFill>
            <a:srgbClr val="000000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lt1"/>
                </a:solidFill>
                <a:latin typeface="微软雅黑"/>
                <a:ea typeface="微软雅黑"/>
              </a:rPr>
              <a:t>设计与开发原则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9" name="矩形 8"/>
          <p:cNvSpPr/>
          <p:nvPr/>
        </p:nvSpPr>
        <p:spPr>
          <a:xfrm>
            <a:off x="8750880" y="-2160"/>
            <a:ext cx="1899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实际探索成果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0" name="图片 9" descr=""/>
          <p:cNvPicPr/>
          <p:nvPr/>
        </p:nvPicPr>
        <p:blipFill>
          <a:blip r:embed="rId1"/>
          <a:stretch/>
        </p:blipFill>
        <p:spPr>
          <a:xfrm>
            <a:off x="523080" y="25200"/>
            <a:ext cx="1420920" cy="601560"/>
          </a:xfrm>
          <a:prstGeom prst="rect">
            <a:avLst/>
          </a:prstGeom>
          <a:ln w="0">
            <a:noFill/>
          </a:ln>
        </p:spPr>
      </p:pic>
      <p:sp>
        <p:nvSpPr>
          <p:cNvPr id="161" name="等腰三角形 10"/>
          <p:cNvSpPr/>
          <p:nvPr/>
        </p:nvSpPr>
        <p:spPr>
          <a:xfrm rot="10800000">
            <a:off x="7494120" y="637200"/>
            <a:ext cx="373680" cy="294840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cap="rnd" w="22320">
            <a:solidFill>
              <a:schemeClr val="dk2">
                <a:lumMod val="50000"/>
              </a:schemeClr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/>
          </p:nvPr>
        </p:nvSpPr>
        <p:spPr>
          <a:xfrm>
            <a:off x="713880" y="1668240"/>
            <a:ext cx="10433880" cy="4698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开发原则：解决多人多仓实际协同开发问题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None/>
            </a:pP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使用简单的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git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协作开发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</a:pP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仿照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Android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使用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repo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工具进行同等级多仓管理和提交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</a:pP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使用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git-subrepo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工具管理大仓库和小仓库之间的协作问题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None/>
            </a:pP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通过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github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的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project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和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issue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来跟踪提交，方便查看同一批提交，进行提交的回滚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None/>
            </a:pPr>
            <a:endParaRPr b="0" lang="en-US" sz="14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chemeClr val="dk1"/>
                </a:solidFill>
                <a:latin typeface="华文中宋"/>
                <a:ea typeface="华文中宋"/>
              </a:rPr>
              <a:t>组件化内核的设计和开发原则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  <p:sp>
        <p:nvSpPr>
          <p:cNvPr id="164" name="矩形 3"/>
          <p:cNvSpPr/>
          <p:nvPr/>
        </p:nvSpPr>
        <p:spPr>
          <a:xfrm>
            <a:off x="0" y="0"/>
            <a:ext cx="246708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600" spc="-1" strike="noStrike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165" name="矩形 4"/>
          <p:cNvSpPr/>
          <p:nvPr/>
        </p:nvSpPr>
        <p:spPr>
          <a:xfrm>
            <a:off x="10694160" y="-2160"/>
            <a:ext cx="146700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总结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矩形 5"/>
          <p:cNvSpPr/>
          <p:nvPr/>
        </p:nvSpPr>
        <p:spPr>
          <a:xfrm>
            <a:off x="4557960" y="0"/>
            <a:ext cx="207288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组件化内核必要性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矩形 6"/>
          <p:cNvSpPr/>
          <p:nvPr/>
        </p:nvSpPr>
        <p:spPr>
          <a:xfrm>
            <a:off x="2509920" y="12600"/>
            <a:ext cx="202212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组件化内核概念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矩形 7"/>
          <p:cNvSpPr/>
          <p:nvPr/>
        </p:nvSpPr>
        <p:spPr>
          <a:xfrm>
            <a:off x="6636600" y="0"/>
            <a:ext cx="2088360" cy="656640"/>
          </a:xfrm>
          <a:prstGeom prst="rect">
            <a:avLst/>
          </a:prstGeom>
          <a:solidFill>
            <a:srgbClr val="000000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lt1"/>
                </a:solidFill>
                <a:latin typeface="微软雅黑"/>
                <a:ea typeface="微软雅黑"/>
              </a:rPr>
              <a:t>设计与开发原则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9" name="矩形 8"/>
          <p:cNvSpPr/>
          <p:nvPr/>
        </p:nvSpPr>
        <p:spPr>
          <a:xfrm>
            <a:off x="8750880" y="-2160"/>
            <a:ext cx="1899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实际探索成果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0" name="图片 9" descr=""/>
          <p:cNvPicPr/>
          <p:nvPr/>
        </p:nvPicPr>
        <p:blipFill>
          <a:blip r:embed="rId1"/>
          <a:stretch/>
        </p:blipFill>
        <p:spPr>
          <a:xfrm>
            <a:off x="523080" y="25200"/>
            <a:ext cx="1420920" cy="601560"/>
          </a:xfrm>
          <a:prstGeom prst="rect">
            <a:avLst/>
          </a:prstGeom>
          <a:ln w="0">
            <a:noFill/>
          </a:ln>
        </p:spPr>
      </p:pic>
      <p:sp>
        <p:nvSpPr>
          <p:cNvPr id="171" name="等腰三角形 10"/>
          <p:cNvSpPr/>
          <p:nvPr/>
        </p:nvSpPr>
        <p:spPr>
          <a:xfrm rot="10800000">
            <a:off x="7494120" y="637200"/>
            <a:ext cx="373680" cy="294840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cap="rnd" w="22320">
            <a:solidFill>
              <a:schemeClr val="dk2">
                <a:lumMod val="50000"/>
              </a:schemeClr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/>
          </p:nvPr>
        </p:nvSpPr>
        <p:spPr>
          <a:xfrm>
            <a:off x="713880" y="1668240"/>
            <a:ext cx="10433880" cy="4698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en-US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Starry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基于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ArceOS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（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Unikernel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）开发，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2023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年内核赛道决赛二等奖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</a:pP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1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同时支持 </a:t>
            </a:r>
            <a:r>
              <a:rPr b="1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Unikernel </a:t>
            </a:r>
            <a:r>
              <a:rPr b="1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和宏内核两种内核构型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</a:pP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已经拆分为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61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个组件仓库，通过主仓选择合适的组件组合为内核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</a:pP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工作量描述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en-US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Starry </a:t>
            </a: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主体 </a:t>
            </a:r>
            <a:r>
              <a:rPr b="0" lang="en-US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commit </a:t>
            </a: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数量超过 </a:t>
            </a:r>
            <a:r>
              <a:rPr b="0" lang="en-US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800 </a:t>
            </a: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条，下图为 </a:t>
            </a:r>
            <a:r>
              <a:rPr b="0" lang="en-US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6-7 </a:t>
            </a: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月 </a:t>
            </a:r>
            <a:r>
              <a:rPr b="0" lang="en-US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commit </a:t>
            </a:r>
            <a:r>
              <a:rPr b="0" lang="zh-CN" sz="1600" spc="-1" strike="noStrike">
                <a:solidFill>
                  <a:schemeClr val="dk2"/>
                </a:solidFill>
                <a:latin typeface="华文中宋"/>
                <a:ea typeface="华文中宋"/>
              </a:rPr>
              <a:t>记录</a:t>
            </a:r>
            <a:endParaRPr b="0" lang="en-US" sz="1600" spc="-1" strike="noStrike">
              <a:solidFill>
                <a:schemeClr val="dk2"/>
              </a:solidFill>
              <a:latin typeface="Source Sans 3"/>
            </a:endParaRPr>
          </a:p>
          <a:p>
            <a:pPr marL="630000" indent="0" defTabSz="45720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11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buNone/>
              <a:tabLst>
                <a:tab algn="l" pos="0"/>
              </a:tabLst>
            </a:pPr>
            <a:endParaRPr b="0" lang="en-US" sz="11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chemeClr val="dk1"/>
                </a:solidFill>
                <a:latin typeface="华文中宋"/>
                <a:ea typeface="华文中宋"/>
              </a:rPr>
              <a:t>组件化内核的探索成果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  <p:pic>
        <p:nvPicPr>
          <p:cNvPr id="174" name="图片 4" descr=""/>
          <p:cNvPicPr/>
          <p:nvPr/>
        </p:nvPicPr>
        <p:blipFill>
          <a:blip r:embed="rId1"/>
          <a:stretch/>
        </p:blipFill>
        <p:spPr>
          <a:xfrm>
            <a:off x="1410480" y="5330880"/>
            <a:ext cx="5440320" cy="1455120"/>
          </a:xfrm>
          <a:prstGeom prst="rect">
            <a:avLst/>
          </a:prstGeom>
          <a:ln w="0">
            <a:noFill/>
          </a:ln>
        </p:spPr>
      </p:pic>
      <p:pic>
        <p:nvPicPr>
          <p:cNvPr id="175" name="图片 8" descr=""/>
          <p:cNvPicPr/>
          <p:nvPr/>
        </p:nvPicPr>
        <p:blipFill>
          <a:blip r:embed="rId2"/>
          <a:stretch/>
        </p:blipFill>
        <p:spPr>
          <a:xfrm>
            <a:off x="8871480" y="802440"/>
            <a:ext cx="3181680" cy="5461920"/>
          </a:xfrm>
          <a:prstGeom prst="rect">
            <a:avLst/>
          </a:prstGeom>
          <a:ln w="0">
            <a:noFill/>
          </a:ln>
        </p:spPr>
      </p:pic>
      <p:sp>
        <p:nvSpPr>
          <p:cNvPr id="176" name="矩形 5"/>
          <p:cNvSpPr/>
          <p:nvPr/>
        </p:nvSpPr>
        <p:spPr>
          <a:xfrm>
            <a:off x="0" y="0"/>
            <a:ext cx="246708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600" spc="-1" strike="noStrike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177" name="矩形 6"/>
          <p:cNvSpPr/>
          <p:nvPr/>
        </p:nvSpPr>
        <p:spPr>
          <a:xfrm>
            <a:off x="10694160" y="-2160"/>
            <a:ext cx="146700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总结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矩形 7"/>
          <p:cNvSpPr/>
          <p:nvPr/>
        </p:nvSpPr>
        <p:spPr>
          <a:xfrm>
            <a:off x="4557960" y="0"/>
            <a:ext cx="207288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组件化内核必要性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矩形 9"/>
          <p:cNvSpPr/>
          <p:nvPr/>
        </p:nvSpPr>
        <p:spPr>
          <a:xfrm>
            <a:off x="2509920" y="12600"/>
            <a:ext cx="202212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组件化内核概念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矩形 10"/>
          <p:cNvSpPr/>
          <p:nvPr/>
        </p:nvSpPr>
        <p:spPr>
          <a:xfrm>
            <a:off x="6636600" y="0"/>
            <a:ext cx="2088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设计与开发原则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矩形 11"/>
          <p:cNvSpPr/>
          <p:nvPr/>
        </p:nvSpPr>
        <p:spPr>
          <a:xfrm>
            <a:off x="8750880" y="-2160"/>
            <a:ext cx="1899360" cy="656640"/>
          </a:xfrm>
          <a:prstGeom prst="rect">
            <a:avLst/>
          </a:prstGeom>
          <a:solidFill>
            <a:srgbClr val="000000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lt1"/>
                </a:solidFill>
                <a:latin typeface="微软雅黑"/>
                <a:ea typeface="微软雅黑"/>
              </a:rPr>
              <a:t>实际探索成果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82" name="图片 12" descr=""/>
          <p:cNvPicPr/>
          <p:nvPr/>
        </p:nvPicPr>
        <p:blipFill>
          <a:blip r:embed="rId3"/>
          <a:stretch/>
        </p:blipFill>
        <p:spPr>
          <a:xfrm>
            <a:off x="523080" y="25200"/>
            <a:ext cx="1420920" cy="601560"/>
          </a:xfrm>
          <a:prstGeom prst="rect">
            <a:avLst/>
          </a:prstGeom>
          <a:ln w="0">
            <a:noFill/>
          </a:ln>
        </p:spPr>
      </p:pic>
      <p:sp>
        <p:nvSpPr>
          <p:cNvPr id="183" name="等腰三角形 13"/>
          <p:cNvSpPr/>
          <p:nvPr/>
        </p:nvSpPr>
        <p:spPr>
          <a:xfrm rot="10800000">
            <a:off x="9529200" y="655200"/>
            <a:ext cx="373680" cy="294840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cap="rnd" w="22320">
            <a:solidFill>
              <a:schemeClr val="dk2">
                <a:lumMod val="50000"/>
              </a:schemeClr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/>
          </p:nvPr>
        </p:nvSpPr>
        <p:spPr>
          <a:xfrm>
            <a:off x="713880" y="1668240"/>
            <a:ext cx="10433880" cy="4698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0381"/>
          </a:bodyPr>
          <a:p>
            <a:pPr marL="306000" indent="-306000" defTabSz="45720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en-US" sz="2400" spc="-1" strike="noStrike">
                <a:solidFill>
                  <a:schemeClr val="dk2"/>
                </a:solidFill>
                <a:latin typeface="华文中宋"/>
                <a:ea typeface="华文中宋"/>
              </a:rPr>
              <a:t>reL4</a:t>
            </a:r>
            <a:endParaRPr b="0" lang="en-US" sz="24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基于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seL4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（微内核）使用 </a:t>
            </a:r>
            <a:r>
              <a:rPr b="0" lang="en-US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Rust </a:t>
            </a: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进行模块化重构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None/>
            </a:pP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1" marL="630000" indent="-306000" defTabSz="45720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zh-CN" sz="1800" spc="-1" strike="noStrike">
                <a:solidFill>
                  <a:schemeClr val="dk2"/>
                </a:solidFill>
                <a:latin typeface="华文中宋"/>
                <a:ea typeface="华文中宋"/>
              </a:rPr>
              <a:t>划分为五个核心模块</a:t>
            </a:r>
            <a:endParaRPr b="0" lang="en-US" sz="18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en-US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Common</a:t>
            </a: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：通用代码模块</a:t>
            </a: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None/>
            </a:pP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en-US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Cspace</a:t>
            </a: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：描述 </a:t>
            </a:r>
            <a:r>
              <a:rPr b="0" lang="en-US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reL4 </a:t>
            </a: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的 </a:t>
            </a:r>
            <a:r>
              <a:rPr b="0" lang="en-US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capability </a:t>
            </a: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功能</a:t>
            </a: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None/>
            </a:pP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en-US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Vspace</a:t>
            </a: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：描述 </a:t>
            </a:r>
            <a:r>
              <a:rPr b="0" lang="en-US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reL4 </a:t>
            </a: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的地址空间控制相关的内容</a:t>
            </a: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None/>
            </a:pP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en-US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Ipc</a:t>
            </a: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：描述 </a:t>
            </a:r>
            <a:r>
              <a:rPr b="0" lang="en-US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IPC </a:t>
            </a: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功能</a:t>
            </a: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None/>
            </a:pP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lvl="2" marL="900000" indent="-270000" defTabSz="45720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5c2f7d"/>
              </a:buClr>
              <a:buSzPct val="92000"/>
              <a:buFont typeface="Wingdings 2" charset="2"/>
              <a:buChar char=""/>
            </a:pPr>
            <a:r>
              <a:rPr b="0" lang="en-US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Task</a:t>
            </a: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：</a:t>
            </a:r>
            <a:r>
              <a:rPr b="0" lang="en-US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reL4 </a:t>
            </a:r>
            <a:r>
              <a:rPr b="0" lang="zh-CN" sz="1700" spc="-1" strike="noStrike">
                <a:solidFill>
                  <a:schemeClr val="dk2"/>
                </a:solidFill>
                <a:latin typeface="华文中宋"/>
                <a:ea typeface="华文中宋"/>
              </a:rPr>
              <a:t>的进程管理模块</a:t>
            </a:r>
            <a:endParaRPr b="0" lang="en-US" sz="1700" spc="-1" strike="noStrike">
              <a:solidFill>
                <a:schemeClr val="dk2"/>
              </a:solidFill>
              <a:latin typeface="Source Sans 3"/>
            </a:endParaRPr>
          </a:p>
          <a:p>
            <a:pPr indent="0" defTabSz="45720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buNone/>
            </a:pPr>
            <a:endParaRPr b="0" lang="en-US" sz="1100" spc="-1" strike="noStrike">
              <a:solidFill>
                <a:schemeClr val="dk2"/>
              </a:solidFill>
              <a:latin typeface="Source Sans 3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title"/>
          </p:nvPr>
        </p:nvSpPr>
        <p:spPr>
          <a:xfrm>
            <a:off x="835200" y="593280"/>
            <a:ext cx="10521000" cy="101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zh-CN" sz="2800" spc="-1" strike="noStrike" cap="all">
                <a:solidFill>
                  <a:schemeClr val="dk1"/>
                </a:solidFill>
                <a:latin typeface="华文中宋"/>
                <a:ea typeface="华文中宋"/>
              </a:rPr>
              <a:t>组件化内核的探索成果</a:t>
            </a:r>
            <a:endParaRPr b="0" lang="en-US" sz="2800" spc="-1" strike="noStrike">
              <a:solidFill>
                <a:schemeClr val="dk1"/>
              </a:solidFill>
              <a:latin typeface="Source Sans 3"/>
            </a:endParaRPr>
          </a:p>
        </p:txBody>
      </p:sp>
      <p:pic>
        <p:nvPicPr>
          <p:cNvPr id="186" name="图片 5" descr=""/>
          <p:cNvPicPr/>
          <p:nvPr/>
        </p:nvPicPr>
        <p:blipFill>
          <a:blip r:embed="rId1"/>
          <a:stretch/>
        </p:blipFill>
        <p:spPr>
          <a:xfrm>
            <a:off x="6644880" y="1862640"/>
            <a:ext cx="5357160" cy="3326400"/>
          </a:xfrm>
          <a:prstGeom prst="rect">
            <a:avLst/>
          </a:prstGeom>
          <a:ln w="0">
            <a:noFill/>
          </a:ln>
        </p:spPr>
      </p:pic>
      <p:sp>
        <p:nvSpPr>
          <p:cNvPr id="187" name="矩形 4"/>
          <p:cNvSpPr/>
          <p:nvPr/>
        </p:nvSpPr>
        <p:spPr>
          <a:xfrm>
            <a:off x="0" y="0"/>
            <a:ext cx="246708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600" spc="-1" strike="noStrike">
              <a:solidFill>
                <a:schemeClr val="lt1"/>
              </a:solidFill>
              <a:latin typeface="微软雅黑"/>
              <a:ea typeface="微软雅黑"/>
            </a:endParaRPr>
          </a:p>
        </p:txBody>
      </p:sp>
      <p:sp>
        <p:nvSpPr>
          <p:cNvPr id="188" name="矩形 6"/>
          <p:cNvSpPr/>
          <p:nvPr/>
        </p:nvSpPr>
        <p:spPr>
          <a:xfrm>
            <a:off x="10694160" y="-2160"/>
            <a:ext cx="146700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总结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矩形 7"/>
          <p:cNvSpPr/>
          <p:nvPr/>
        </p:nvSpPr>
        <p:spPr>
          <a:xfrm>
            <a:off x="4557960" y="0"/>
            <a:ext cx="207288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组件化内核必要性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矩形 8"/>
          <p:cNvSpPr/>
          <p:nvPr/>
        </p:nvSpPr>
        <p:spPr>
          <a:xfrm>
            <a:off x="2509920" y="12600"/>
            <a:ext cx="2022120" cy="65448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组件化内核概念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矩形 9"/>
          <p:cNvSpPr/>
          <p:nvPr/>
        </p:nvSpPr>
        <p:spPr>
          <a:xfrm>
            <a:off x="6636600" y="0"/>
            <a:ext cx="2088360" cy="656640"/>
          </a:xfrm>
          <a:prstGeom prst="rect">
            <a:avLst/>
          </a:prstGeom>
          <a:solidFill>
            <a:schemeClr val="lt1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dk1"/>
                </a:solidFill>
                <a:latin typeface="微软雅黑"/>
                <a:ea typeface="微软雅黑"/>
              </a:rPr>
              <a:t>设计与开发原则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矩形 10"/>
          <p:cNvSpPr/>
          <p:nvPr/>
        </p:nvSpPr>
        <p:spPr>
          <a:xfrm>
            <a:off x="8750880" y="-2160"/>
            <a:ext cx="1899360" cy="656640"/>
          </a:xfrm>
          <a:prstGeom prst="rect">
            <a:avLst/>
          </a:prstGeom>
          <a:solidFill>
            <a:srgbClr val="000000"/>
          </a:solidFill>
          <a:ln cap="rnd" w="22320">
            <a:solidFill>
              <a:schemeClr val="lt1"/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zh-CN" sz="1600" spc="-1" strike="noStrike">
                <a:solidFill>
                  <a:schemeClr val="lt1"/>
                </a:solidFill>
                <a:latin typeface="微软雅黑"/>
                <a:ea typeface="微软雅黑"/>
              </a:rPr>
              <a:t>实际探索成果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93" name="图片 11" descr=""/>
          <p:cNvPicPr/>
          <p:nvPr/>
        </p:nvPicPr>
        <p:blipFill>
          <a:blip r:embed="rId2"/>
          <a:stretch/>
        </p:blipFill>
        <p:spPr>
          <a:xfrm>
            <a:off x="523080" y="25200"/>
            <a:ext cx="1420920" cy="601560"/>
          </a:xfrm>
          <a:prstGeom prst="rect">
            <a:avLst/>
          </a:prstGeom>
          <a:ln w="0">
            <a:noFill/>
          </a:ln>
        </p:spPr>
      </p:pic>
      <p:sp>
        <p:nvSpPr>
          <p:cNvPr id="194" name="等腰三角形 12"/>
          <p:cNvSpPr/>
          <p:nvPr/>
        </p:nvSpPr>
        <p:spPr>
          <a:xfrm rot="10800000">
            <a:off x="9529200" y="655200"/>
            <a:ext cx="373680" cy="294840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cap="rnd" w="22320">
            <a:solidFill>
              <a:schemeClr val="dk2">
                <a:lumMod val="50000"/>
              </a:schemeClr>
            </a:solidFill>
            <a:round/>
          </a:ln>
          <a:effectLst>
            <a:outerShdw dist="37674" dir="2700000" blurRad="507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chemeClr val="lt1"/>
              </a:solidFill>
              <a:latin typeface="Source Sans 3"/>
              <a:ea typeface="黑体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清华简约主题-扁平-16-9">
  <a:themeElements>
    <a:clrScheme name="自定义 6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5b2f7c"/>
      </a:accent1>
      <a:accent2>
        <a:srgbClr val="5c2f7d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清华简约主题-扁平-16-9">
  <a:themeElements>
    <a:clrScheme name="自定义 6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5b2f7c"/>
      </a:accent1>
      <a:accent2>
        <a:srgbClr val="5c2f7d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清华简约主题-扁平-16-9">
  <a:themeElements>
    <a:clrScheme name="自定义 6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5b2f7c"/>
      </a:accent1>
      <a:accent2>
        <a:srgbClr val="5c2f7d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清华简约主题-扁平-16-9">
  <a:themeElements>
    <a:clrScheme name="自定义 6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5b2f7c"/>
      </a:accent1>
      <a:accent2>
        <a:srgbClr val="5c2f7d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清华简约主题-扁平-16-9">
  <a:themeElements>
    <a:clrScheme name="自定义 6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5b2f7c"/>
      </a:accent1>
      <a:accent2>
        <a:srgbClr val="5c2f7d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清华简约主题-扁平-16-9">
  <a:themeElements>
    <a:clrScheme name="自定义 6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5b2f7c"/>
      </a:accent1>
      <a:accent2>
        <a:srgbClr val="5c2f7d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清华简约主题-扁平-16-9">
  <a:themeElements>
    <a:clrScheme name="自定义 6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5b2f7c"/>
      </a:accent1>
      <a:accent2>
        <a:srgbClr val="5c2f7d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清华简约主题-扁平-16-9">
  <a:themeElements>
    <a:clrScheme name="自定义 6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5b2f7c"/>
      </a:accent1>
      <a:accent2>
        <a:srgbClr val="5c2f7d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清华简约主题-扁平-16-9">
  <a:themeElements>
    <a:clrScheme name="自定义 6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5b2f7c"/>
      </a:accent1>
      <a:accent2>
        <a:srgbClr val="5c2f7d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清华简约主题-扁平-16-9">
  <a:themeElements>
    <a:clrScheme name="自定义 6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5b2f7c"/>
      </a:accent1>
      <a:accent2>
        <a:srgbClr val="5c2f7d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清华简约主题-扁平-16-9">
  <a:themeElements>
    <a:clrScheme name="自定义 6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5b2f7c"/>
      </a:accent1>
      <a:accent2>
        <a:srgbClr val="5c2f7d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清华简约主题-扁平-16-9">
  <a:themeElements>
    <a:clrScheme name="自定义 6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5b2f7c"/>
      </a:accent1>
      <a:accent2>
        <a:srgbClr val="5c2f7d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清华简约主题-扁平-16-9(2)</Template>
  <TotalTime>785</TotalTime>
  <Application>LibreOffice/24.2.4.2$Linux_X86_64 LibreOffice_project/420$Build-2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2021-09-03T03:01:03Z</dcterms:created>
  <dc:creator>Bulb Light</dc:creator>
  <dc:description/>
  <dc:language>en-US</dc:language>
  <cp:lastModifiedBy/>
  <dcterms:modified xsi:type="dcterms:W3CDTF">2024-08-16T18:25:35Z</dcterms:modified>
  <cp:revision>275</cp:revision>
  <dc:subject/>
  <dc:title>Linux Basics with Vim, SSH and Shell Language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r8>13</vt:r8>
  </property>
  <property fmtid="{D5CDD505-2E9C-101B-9397-08002B2CF9AE}" pid="3" name="PresentationFormat">
    <vt:lpwstr>宽屏</vt:lpwstr>
  </property>
  <property fmtid="{D5CDD505-2E9C-101B-9397-08002B2CF9AE}" pid="4" name="Slides">
    <vt:r8>17</vt:r8>
  </property>
</Properties>
</file>