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heme/theme2.xml" ContentType="application/vnd.openxmlformats-officedocument.theme+xml"/>
  <Override PartName="/ppt/tags/tag63.xml" ContentType="application/vnd.openxmlformats-officedocument.presentationml.tags+xml"/>
  <Override PartName="/ppt/notesSlides/notesSlide1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2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3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4.xml" ContentType="application/vnd.openxmlformats-officedocument.presentationml.notesSlide+xml"/>
  <Override PartName="/ppt/tags/tag80.xml" ContentType="application/vnd.openxmlformats-officedocument.presentationml.tags+xml"/>
  <Override PartName="/ppt/notesSlides/notesSlide5.xml" ContentType="application/vnd.openxmlformats-officedocument.presentationml.notesSlide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6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7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9.xml" ContentType="application/vnd.openxmlformats-officedocument.presentationml.notesSlid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10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12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13.xml" ContentType="application/vnd.openxmlformats-officedocument.presentationml.notesSlid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14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notesSlides/notesSlide15.xml" ContentType="application/vnd.openxmlformats-officedocument.presentationml.notesSl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1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notesSlides/notesSlide17.xml" ContentType="application/vnd.openxmlformats-officedocument.presentationml.notesSlide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18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19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20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21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notesSlides/notesSlide22.xml" ContentType="application/vnd.openxmlformats-officedocument.presentationml.notesSlide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23.xml" ContentType="application/vnd.openxmlformats-officedocument.presentationml.notesSlid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notesSlides/notesSlide24.xml" ContentType="application/vnd.openxmlformats-officedocument.presentationml.notesSlide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25.xml" ContentType="application/vnd.openxmlformats-officedocument.presentationml.notesSlide+xml"/>
  <Override PartName="/ppt/tags/tag137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83" r:id="rId10"/>
    <p:sldId id="285" r:id="rId11"/>
    <p:sldId id="286" r:id="rId12"/>
    <p:sldId id="289" r:id="rId13"/>
    <p:sldId id="269" r:id="rId14"/>
    <p:sldId id="287" r:id="rId15"/>
    <p:sldId id="270" r:id="rId16"/>
    <p:sldId id="288" r:id="rId17"/>
    <p:sldId id="290" r:id="rId18"/>
    <p:sldId id="272" r:id="rId19"/>
    <p:sldId id="292" r:id="rId20"/>
    <p:sldId id="291" r:id="rId21"/>
    <p:sldId id="293" r:id="rId22"/>
    <p:sldId id="294" r:id="rId23"/>
    <p:sldId id="296" r:id="rId24"/>
    <p:sldId id="281" r:id="rId25"/>
    <p:sldId id="282" r:id="rId26"/>
    <p:sldId id="297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3">
          <p15:clr>
            <a:srgbClr val="A4A3A4"/>
          </p15:clr>
        </p15:guide>
        <p15:guide id="2" pos="39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00C0"/>
    <a:srgbClr val="FFFFFF"/>
    <a:srgbClr val="D9D9D9"/>
    <a:srgbClr val="81C9FF"/>
    <a:srgbClr val="0140B2"/>
    <a:srgbClr val="F8CECC"/>
    <a:srgbClr val="DAE8FC"/>
    <a:srgbClr val="466C97"/>
    <a:srgbClr val="DCDCDC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82810" autoAdjust="0"/>
  </p:normalViewPr>
  <p:slideViewPr>
    <p:cSldViewPr snapToGrid="0">
      <p:cViewPr varScale="1">
        <p:scale>
          <a:sx n="54" d="100"/>
          <a:sy n="54" d="100"/>
        </p:scale>
        <p:origin x="1196" y="60"/>
      </p:cViewPr>
      <p:guideLst>
        <p:guide orient="horz" pos="2103"/>
        <p:guide pos="39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1409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195" b="1" i="0" u="none" strike="noStrike" kern="1200" baseline="0">
                    <a:solidFill>
                      <a:srgbClr val="3B3838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读入ELF文件</c:v>
                </c:pt>
                <c:pt idx="1">
                  <c:v>打开ELF文件</c:v>
                </c:pt>
                <c:pt idx="2">
                  <c:v>初始化</c:v>
                </c:pt>
                <c:pt idx="3">
                  <c:v>参数压栈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20.502027999999999</c:v>
                </c:pt>
                <c:pt idx="1">
                  <c:v>0.68971199999999999</c:v>
                </c:pt>
                <c:pt idx="2">
                  <c:v>6.0099999999999997E-3</c:v>
                </c:pt>
                <c:pt idx="3">
                  <c:v>0.59536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99-483C-B62E-6341680167B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251709856"/>
        <c:axId val="1251710688"/>
      </c:barChart>
      <c:catAx>
        <c:axId val="1251709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1" i="0" u="none" strike="noStrike" kern="1200" baseline="0">
                <a:solidFill>
                  <a:srgbClr val="3B3838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1710688"/>
        <c:crossesAt val="0"/>
        <c:auto val="1"/>
        <c:lblAlgn val="ctr"/>
        <c:lblOffset val="100"/>
        <c:noMultiLvlLbl val="0"/>
      </c:catAx>
      <c:valAx>
        <c:axId val="1251710688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1" i="0" u="none" strike="noStrike" kern="1200" baseline="0">
                <a:solidFill>
                  <a:srgbClr val="3B3838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170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b="1">
          <a:solidFill>
            <a:srgbClr val="3B3838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/>
              <a:t>零拷贝前后的时延性能对比</a:t>
            </a:r>
            <a:r>
              <a:rPr lang="en-US" altLang="zh-CN"/>
              <a:t>(单位: ms)</a:t>
            </a:r>
          </a:p>
        </c:rich>
      </c:tx>
      <c:layout>
        <c:manualLayout>
          <c:xMode val="edge"/>
          <c:yMode val="edge"/>
          <c:x val="0.401378446115288"/>
          <c:y val="6.0218251834621303E-2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 defTabSz="914400">
            <a:defRPr lang="zh-CN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5357337697763"/>
          <c:y val="0.12830545062061499"/>
          <c:w val="0.89136933987997802"/>
          <c:h val="0.7692120885051270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fork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UltraOS</c:v>
                </c:pt>
                <c:pt idx="1">
                  <c:v>未实现零拷贝</c:v>
                </c:pt>
                <c:pt idx="2">
                  <c:v>实现零拷贝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2037</c:v>
                </c:pt>
                <c:pt idx="1">
                  <c:v>630.75</c:v>
                </c:pt>
                <c:pt idx="2">
                  <c:v>261.38099999999997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24-4846-91F7-332A73C3EB2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exec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UltraOS</c:v>
                </c:pt>
                <c:pt idx="1">
                  <c:v>未实现零拷贝</c:v>
                </c:pt>
                <c:pt idx="2">
                  <c:v>实现零拷贝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145184.62</c:v>
                </c:pt>
                <c:pt idx="1">
                  <c:v>1729.7856999999999</c:v>
                </c:pt>
                <c:pt idx="2">
                  <c:v>663.4375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B24-4846-91F7-332A73C3EB2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shell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UltraOS</c:v>
                </c:pt>
                <c:pt idx="1">
                  <c:v>未实现零拷贝</c:v>
                </c:pt>
                <c:pt idx="2">
                  <c:v>实现零拷贝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141999</c:v>
                </c:pt>
                <c:pt idx="1">
                  <c:v>3176.5</c:v>
                </c:pt>
                <c:pt idx="2">
                  <c:v>1364.75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B24-4846-91F7-332A73C3EB2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982292836"/>
        <c:axId val="637652642"/>
      </c:barChart>
      <c:catAx>
        <c:axId val="98229283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7652642"/>
        <c:crosses val="autoZero"/>
        <c:auto val="1"/>
        <c:lblAlgn val="ctr"/>
        <c:lblOffset val="100"/>
        <c:noMultiLvlLbl val="0"/>
      </c:catAx>
      <c:valAx>
        <c:axId val="637652642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822928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601503759398501"/>
          <c:y val="0.93575379378811496"/>
          <c:w val="0.32744360902255598"/>
          <c:h val="5.7013189618493797E-2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/>
              <a:t>页缓存测试结果</a:t>
            </a:r>
          </a:p>
        </c:rich>
      </c:tx>
      <c:layout>
        <c:manualLayout>
          <c:xMode val="edge"/>
          <c:yMode val="edge"/>
          <c:x val="0.78255922209578999"/>
          <c:y val="1.93333333333333E-2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 defTabSz="914400">
            <a:defRPr lang="zh-CN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9883370199074998E-2"/>
          <c:y val="1.6995073891625599E-2"/>
          <c:w val="0.94144000000000005"/>
          <c:h val="0.766719999999999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旧缓存体系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mmap时延</c:v>
                </c:pt>
                <c:pt idx="1">
                  <c:v>file_rd io_only</c:v>
                </c:pt>
                <c:pt idx="2">
                  <c:v>file_rd open_to_close</c:v>
                </c:pt>
                <c:pt idx="3">
                  <c:v>mmap_rd io_only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1454</c:v>
                </c:pt>
                <c:pt idx="1">
                  <c:v>14.24</c:v>
                </c:pt>
                <c:pt idx="2">
                  <c:v>14.19</c:v>
                </c:pt>
                <c:pt idx="3">
                  <c:v>11.88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CD-4553-BF8E-60C01C540F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新缓存体系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mmap时延</c:v>
                </c:pt>
                <c:pt idx="1">
                  <c:v>file_rd io_only</c:v>
                </c:pt>
                <c:pt idx="2">
                  <c:v>file_rd open_to_close</c:v>
                </c:pt>
                <c:pt idx="3">
                  <c:v>mmap_rd io_only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150</c:v>
                </c:pt>
                <c:pt idx="1">
                  <c:v>771.94</c:v>
                </c:pt>
                <c:pt idx="2">
                  <c:v>761.23</c:v>
                </c:pt>
                <c:pt idx="3">
                  <c:v>143.69999999999999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CD-4553-BF8E-60C01C540F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723849"/>
        <c:axId val="170592092"/>
      </c:barChart>
      <c:catAx>
        <c:axId val="36723849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0592092"/>
        <c:crosses val="autoZero"/>
        <c:auto val="1"/>
        <c:lblAlgn val="ctr"/>
        <c:lblOffset val="100"/>
        <c:noMultiLvlLbl val="0"/>
      </c:catAx>
      <c:valAx>
        <c:axId val="1705920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72384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0162879549567698E-3"/>
          <c:y val="0.88916256157635498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/>
              <a:t>内存回收峰值统计</a:t>
            </a:r>
            <a:r>
              <a:rPr lang="en-US" altLang="zh-CN"/>
              <a:t>(</a:t>
            </a:r>
            <a:r>
              <a:rPr lang="zh-CN" altLang="en-US"/>
              <a:t>单位</a:t>
            </a:r>
            <a:r>
              <a:rPr lang="en-US" altLang="zh-CN"/>
              <a:t>: KiB)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 defTabSz="914400">
            <a:defRPr lang="zh-CN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zRAM内存节省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sscanf_long</c:v>
                </c:pt>
                <c:pt idx="1">
                  <c:v>lat_ctx 32</c:v>
                </c:pt>
                <c:pt idx="2">
                  <c:v>lat_ctx 64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8129.9794921875</c:v>
                </c:pt>
                <c:pt idx="1">
                  <c:v>701.73828125</c:v>
                </c:pt>
                <c:pt idx="2">
                  <c:v>2942.2705078125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74-4D5C-8419-A68134D1EA4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SWAP换出内存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sscanf_long</c:v>
                </c:pt>
                <c:pt idx="1">
                  <c:v>lat_ctx 32</c:v>
                </c:pt>
                <c:pt idx="2">
                  <c:v>lat_ctx 64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164</c:v>
                </c:pt>
                <c:pt idx="1">
                  <c:v>1016</c:v>
                </c:pt>
                <c:pt idx="2">
                  <c:v>2036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74-4D5C-8419-A68134D1EA4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94483199"/>
        <c:axId val="195023737"/>
      </c:barChart>
      <c:catAx>
        <c:axId val="294483199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023737"/>
        <c:crosses val="autoZero"/>
        <c:auto val="1"/>
        <c:lblAlgn val="ctr"/>
        <c:lblOffset val="100"/>
        <c:noMultiLvlLbl val="0"/>
      </c:catAx>
      <c:valAx>
        <c:axId val="19502373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44831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1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882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2022/8/22</a:t>
            </a:fld>
            <a:endParaRPr lang="zh-CN" altLang="en-US"/>
          </a:p>
        </p:txBody>
      </p:sp>
      <p:sp>
        <p:nvSpPr>
          <p:cNvPr id="1048883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884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885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8886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0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0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0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104870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0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104870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9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9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57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1048758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57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1048758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64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104876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64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/>
          </a:p>
        </p:txBody>
      </p:sp>
      <p:sp>
        <p:nvSpPr>
          <p:cNvPr id="104876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9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9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9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104879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9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104879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32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3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9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9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57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1048758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57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1048758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64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104876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4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4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52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5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0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0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4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4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52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5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7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7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57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/>
          </a:p>
        </p:txBody>
      </p:sp>
      <p:sp>
        <p:nvSpPr>
          <p:cNvPr id="1048658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9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9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0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104870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70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1048702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642B7-71B7-4C3E-9855-0D0DE388A056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1048582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048583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2022/8/22</a:t>
            </a:fld>
            <a:endParaRPr lang="zh-CN" altLang="en-US"/>
          </a:p>
        </p:txBody>
      </p:sp>
      <p:sp>
        <p:nvSpPr>
          <p:cNvPr id="1048584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585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54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1048855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856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2022/8/22</a:t>
            </a:fld>
            <a:endParaRPr lang="zh-CN" altLang="en-US"/>
          </a:p>
        </p:txBody>
      </p:sp>
      <p:sp>
        <p:nvSpPr>
          <p:cNvPr id="1048857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58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9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2022/8/22</a:t>
            </a:fld>
            <a:endParaRPr lang="zh-CN" altLang="en-US"/>
          </a:p>
        </p:txBody>
      </p:sp>
      <p:sp>
        <p:nvSpPr>
          <p:cNvPr id="1048840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41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48842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4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2022/8/22</a:t>
            </a:fld>
            <a:endParaRPr lang="zh-CN" altLang="en-US"/>
          </a:p>
        </p:txBody>
      </p:sp>
      <p:sp>
        <p:nvSpPr>
          <p:cNvPr id="1048835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36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48837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1048838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3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48844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845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2022/8/22</a:t>
            </a:fld>
            <a:endParaRPr lang="zh-CN" altLang="en-US"/>
          </a:p>
        </p:txBody>
      </p:sp>
      <p:sp>
        <p:nvSpPr>
          <p:cNvPr id="1048846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47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59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1048860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1048861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2022/8/22</a:t>
            </a:fld>
            <a:endParaRPr lang="zh-CN" altLang="en-US"/>
          </a:p>
        </p:txBody>
      </p:sp>
      <p:sp>
        <p:nvSpPr>
          <p:cNvPr id="1048862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63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64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48865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866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867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2022/8/22</a:t>
            </a:fld>
            <a:endParaRPr lang="zh-CN" altLang="en-US"/>
          </a:p>
        </p:txBody>
      </p:sp>
      <p:sp>
        <p:nvSpPr>
          <p:cNvPr id="1048868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69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70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48871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1048872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873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1048874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875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2022/8/22</a:t>
            </a:fld>
            <a:endParaRPr lang="zh-CN" altLang="en-US"/>
          </a:p>
        </p:txBody>
      </p:sp>
      <p:sp>
        <p:nvSpPr>
          <p:cNvPr id="1048876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77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8473D-2D84-413D-97BD-015ADE628A5A}" type="datetimeFigureOut">
              <a:rPr lang="zh-CN" altLang="en-US"/>
              <a:t>2022/8/22</a:t>
            </a:fld>
            <a:endParaRPr lang="zh-CN" altLang="en-US"/>
          </a:p>
        </p:txBody>
      </p:sp>
      <p:sp>
        <p:nvSpPr>
          <p:cNvPr id="104864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5DC8D-C4F0-4F0D-B826-92573808DA56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1048648" name="矩形 5"/>
          <p:cNvSpPr/>
          <p:nvPr userDrawn="1"/>
        </p:nvSpPr>
        <p:spPr>
          <a:xfrm>
            <a:off x="0" y="6645274"/>
            <a:ext cx="12192000" cy="255399"/>
          </a:xfrm>
          <a:prstGeom prst="rect">
            <a:avLst/>
          </a:prstGeom>
          <a:solidFill>
            <a:srgbClr val="014099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cs typeface="+mn-ea"/>
              <a:sym typeface="+mn-lt"/>
            </a:endParaRPr>
          </a:p>
        </p:txBody>
      </p:sp>
      <p:pic>
        <p:nvPicPr>
          <p:cNvPr id="2097157" name="图片 7"/>
          <p:cNvPicPr>
            <a:picLocks noChangeAspect="1"/>
          </p:cNvPicPr>
          <p:nvPr userDrawn="1"/>
        </p:nvPicPr>
        <p:blipFill rotWithShape="1">
          <a:blip r:embed="rId2" cstate="print"/>
          <a:srcRect t="41111" b="34040"/>
          <a:stretch>
            <a:fillRect/>
          </a:stretch>
        </p:blipFill>
        <p:spPr>
          <a:xfrm>
            <a:off x="9363075" y="142577"/>
            <a:ext cx="2638922" cy="6557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48604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2022/8/22</a:t>
            </a:fld>
            <a:endParaRPr lang="zh-CN" altLang="en-US"/>
          </a:p>
        </p:txBody>
      </p:sp>
      <p:sp>
        <p:nvSpPr>
          <p:cNvPr id="1048605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06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78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2022/8/22</a:t>
            </a:fld>
            <a:endParaRPr lang="zh-CN" altLang="en-US"/>
          </a:p>
        </p:txBody>
      </p:sp>
      <p:sp>
        <p:nvSpPr>
          <p:cNvPr id="1048879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80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8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1048849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8850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2022/8/22</a:t>
            </a:fld>
            <a:endParaRPr lang="zh-CN" altLang="en-US" dirty="0"/>
          </a:p>
        </p:txBody>
      </p:sp>
      <p:sp>
        <p:nvSpPr>
          <p:cNvPr id="1048851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852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48853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2022/8/22</a:t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9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9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9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image" Target="../media/image9.jpe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chart" Target="../charts/chart2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3" Type="http://schemas.openxmlformats.org/officeDocument/2006/relationships/tags" Target="../tags/tag99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10" Type="http://schemas.openxmlformats.org/officeDocument/2006/relationships/image" Target="../media/image5.png"/><Relationship Id="rId4" Type="http://schemas.openxmlformats.org/officeDocument/2006/relationships/tags" Target="../tags/tag100.xml"/><Relationship Id="rId9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image" Target="../media/image11.jpe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2.jpeg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6" Type="http://schemas.openxmlformats.org/officeDocument/2006/relationships/image" Target="../media/image11.jpe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image" Target="../media/image14.jpe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5.png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6" Type="http://schemas.openxmlformats.org/officeDocument/2006/relationships/chart" Target="../charts/chart3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3" Type="http://schemas.openxmlformats.org/officeDocument/2006/relationships/tags" Target="../tags/tag113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10" Type="http://schemas.openxmlformats.org/officeDocument/2006/relationships/image" Target="../media/image5.png"/><Relationship Id="rId4" Type="http://schemas.openxmlformats.org/officeDocument/2006/relationships/tags" Target="../tags/tag114.xml"/><Relationship Id="rId9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119.xml"/><Relationship Id="rId7" Type="http://schemas.openxmlformats.org/officeDocument/2006/relationships/image" Target="../media/image16.png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chart" Target="../charts/chart4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image" Target="../media/image18.jpe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71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66.xml"/><Relationship Id="rId7" Type="http://schemas.openxmlformats.org/officeDocument/2006/relationships/tags" Target="../tags/tag70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tags" Target="../tags/tag74.xml"/><Relationship Id="rId5" Type="http://schemas.openxmlformats.org/officeDocument/2006/relationships/tags" Target="../tags/tag68.xml"/><Relationship Id="rId15" Type="http://schemas.openxmlformats.org/officeDocument/2006/relationships/image" Target="../media/image1.png"/><Relationship Id="rId10" Type="http://schemas.openxmlformats.org/officeDocument/2006/relationships/tags" Target="../tags/tag73.xml"/><Relationship Id="rId4" Type="http://schemas.openxmlformats.org/officeDocument/2006/relationships/tags" Target="../tags/tag67.xml"/><Relationship Id="rId9" Type="http://schemas.openxmlformats.org/officeDocument/2006/relationships/tags" Target="../tags/tag72.xml"/><Relationship Id="rId1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24.xml"/><Relationship Id="rId7" Type="http://schemas.openxmlformats.org/officeDocument/2006/relationships/image" Target="../media/image1.png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image" Target="../media/image19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image" Target="../media/image20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6" Type="http://schemas.openxmlformats.org/officeDocument/2006/relationships/image" Target="../media/image2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34.xml"/><Relationship Id="rId7" Type="http://schemas.openxmlformats.org/officeDocument/2006/relationships/image" Target="../media/image5.png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7" Type="http://schemas.openxmlformats.org/officeDocument/2006/relationships/image" Target="../media/image5.png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6.png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hyperlink" Target="https://www.bellard.org/tcc/" TargetMode="Externa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0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video" Target="../media/media1.mp4"/><Relationship Id="rId7" Type="http://schemas.openxmlformats.org/officeDocument/2006/relationships/image" Target="../media/image2.png"/><Relationship Id="rId2" Type="http://schemas.microsoft.com/office/2007/relationships/media" Target="../media/media1.mp4"/><Relationship Id="rId1" Type="http://schemas.openxmlformats.org/officeDocument/2006/relationships/tags" Target="../tags/tag81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8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85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10" Type="http://schemas.openxmlformats.org/officeDocument/2006/relationships/image" Target="../media/image5.png"/><Relationship Id="rId4" Type="http://schemas.openxmlformats.org/officeDocument/2006/relationships/tags" Target="../tags/tag86.xml"/><Relationship Id="rId9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6" Type="http://schemas.openxmlformats.org/officeDocument/2006/relationships/chart" Target="../charts/chart1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image" Target="../media/image8.jpe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文本框 18"/>
          <p:cNvSpPr txBox="1"/>
          <p:nvPr/>
        </p:nvSpPr>
        <p:spPr>
          <a:xfrm>
            <a:off x="2020728" y="2706058"/>
            <a:ext cx="8389937" cy="1564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spc="300" dirty="0" err="1">
                <a:solidFill>
                  <a:srgbClr val="024CA4"/>
                </a:solidFill>
                <a:latin typeface="+mn-lt"/>
                <a:ea typeface="+mn-ea"/>
                <a:cs typeface="+mn-ea"/>
                <a:sym typeface="+mn-lt"/>
              </a:rPr>
              <a:t>NPUCore</a:t>
            </a:r>
            <a:endParaRPr lang="en-US" altLang="zh-CN" sz="4400" b="1" spc="300" dirty="0">
              <a:solidFill>
                <a:srgbClr val="024CA4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altLang="zh-CN" sz="4400" b="1" spc="300" dirty="0">
              <a:solidFill>
                <a:srgbClr val="024C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145728" name="直接连接符 20"/>
          <p:cNvCxnSpPr/>
          <p:nvPr/>
        </p:nvCxnSpPr>
        <p:spPr bwMode="auto">
          <a:xfrm>
            <a:off x="2343785" y="3502863"/>
            <a:ext cx="7743825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587" name="矩形 8"/>
          <p:cNvSpPr/>
          <p:nvPr/>
        </p:nvSpPr>
        <p:spPr>
          <a:xfrm>
            <a:off x="1600200" y="1968499"/>
            <a:ext cx="8956675" cy="2906215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7" name="组合 42"/>
          <p:cNvGrpSpPr/>
          <p:nvPr/>
        </p:nvGrpSpPr>
        <p:grpSpPr bwMode="auto">
          <a:xfrm>
            <a:off x="10290175" y="4573588"/>
            <a:ext cx="1109663" cy="1130300"/>
            <a:chOff x="2666985" y="682103"/>
            <a:chExt cx="1109138" cy="1131217"/>
          </a:xfrm>
        </p:grpSpPr>
        <p:sp>
          <p:nvSpPr>
            <p:cNvPr id="1048588" name="矩形 39"/>
            <p:cNvSpPr/>
            <p:nvPr/>
          </p:nvSpPr>
          <p:spPr>
            <a:xfrm>
              <a:off x="2841527" y="858458"/>
              <a:ext cx="769574" cy="768973"/>
            </a:xfrm>
            <a:prstGeom prst="rect">
              <a:avLst/>
            </a:prstGeom>
            <a:solidFill>
              <a:srgbClr val="014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8589" name="矩形 40"/>
            <p:cNvSpPr/>
            <p:nvPr/>
          </p:nvSpPr>
          <p:spPr>
            <a:xfrm>
              <a:off x="2666985" y="682103"/>
              <a:ext cx="558536" cy="5592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8590" name="矩形 41"/>
            <p:cNvSpPr/>
            <p:nvPr/>
          </p:nvSpPr>
          <p:spPr>
            <a:xfrm>
              <a:off x="3217587" y="1254067"/>
              <a:ext cx="558536" cy="5592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43"/>
          <p:cNvGrpSpPr/>
          <p:nvPr/>
        </p:nvGrpSpPr>
        <p:grpSpPr bwMode="auto">
          <a:xfrm>
            <a:off x="792163" y="1173163"/>
            <a:ext cx="1109662" cy="1131887"/>
            <a:chOff x="2666985" y="682103"/>
            <a:chExt cx="1109138" cy="1131217"/>
          </a:xfrm>
        </p:grpSpPr>
        <p:sp>
          <p:nvSpPr>
            <p:cNvPr id="1048591" name="矩形 44"/>
            <p:cNvSpPr/>
            <p:nvPr/>
          </p:nvSpPr>
          <p:spPr>
            <a:xfrm>
              <a:off x="2841528" y="858211"/>
              <a:ext cx="769573" cy="769482"/>
            </a:xfrm>
            <a:prstGeom prst="rect">
              <a:avLst/>
            </a:prstGeom>
            <a:solidFill>
              <a:srgbClr val="014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8592" name="矩形 45"/>
            <p:cNvSpPr/>
            <p:nvPr/>
          </p:nvSpPr>
          <p:spPr>
            <a:xfrm>
              <a:off x="2666985" y="682103"/>
              <a:ext cx="558536" cy="558469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8593" name="矩形 46"/>
            <p:cNvSpPr/>
            <p:nvPr/>
          </p:nvSpPr>
          <p:spPr>
            <a:xfrm>
              <a:off x="3217587" y="1254851"/>
              <a:ext cx="558536" cy="558469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48594" name="矩形 48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rgbClr val="014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9" name="Group 31"/>
          <p:cNvGrpSpPr/>
          <p:nvPr/>
        </p:nvGrpSpPr>
        <p:grpSpPr>
          <a:xfrm>
            <a:off x="2089233" y="3687102"/>
            <a:ext cx="4802782" cy="923330"/>
            <a:chOff x="3875401" y="5490742"/>
            <a:chExt cx="5065425" cy="973825"/>
          </a:xfrm>
        </p:grpSpPr>
        <p:sp>
          <p:nvSpPr>
            <p:cNvPr id="1048595" name="PA_任意多边形 10"/>
            <p:cNvSpPr>
              <a:spLocks noChangeAspect="1" noEditPoints="1"/>
            </p:cNvSpPr>
            <p:nvPr/>
          </p:nvSpPr>
          <p:spPr bwMode="auto">
            <a:xfrm>
              <a:off x="3875401" y="5541459"/>
              <a:ext cx="232762" cy="232762"/>
            </a:xfrm>
            <a:custGeom>
              <a:avLst/>
              <a:gdLst>
                <a:gd name="T0" fmla="*/ 6300 w 12600"/>
                <a:gd name="T1" fmla="*/ 0 h 12600"/>
                <a:gd name="T2" fmla="*/ 0 w 12600"/>
                <a:gd name="T3" fmla="*/ 6300 h 12600"/>
                <a:gd name="T4" fmla="*/ 6300 w 12600"/>
                <a:gd name="T5" fmla="*/ 12600 h 12600"/>
                <a:gd name="T6" fmla="*/ 12600 w 12600"/>
                <a:gd name="T7" fmla="*/ 6300 h 12600"/>
                <a:gd name="T8" fmla="*/ 6300 w 12600"/>
                <a:gd name="T9" fmla="*/ 0 h 12600"/>
                <a:gd name="T10" fmla="*/ 2730 w 12600"/>
                <a:gd name="T11" fmla="*/ 9152 h 12600"/>
                <a:gd name="T12" fmla="*/ 4279 w 12600"/>
                <a:gd name="T13" fmla="*/ 8224 h 12600"/>
                <a:gd name="T14" fmla="*/ 5515 w 12600"/>
                <a:gd name="T15" fmla="*/ 6979 h 12600"/>
                <a:gd name="T16" fmla="*/ 5104 w 12600"/>
                <a:gd name="T17" fmla="*/ 6051 h 12600"/>
                <a:gd name="T18" fmla="*/ 4751 w 12600"/>
                <a:gd name="T19" fmla="*/ 5405 h 12600"/>
                <a:gd name="T20" fmla="*/ 4889 w 12600"/>
                <a:gd name="T21" fmla="*/ 5086 h 12600"/>
                <a:gd name="T22" fmla="*/ 4791 w 12600"/>
                <a:gd name="T23" fmla="*/ 4416 h 12600"/>
                <a:gd name="T24" fmla="*/ 6300 w 12600"/>
                <a:gd name="T25" fmla="*/ 3115 h 12600"/>
                <a:gd name="T26" fmla="*/ 7808 w 12600"/>
                <a:gd name="T27" fmla="*/ 4416 h 12600"/>
                <a:gd name="T28" fmla="*/ 7711 w 12600"/>
                <a:gd name="T29" fmla="*/ 5085 h 12600"/>
                <a:gd name="T30" fmla="*/ 7849 w 12600"/>
                <a:gd name="T31" fmla="*/ 5405 h 12600"/>
                <a:gd name="T32" fmla="*/ 7496 w 12600"/>
                <a:gd name="T33" fmla="*/ 6051 h 12600"/>
                <a:gd name="T34" fmla="*/ 7085 w 12600"/>
                <a:gd name="T35" fmla="*/ 6978 h 12600"/>
                <a:gd name="T36" fmla="*/ 8320 w 12600"/>
                <a:gd name="T37" fmla="*/ 8223 h 12600"/>
                <a:gd name="T38" fmla="*/ 9869 w 12600"/>
                <a:gd name="T39" fmla="*/ 9152 h 12600"/>
                <a:gd name="T40" fmla="*/ 2730 w 12600"/>
                <a:gd name="T41" fmla="*/ 9152 h 1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600" h="12600">
                  <a:moveTo>
                    <a:pt x="6300" y="0"/>
                  </a:moveTo>
                  <a:cubicBezTo>
                    <a:pt x="2821" y="0"/>
                    <a:pt x="0" y="2821"/>
                    <a:pt x="0" y="6300"/>
                  </a:cubicBezTo>
                  <a:cubicBezTo>
                    <a:pt x="0" y="9780"/>
                    <a:pt x="2821" y="12600"/>
                    <a:pt x="6300" y="12600"/>
                  </a:cubicBezTo>
                  <a:cubicBezTo>
                    <a:pt x="9779" y="12600"/>
                    <a:pt x="12600" y="9780"/>
                    <a:pt x="12600" y="6300"/>
                  </a:cubicBezTo>
                  <a:cubicBezTo>
                    <a:pt x="12600" y="2821"/>
                    <a:pt x="9779" y="0"/>
                    <a:pt x="6300" y="0"/>
                  </a:cubicBezTo>
                  <a:close/>
                  <a:moveTo>
                    <a:pt x="2730" y="9152"/>
                  </a:moveTo>
                  <a:cubicBezTo>
                    <a:pt x="2730" y="8914"/>
                    <a:pt x="3341" y="8565"/>
                    <a:pt x="4279" y="8224"/>
                  </a:cubicBezTo>
                  <a:cubicBezTo>
                    <a:pt x="5216" y="7882"/>
                    <a:pt x="5515" y="7595"/>
                    <a:pt x="5515" y="6979"/>
                  </a:cubicBezTo>
                  <a:cubicBezTo>
                    <a:pt x="5515" y="6608"/>
                    <a:pt x="5229" y="6729"/>
                    <a:pt x="5104" y="6051"/>
                  </a:cubicBezTo>
                  <a:cubicBezTo>
                    <a:pt x="5052" y="5770"/>
                    <a:pt x="4799" y="6047"/>
                    <a:pt x="4751" y="5405"/>
                  </a:cubicBezTo>
                  <a:cubicBezTo>
                    <a:pt x="4751" y="5150"/>
                    <a:pt x="4889" y="5086"/>
                    <a:pt x="4889" y="5086"/>
                  </a:cubicBezTo>
                  <a:cubicBezTo>
                    <a:pt x="4889" y="5086"/>
                    <a:pt x="4819" y="4707"/>
                    <a:pt x="4791" y="4416"/>
                  </a:cubicBezTo>
                  <a:cubicBezTo>
                    <a:pt x="4757" y="4053"/>
                    <a:pt x="5001" y="3115"/>
                    <a:pt x="6300" y="3115"/>
                  </a:cubicBezTo>
                  <a:cubicBezTo>
                    <a:pt x="7598" y="3115"/>
                    <a:pt x="7842" y="4053"/>
                    <a:pt x="7808" y="4416"/>
                  </a:cubicBezTo>
                  <a:cubicBezTo>
                    <a:pt x="7781" y="4707"/>
                    <a:pt x="7711" y="5085"/>
                    <a:pt x="7711" y="5085"/>
                  </a:cubicBezTo>
                  <a:cubicBezTo>
                    <a:pt x="7711" y="5085"/>
                    <a:pt x="7849" y="5149"/>
                    <a:pt x="7849" y="5405"/>
                  </a:cubicBezTo>
                  <a:cubicBezTo>
                    <a:pt x="7801" y="6046"/>
                    <a:pt x="7548" y="5770"/>
                    <a:pt x="7496" y="6051"/>
                  </a:cubicBezTo>
                  <a:cubicBezTo>
                    <a:pt x="7370" y="6728"/>
                    <a:pt x="7085" y="6607"/>
                    <a:pt x="7085" y="6978"/>
                  </a:cubicBezTo>
                  <a:cubicBezTo>
                    <a:pt x="7085" y="7594"/>
                    <a:pt x="7384" y="7882"/>
                    <a:pt x="8320" y="8223"/>
                  </a:cubicBezTo>
                  <a:cubicBezTo>
                    <a:pt x="9259" y="8565"/>
                    <a:pt x="9869" y="8914"/>
                    <a:pt x="9869" y="9152"/>
                  </a:cubicBezTo>
                  <a:cubicBezTo>
                    <a:pt x="9869" y="9594"/>
                    <a:pt x="2730" y="9594"/>
                    <a:pt x="2730" y="9152"/>
                  </a:cubicBezTo>
                  <a:close/>
                </a:path>
              </a:pathLst>
            </a:custGeom>
            <a:solidFill>
              <a:srgbClr val="024CA4"/>
            </a:solidFill>
            <a:ln>
              <a:noFill/>
            </a:ln>
          </p:spPr>
          <p:txBody>
            <a:bodyPr vert="horz" wrap="square" lIns="86699" tIns="43349" rIns="86699" bIns="43349" numCol="1" anchor="t" anchorCtr="0" compatLnSpc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665" b="1">
                <a:solidFill>
                  <a:srgbClr val="0B2C4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8596" name="矩形 34"/>
            <p:cNvSpPr/>
            <p:nvPr/>
          </p:nvSpPr>
          <p:spPr>
            <a:xfrm>
              <a:off x="4108163" y="5490742"/>
              <a:ext cx="4832663" cy="97382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队员： 黄赵翔（内存</a:t>
              </a:r>
              <a:r>
                <a:rPr lang="en-US" altLang="zh-CN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&amp;</a:t>
              </a:r>
              <a:r>
                <a:rPr lang="zh-CN" altLang="en-US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进程）</a:t>
              </a:r>
              <a:endParaRPr lang="en-US" altLang="zh-CN" b="1" spc="7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          林宇轩（</a:t>
              </a:r>
              <a:r>
                <a:rPr lang="en-US" altLang="zh-CN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Fat32&amp;</a:t>
              </a:r>
              <a:r>
                <a:rPr lang="zh-CN" altLang="en-US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扩展内容支持）</a:t>
              </a:r>
              <a:endParaRPr lang="en-US" altLang="zh-CN" b="1" spc="7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          管孙笛（文件系统</a:t>
              </a:r>
              <a:r>
                <a:rPr lang="en-US" altLang="zh-CN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&amp;</a:t>
              </a:r>
              <a:r>
                <a:rPr lang="zh-CN" altLang="en-US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缓存）</a:t>
              </a:r>
            </a:p>
          </p:txBody>
        </p:sp>
      </p:grpSp>
      <p:pic>
        <p:nvPicPr>
          <p:cNvPr id="2097152" name="图片 1"/>
          <p:cNvPicPr>
            <a:picLocks noChangeAspect="1"/>
          </p:cNvPicPr>
          <p:nvPr/>
        </p:nvPicPr>
        <p:blipFill rotWithShape="1">
          <a:blip r:embed="rId5"/>
          <a:srcRect t="1" r="685" b="684"/>
          <a:stretch>
            <a:fillRect/>
          </a:stretch>
        </p:blipFill>
        <p:spPr>
          <a:xfrm>
            <a:off x="3565820" y="1467042"/>
            <a:ext cx="5060360" cy="759468"/>
          </a:xfrm>
          <a:prstGeom prst="rect">
            <a:avLst/>
          </a:prstGeom>
        </p:spPr>
      </p:pic>
      <p:sp>
        <p:nvSpPr>
          <p:cNvPr id="1048597" name="矩形 38"/>
          <p:cNvSpPr/>
          <p:nvPr/>
        </p:nvSpPr>
        <p:spPr>
          <a:xfrm>
            <a:off x="0" y="6645274"/>
            <a:ext cx="12192000" cy="255399"/>
          </a:xfrm>
          <a:prstGeom prst="rect">
            <a:avLst/>
          </a:prstGeom>
          <a:solidFill>
            <a:srgbClr val="014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0" name="Group 26"/>
          <p:cNvGrpSpPr/>
          <p:nvPr/>
        </p:nvGrpSpPr>
        <p:grpSpPr>
          <a:xfrm>
            <a:off x="8019414" y="3686810"/>
            <a:ext cx="2392046" cy="368300"/>
            <a:chOff x="4128158" y="6037136"/>
            <a:chExt cx="1854569" cy="329647"/>
          </a:xfrm>
        </p:grpSpPr>
        <p:sp>
          <p:nvSpPr>
            <p:cNvPr id="1048598" name="PA_任意多边形 10"/>
            <p:cNvSpPr>
              <a:spLocks noChangeAspect="1" noEditPoints="1"/>
            </p:cNvSpPr>
            <p:nvPr/>
          </p:nvSpPr>
          <p:spPr bwMode="auto">
            <a:xfrm>
              <a:off x="4128158" y="6081313"/>
              <a:ext cx="232762" cy="232762"/>
            </a:xfrm>
            <a:custGeom>
              <a:avLst/>
              <a:gdLst>
                <a:gd name="connsiteX0" fmla="*/ 378486 w 600063"/>
                <a:gd name="connsiteY0" fmla="*/ 322142 h 600063"/>
                <a:gd name="connsiteX1" fmla="*/ 394917 w 600063"/>
                <a:gd name="connsiteY1" fmla="*/ 355525 h 600063"/>
                <a:gd name="connsiteX2" fmla="*/ 402346 w 600063"/>
                <a:gd name="connsiteY2" fmla="*/ 360954 h 600063"/>
                <a:gd name="connsiteX3" fmla="*/ 439160 w 600063"/>
                <a:gd name="connsiteY3" fmla="*/ 366287 h 600063"/>
                <a:gd name="connsiteX4" fmla="*/ 412538 w 600063"/>
                <a:gd name="connsiteY4" fmla="*/ 392241 h 600063"/>
                <a:gd name="connsiteX5" fmla="*/ 409680 w 600063"/>
                <a:gd name="connsiteY5" fmla="*/ 401003 h 600063"/>
                <a:gd name="connsiteX6" fmla="*/ 415967 w 600063"/>
                <a:gd name="connsiteY6" fmla="*/ 437672 h 600063"/>
                <a:gd name="connsiteX7" fmla="*/ 383058 w 600063"/>
                <a:gd name="connsiteY7" fmla="*/ 420338 h 600063"/>
                <a:gd name="connsiteX8" fmla="*/ 373866 w 600063"/>
                <a:gd name="connsiteY8" fmla="*/ 420338 h 600063"/>
                <a:gd name="connsiteX9" fmla="*/ 340910 w 600063"/>
                <a:gd name="connsiteY9" fmla="*/ 437672 h 600063"/>
                <a:gd name="connsiteX10" fmla="*/ 347196 w 600063"/>
                <a:gd name="connsiteY10" fmla="*/ 401003 h 600063"/>
                <a:gd name="connsiteX11" fmla="*/ 344387 w 600063"/>
                <a:gd name="connsiteY11" fmla="*/ 392241 h 600063"/>
                <a:gd name="connsiteX12" fmla="*/ 317764 w 600063"/>
                <a:gd name="connsiteY12" fmla="*/ 366287 h 600063"/>
                <a:gd name="connsiteX13" fmla="*/ 354531 w 600063"/>
                <a:gd name="connsiteY13" fmla="*/ 360954 h 600063"/>
                <a:gd name="connsiteX14" fmla="*/ 362008 w 600063"/>
                <a:gd name="connsiteY14" fmla="*/ 355525 h 600063"/>
                <a:gd name="connsiteX15" fmla="*/ 378439 w 600063"/>
                <a:gd name="connsiteY15" fmla="*/ 290340 h 600063"/>
                <a:gd name="connsiteX16" fmla="*/ 369563 w 600063"/>
                <a:gd name="connsiteY16" fmla="*/ 295412 h 600063"/>
                <a:gd name="connsiteX17" fmla="*/ 346560 w 600063"/>
                <a:gd name="connsiteY17" fmla="*/ 342084 h 600063"/>
                <a:gd name="connsiteX18" fmla="*/ 295079 w 600063"/>
                <a:gd name="connsiteY18" fmla="*/ 349560 h 600063"/>
                <a:gd name="connsiteX19" fmla="*/ 289554 w 600063"/>
                <a:gd name="connsiteY19" fmla="*/ 366419 h 600063"/>
                <a:gd name="connsiteX20" fmla="*/ 326796 w 600063"/>
                <a:gd name="connsiteY20" fmla="*/ 402757 h 600063"/>
                <a:gd name="connsiteX21" fmla="*/ 318034 w 600063"/>
                <a:gd name="connsiteY21" fmla="*/ 454048 h 600063"/>
                <a:gd name="connsiteX22" fmla="*/ 332368 w 600063"/>
                <a:gd name="connsiteY22" fmla="*/ 464430 h 600063"/>
                <a:gd name="connsiteX23" fmla="*/ 378421 w 600063"/>
                <a:gd name="connsiteY23" fmla="*/ 440237 h 600063"/>
                <a:gd name="connsiteX24" fmla="*/ 424473 w 600063"/>
                <a:gd name="connsiteY24" fmla="*/ 464430 h 600063"/>
                <a:gd name="connsiteX25" fmla="*/ 438856 w 600063"/>
                <a:gd name="connsiteY25" fmla="*/ 454048 h 600063"/>
                <a:gd name="connsiteX26" fmla="*/ 430045 w 600063"/>
                <a:gd name="connsiteY26" fmla="*/ 402757 h 600063"/>
                <a:gd name="connsiteX27" fmla="*/ 467287 w 600063"/>
                <a:gd name="connsiteY27" fmla="*/ 366419 h 600063"/>
                <a:gd name="connsiteX28" fmla="*/ 461811 w 600063"/>
                <a:gd name="connsiteY28" fmla="*/ 349560 h 600063"/>
                <a:gd name="connsiteX29" fmla="*/ 410329 w 600063"/>
                <a:gd name="connsiteY29" fmla="*/ 342084 h 600063"/>
                <a:gd name="connsiteX30" fmla="*/ 387279 w 600063"/>
                <a:gd name="connsiteY30" fmla="*/ 295412 h 600063"/>
                <a:gd name="connsiteX31" fmla="*/ 378439 w 600063"/>
                <a:gd name="connsiteY31" fmla="*/ 290340 h 600063"/>
                <a:gd name="connsiteX32" fmla="*/ 269044 w 600063"/>
                <a:gd name="connsiteY32" fmla="*/ 158372 h 600063"/>
                <a:gd name="connsiteX33" fmla="*/ 333099 w 600063"/>
                <a:gd name="connsiteY33" fmla="*/ 222470 h 600063"/>
                <a:gd name="connsiteX34" fmla="*/ 269044 w 600063"/>
                <a:gd name="connsiteY34" fmla="*/ 286521 h 600063"/>
                <a:gd name="connsiteX35" fmla="*/ 268758 w 600063"/>
                <a:gd name="connsiteY35" fmla="*/ 286521 h 600063"/>
                <a:gd name="connsiteX36" fmla="*/ 204845 w 600063"/>
                <a:gd name="connsiteY36" fmla="*/ 222327 h 600063"/>
                <a:gd name="connsiteX37" fmla="*/ 269044 w 600063"/>
                <a:gd name="connsiteY37" fmla="*/ 158372 h 600063"/>
                <a:gd name="connsiteX38" fmla="*/ 268886 w 600063"/>
                <a:gd name="connsiteY38" fmla="*/ 134538 h 600063"/>
                <a:gd name="connsiteX39" fmla="*/ 184734 w 600063"/>
                <a:gd name="connsiteY39" fmla="*/ 196783 h 600063"/>
                <a:gd name="connsiteX40" fmla="*/ 219690 w 600063"/>
                <a:gd name="connsiteY40" fmla="*/ 295412 h 600063"/>
                <a:gd name="connsiteX41" fmla="*/ 129776 w 600063"/>
                <a:gd name="connsiteY41" fmla="*/ 425283 h 600063"/>
                <a:gd name="connsiteX42" fmla="*/ 141777 w 600063"/>
                <a:gd name="connsiteY42" fmla="*/ 437284 h 600063"/>
                <a:gd name="connsiteX43" fmla="*/ 153778 w 600063"/>
                <a:gd name="connsiteY43" fmla="*/ 425283 h 600063"/>
                <a:gd name="connsiteX44" fmla="*/ 268743 w 600063"/>
                <a:gd name="connsiteY44" fmla="*/ 310461 h 600063"/>
                <a:gd name="connsiteX45" fmla="*/ 269028 w 600063"/>
                <a:gd name="connsiteY45" fmla="*/ 310461 h 600063"/>
                <a:gd name="connsiteX46" fmla="*/ 323368 w 600063"/>
                <a:gd name="connsiteY46" fmla="*/ 324129 h 600063"/>
                <a:gd name="connsiteX47" fmla="*/ 343941 w 600063"/>
                <a:gd name="connsiteY47" fmla="*/ 308509 h 600063"/>
                <a:gd name="connsiteX48" fmla="*/ 318081 w 600063"/>
                <a:gd name="connsiteY48" fmla="*/ 295412 h 600063"/>
                <a:gd name="connsiteX49" fmla="*/ 353037 w 600063"/>
                <a:gd name="connsiteY49" fmla="*/ 196783 h 600063"/>
                <a:gd name="connsiteX50" fmla="*/ 268886 w 600063"/>
                <a:gd name="connsiteY50" fmla="*/ 134538 h 600063"/>
                <a:gd name="connsiteX51" fmla="*/ 300032 w 600063"/>
                <a:gd name="connsiteY51" fmla="*/ 0 h 600063"/>
                <a:gd name="connsiteX52" fmla="*/ 600063 w 600063"/>
                <a:gd name="connsiteY52" fmla="*/ 300032 h 600063"/>
                <a:gd name="connsiteX53" fmla="*/ 300032 w 600063"/>
                <a:gd name="connsiteY53" fmla="*/ 600063 h 600063"/>
                <a:gd name="connsiteX54" fmla="*/ 0 w 600063"/>
                <a:gd name="connsiteY54" fmla="*/ 300032 h 600063"/>
                <a:gd name="connsiteX55" fmla="*/ 300032 w 600063"/>
                <a:gd name="connsiteY55" fmla="*/ 0 h 60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00063" h="600063">
                  <a:moveTo>
                    <a:pt x="378486" y="322142"/>
                  </a:moveTo>
                  <a:lnTo>
                    <a:pt x="394917" y="355525"/>
                  </a:lnTo>
                  <a:cubicBezTo>
                    <a:pt x="396345" y="358430"/>
                    <a:pt x="399155" y="360477"/>
                    <a:pt x="402346" y="360954"/>
                  </a:cubicBezTo>
                  <a:lnTo>
                    <a:pt x="439160" y="366287"/>
                  </a:lnTo>
                  <a:lnTo>
                    <a:pt x="412538" y="392241"/>
                  </a:lnTo>
                  <a:cubicBezTo>
                    <a:pt x="410204" y="394527"/>
                    <a:pt x="409157" y="397765"/>
                    <a:pt x="409680" y="401003"/>
                  </a:cubicBezTo>
                  <a:lnTo>
                    <a:pt x="415967" y="437672"/>
                  </a:lnTo>
                  <a:lnTo>
                    <a:pt x="383058" y="420338"/>
                  </a:lnTo>
                  <a:cubicBezTo>
                    <a:pt x="380153" y="418814"/>
                    <a:pt x="376724" y="418814"/>
                    <a:pt x="373866" y="420338"/>
                  </a:cubicBezTo>
                  <a:lnTo>
                    <a:pt x="340910" y="437672"/>
                  </a:lnTo>
                  <a:lnTo>
                    <a:pt x="347196" y="401003"/>
                  </a:lnTo>
                  <a:cubicBezTo>
                    <a:pt x="347768" y="397765"/>
                    <a:pt x="346720" y="394527"/>
                    <a:pt x="344387" y="392241"/>
                  </a:cubicBezTo>
                  <a:lnTo>
                    <a:pt x="317764" y="366287"/>
                  </a:lnTo>
                  <a:lnTo>
                    <a:pt x="354531" y="360954"/>
                  </a:lnTo>
                  <a:cubicBezTo>
                    <a:pt x="357769" y="360477"/>
                    <a:pt x="360579" y="358430"/>
                    <a:pt x="362008" y="355525"/>
                  </a:cubicBezTo>
                  <a:close/>
                  <a:moveTo>
                    <a:pt x="378439" y="290340"/>
                  </a:moveTo>
                  <a:cubicBezTo>
                    <a:pt x="374837" y="290340"/>
                    <a:pt x="371230" y="292031"/>
                    <a:pt x="369563" y="295412"/>
                  </a:cubicBezTo>
                  <a:lnTo>
                    <a:pt x="346560" y="342084"/>
                  </a:lnTo>
                  <a:lnTo>
                    <a:pt x="295079" y="349560"/>
                  </a:lnTo>
                  <a:cubicBezTo>
                    <a:pt x="286935" y="350704"/>
                    <a:pt x="283649" y="360705"/>
                    <a:pt x="289554" y="366419"/>
                  </a:cubicBezTo>
                  <a:lnTo>
                    <a:pt x="326796" y="402757"/>
                  </a:lnTo>
                  <a:lnTo>
                    <a:pt x="318034" y="454048"/>
                  </a:lnTo>
                  <a:cubicBezTo>
                    <a:pt x="316653" y="462096"/>
                    <a:pt x="325130" y="468287"/>
                    <a:pt x="332368" y="464430"/>
                  </a:cubicBezTo>
                  <a:lnTo>
                    <a:pt x="378421" y="440237"/>
                  </a:lnTo>
                  <a:lnTo>
                    <a:pt x="424473" y="464430"/>
                  </a:lnTo>
                  <a:cubicBezTo>
                    <a:pt x="431712" y="468287"/>
                    <a:pt x="440237" y="462144"/>
                    <a:pt x="438856" y="454048"/>
                  </a:cubicBezTo>
                  <a:lnTo>
                    <a:pt x="430045" y="402757"/>
                  </a:lnTo>
                  <a:lnTo>
                    <a:pt x="467287" y="366419"/>
                  </a:lnTo>
                  <a:cubicBezTo>
                    <a:pt x="473240" y="360705"/>
                    <a:pt x="469954" y="350704"/>
                    <a:pt x="461811" y="349560"/>
                  </a:cubicBezTo>
                  <a:lnTo>
                    <a:pt x="410329" y="342084"/>
                  </a:lnTo>
                  <a:lnTo>
                    <a:pt x="387279" y="295412"/>
                  </a:lnTo>
                  <a:cubicBezTo>
                    <a:pt x="385636" y="292031"/>
                    <a:pt x="382040" y="290340"/>
                    <a:pt x="378439" y="290340"/>
                  </a:cubicBezTo>
                  <a:close/>
                  <a:moveTo>
                    <a:pt x="269044" y="158372"/>
                  </a:moveTo>
                  <a:cubicBezTo>
                    <a:pt x="304429" y="158372"/>
                    <a:pt x="333099" y="187087"/>
                    <a:pt x="333099" y="222470"/>
                  </a:cubicBezTo>
                  <a:cubicBezTo>
                    <a:pt x="333099" y="257853"/>
                    <a:pt x="304429" y="286521"/>
                    <a:pt x="269044" y="286521"/>
                  </a:cubicBezTo>
                  <a:lnTo>
                    <a:pt x="268758" y="286521"/>
                  </a:lnTo>
                  <a:cubicBezTo>
                    <a:pt x="233373" y="286426"/>
                    <a:pt x="204750" y="257710"/>
                    <a:pt x="204845" y="222327"/>
                  </a:cubicBezTo>
                  <a:cubicBezTo>
                    <a:pt x="204893" y="186945"/>
                    <a:pt x="233659" y="158324"/>
                    <a:pt x="269044" y="158372"/>
                  </a:cubicBezTo>
                  <a:close/>
                  <a:moveTo>
                    <a:pt x="268886" y="134538"/>
                  </a:moveTo>
                  <a:cubicBezTo>
                    <a:pt x="230215" y="134538"/>
                    <a:pt x="196068" y="159779"/>
                    <a:pt x="184734" y="196783"/>
                  </a:cubicBezTo>
                  <a:cubicBezTo>
                    <a:pt x="173447" y="233786"/>
                    <a:pt x="187639" y="273791"/>
                    <a:pt x="219690" y="295412"/>
                  </a:cubicBezTo>
                  <a:cubicBezTo>
                    <a:pt x="165684" y="315890"/>
                    <a:pt x="129919" y="367562"/>
                    <a:pt x="129776" y="425283"/>
                  </a:cubicBezTo>
                  <a:cubicBezTo>
                    <a:pt x="129776" y="431902"/>
                    <a:pt x="135157" y="437284"/>
                    <a:pt x="141777" y="437284"/>
                  </a:cubicBezTo>
                  <a:cubicBezTo>
                    <a:pt x="148397" y="437284"/>
                    <a:pt x="153778" y="431902"/>
                    <a:pt x="153778" y="425283"/>
                  </a:cubicBezTo>
                  <a:cubicBezTo>
                    <a:pt x="153826" y="361848"/>
                    <a:pt x="205260" y="310414"/>
                    <a:pt x="268743" y="310461"/>
                  </a:cubicBezTo>
                  <a:lnTo>
                    <a:pt x="269028" y="310461"/>
                  </a:lnTo>
                  <a:cubicBezTo>
                    <a:pt x="287983" y="310461"/>
                    <a:pt x="306651" y="315176"/>
                    <a:pt x="323368" y="324129"/>
                  </a:cubicBezTo>
                  <a:cubicBezTo>
                    <a:pt x="329797" y="318319"/>
                    <a:pt x="336655" y="313128"/>
                    <a:pt x="343941" y="308509"/>
                  </a:cubicBezTo>
                  <a:cubicBezTo>
                    <a:pt x="335797" y="303270"/>
                    <a:pt x="327130" y="298889"/>
                    <a:pt x="318081" y="295412"/>
                  </a:cubicBezTo>
                  <a:cubicBezTo>
                    <a:pt x="350132" y="273791"/>
                    <a:pt x="364324" y="233786"/>
                    <a:pt x="353037" y="196783"/>
                  </a:cubicBezTo>
                  <a:cubicBezTo>
                    <a:pt x="341703" y="159779"/>
                    <a:pt x="307556" y="134538"/>
                    <a:pt x="268886" y="134538"/>
                  </a:cubicBezTo>
                  <a:close/>
                  <a:moveTo>
                    <a:pt x="300032" y="0"/>
                  </a:moveTo>
                  <a:cubicBezTo>
                    <a:pt x="465716" y="0"/>
                    <a:pt x="600063" y="134347"/>
                    <a:pt x="600063" y="300032"/>
                  </a:cubicBezTo>
                  <a:cubicBezTo>
                    <a:pt x="600063" y="465763"/>
                    <a:pt x="465716" y="600063"/>
                    <a:pt x="300032" y="600063"/>
                  </a:cubicBezTo>
                  <a:cubicBezTo>
                    <a:pt x="134348" y="600063"/>
                    <a:pt x="0" y="465763"/>
                    <a:pt x="0" y="300032"/>
                  </a:cubicBezTo>
                  <a:cubicBezTo>
                    <a:pt x="0" y="134347"/>
                    <a:pt x="134348" y="0"/>
                    <a:pt x="300032" y="0"/>
                  </a:cubicBezTo>
                  <a:close/>
                </a:path>
              </a:pathLst>
            </a:custGeom>
            <a:solidFill>
              <a:srgbClr val="024CA4"/>
            </a:solidFill>
            <a:ln>
              <a:noFill/>
            </a:ln>
          </p:spPr>
          <p:txBody>
            <a:bodyPr vert="horz" wrap="square" lIns="86699" tIns="43349" rIns="86699" bIns="43349" numCol="1" anchor="t" anchorCtr="0" compatLnSpc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665" b="1">
                <a:solidFill>
                  <a:srgbClr val="0B2C4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8599" name="矩形 37"/>
            <p:cNvSpPr/>
            <p:nvPr/>
          </p:nvSpPr>
          <p:spPr>
            <a:xfrm>
              <a:off x="4341228" y="6037136"/>
              <a:ext cx="1641499" cy="32964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800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指导老师：张羽</a:t>
              </a:r>
            </a:p>
          </p:txBody>
        </p:sp>
      </p:grpSp>
      <p:pic>
        <p:nvPicPr>
          <p:cNvPr id="2097153" name="图片 26"/>
          <p:cNvPicPr>
            <a:picLocks noChangeAspect="1"/>
          </p:cNvPicPr>
          <p:nvPr/>
        </p:nvPicPr>
        <p:blipFill rotWithShape="1">
          <a:blip r:embed="rId6" cstate="print"/>
          <a:srcRect t="41111" b="34040"/>
          <a:stretch>
            <a:fillRect/>
          </a:stretch>
        </p:blipFill>
        <p:spPr>
          <a:xfrm>
            <a:off x="4066678" y="1413264"/>
            <a:ext cx="4058643" cy="100851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elf_cach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5760" y="3129915"/>
            <a:ext cx="3014980" cy="3422650"/>
          </a:xfrm>
          <a:prstGeom prst="rect">
            <a:avLst/>
          </a:prstGeom>
        </p:spPr>
      </p:pic>
      <p:cxnSp>
        <p:nvCxnSpPr>
          <p:cNvPr id="3145746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47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93" name="文本框 4"/>
          <p:cNvSpPr txBox="1">
            <a:spLocks noChangeArrowheads="1"/>
          </p:cNvSpPr>
          <p:nvPr/>
        </p:nvSpPr>
        <p:spPr bwMode="auto">
          <a:xfrm>
            <a:off x="727075" y="144145"/>
            <a:ext cx="9469755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时空优化 —— 关键系统调用优化——</a:t>
            </a:r>
            <a:r>
              <a:rPr lang="x-none" altLang="zh-CN" sz="2000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exec系统调用优化（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3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）</a:t>
            </a:r>
          </a:p>
        </p:txBody>
      </p:sp>
      <p:sp>
        <p:nvSpPr>
          <p:cNvPr id="1048695" name="文本框 46"/>
          <p:cNvSpPr txBox="1"/>
          <p:nvPr/>
        </p:nvSpPr>
        <p:spPr>
          <a:xfrm flipH="1">
            <a:off x="118110" y="768350"/>
            <a:ext cx="11955780" cy="19837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NPUcore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优化目标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：减少不必要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Copy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（最极端：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多次变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0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次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Copy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／只读文件）</a:t>
            </a:r>
            <a:endParaRPr lang="en-US" altLang="zh-CN" b="1" dirty="0"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NPUcore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优化方法思想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：利用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RISC-V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页表共享和缺页中断的特性，可以实现“需要时”直接使用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ELF Cache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内的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                                      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ELF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文件内容，而不需要再多次或重复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Copy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          “需要时”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：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1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）多次执行同一个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ELF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文件时；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2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）父进程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fork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子进程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685915" y="4380230"/>
            <a:ext cx="5697855" cy="922020"/>
            <a:chOff x="9275" y="4861"/>
            <a:chExt cx="8973" cy="1452"/>
          </a:xfrm>
        </p:grpSpPr>
        <p:sp>
          <p:nvSpPr>
            <p:cNvPr id="1048726" name="文本框 10"/>
            <p:cNvSpPr txBox="1"/>
            <p:nvPr/>
          </p:nvSpPr>
          <p:spPr>
            <a:xfrm>
              <a:off x="13650" y="5034"/>
              <a:ext cx="4598" cy="1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fontAlgn="auto">
                <a:lnSpc>
                  <a:spcPct val="200000"/>
                </a:lnSpc>
                <a:buFont typeface="Arial" panose="020B0604020202090204" pitchFamily="34" charset="0"/>
                <a:buNone/>
              </a:pPr>
              <a:r>
                <a:rPr lang="zh-CN" altLang="en-US" dirty="0"/>
                <a:t>复制次数多冗余巨大</a:t>
              </a:r>
            </a:p>
          </p:txBody>
        </p:sp>
        <p:sp>
          <p:nvSpPr>
            <p:cNvPr id="1048727" name="文本框 15"/>
            <p:cNvSpPr txBox="1"/>
            <p:nvPr/>
          </p:nvSpPr>
          <p:spPr>
            <a:xfrm>
              <a:off x="9275" y="4861"/>
              <a:ext cx="4614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b="1" dirty="0">
                  <a:solidFill>
                    <a:srgbClr val="0140B2"/>
                  </a:solidFill>
                  <a:sym typeface="+mn-ea"/>
                </a:rPr>
                <a:t>零拷贝</a:t>
              </a:r>
              <a:r>
                <a:rPr lang="en-US" altLang="zh-CN" b="1" dirty="0">
                  <a:solidFill>
                    <a:srgbClr val="0140B2"/>
                  </a:solidFill>
                  <a:sym typeface="+mn-ea"/>
                </a:rPr>
                <a:t> </a:t>
              </a:r>
            </a:p>
            <a:p>
              <a:r>
                <a:rPr lang="zh-CN" altLang="en-US" dirty="0">
                  <a:sym typeface="+mn-ea"/>
                </a:rPr>
                <a:t>直接映射</a:t>
              </a:r>
              <a:r>
                <a:rPr lang="en-US" altLang="zh-CN" dirty="0">
                  <a:sym typeface="+mn-ea"/>
                </a:rPr>
                <a:t>.text</a:t>
              </a:r>
              <a:r>
                <a:rPr lang="zh-CN" altLang="en-US" dirty="0">
                  <a:sym typeface="+mn-ea"/>
                </a:rPr>
                <a:t>段</a:t>
              </a:r>
            </a:p>
            <a:p>
              <a:r>
                <a:rPr lang="zh-CN" altLang="en-US" dirty="0">
                  <a:sym typeface="+mn-ea"/>
                </a:rPr>
                <a:t>和</a:t>
              </a:r>
              <a:r>
                <a:rPr lang="en-US" altLang="zh-CN" dirty="0">
                  <a:sym typeface="+mn-ea"/>
                </a:rPr>
                <a:t>.</a:t>
              </a:r>
              <a:r>
                <a:rPr lang="en-US" altLang="zh-CN" dirty="0" err="1">
                  <a:sym typeface="+mn-ea"/>
                </a:rPr>
                <a:t>rodata</a:t>
              </a:r>
              <a:r>
                <a:rPr lang="zh-CN" altLang="en-US" dirty="0">
                  <a:sym typeface="+mn-ea"/>
                </a:rPr>
                <a:t>段</a:t>
              </a:r>
            </a:p>
          </p:txBody>
        </p:sp>
        <p:cxnSp>
          <p:nvCxnSpPr>
            <p:cNvPr id="3145753" name="直接箭头连接符 19"/>
            <p:cNvCxnSpPr/>
            <p:nvPr/>
          </p:nvCxnSpPr>
          <p:spPr>
            <a:xfrm>
              <a:off x="12130" y="5586"/>
              <a:ext cx="1393" cy="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182245" y="143510"/>
            <a:ext cx="586740" cy="498475"/>
            <a:chOff x="7213" y="8937"/>
            <a:chExt cx="924" cy="785"/>
          </a:xfrm>
        </p:grpSpPr>
        <p:sp>
          <p:nvSpPr>
            <p:cNvPr id="5" name="01xian"/>
            <p:cNvSpPr/>
            <p:nvPr>
              <p:custDataLst>
                <p:tags r:id="rId2"/>
              </p:custDataLst>
            </p:nvPr>
          </p:nvSpPr>
          <p:spPr>
            <a:xfrm rot="16200000">
              <a:off x="7289" y="8861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312" y="8938"/>
              <a:ext cx="548" cy="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</a:rPr>
                <a:t>a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0" y="5537835"/>
            <a:ext cx="5058410" cy="1014730"/>
            <a:chOff x="10513" y="6090"/>
            <a:chExt cx="7966" cy="1598"/>
          </a:xfrm>
        </p:grpSpPr>
        <p:sp>
          <p:nvSpPr>
            <p:cNvPr id="1048729" name="文本框 21"/>
            <p:cNvSpPr txBox="1"/>
            <p:nvPr/>
          </p:nvSpPr>
          <p:spPr>
            <a:xfrm>
              <a:off x="10513" y="6090"/>
              <a:ext cx="4084" cy="1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0140B2"/>
                  </a:solidFill>
                  <a:sym typeface="+mn-ea"/>
                </a:rPr>
                <a:t>ELF Caching</a:t>
              </a:r>
              <a:r>
                <a:rPr lang="en-US" altLang="zh-CN" b="1" dirty="0">
                  <a:solidFill>
                    <a:srgbClr val="0140B2"/>
                  </a:solidFill>
                  <a:sym typeface="+mn-ea"/>
                </a:rPr>
                <a:t> </a:t>
              </a:r>
            </a:p>
            <a:p>
              <a:r>
                <a:rPr lang="zh-CN" altLang="en-US" sz="2400" b="1" dirty="0">
                  <a:sym typeface="+mn-ea"/>
                </a:rPr>
                <a:t>缓存</a:t>
              </a:r>
              <a:r>
                <a:rPr lang="zh-CN" altLang="en-US" dirty="0">
                  <a:sym typeface="+mn-ea"/>
                </a:rPr>
                <a:t>ELF文件，</a:t>
              </a:r>
            </a:p>
            <a:p>
              <a:r>
                <a:rPr lang="zh-CN" altLang="en-US" dirty="0">
                  <a:sym typeface="+mn-ea"/>
                </a:rPr>
                <a:t>将共享推广到时间维度</a:t>
              </a:r>
            </a:p>
          </p:txBody>
        </p:sp>
        <p:cxnSp>
          <p:nvCxnSpPr>
            <p:cNvPr id="8" name="直接箭头连接符 23"/>
            <p:cNvCxnSpPr/>
            <p:nvPr/>
          </p:nvCxnSpPr>
          <p:spPr>
            <a:xfrm flipV="1">
              <a:off x="13491" y="6899"/>
              <a:ext cx="1802" cy="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20"/>
            <p:cNvSpPr txBox="1"/>
            <p:nvPr/>
          </p:nvSpPr>
          <p:spPr>
            <a:xfrm>
              <a:off x="15486" y="6347"/>
              <a:ext cx="2993" cy="1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fontAlgn="auto">
                <a:lnSpc>
                  <a:spcPct val="200000"/>
                </a:lnSpc>
                <a:buFont typeface="Arial" panose="020B0604020202090204" pitchFamily="34" charset="0"/>
                <a:buNone/>
              </a:pPr>
              <a:r>
                <a:rPr lang="zh-CN" altLang="en-US" dirty="0"/>
                <a:t>每次要重复读取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8260" y="3301365"/>
            <a:ext cx="5201285" cy="922020"/>
            <a:chOff x="10513" y="7638"/>
            <a:chExt cx="8191" cy="1452"/>
          </a:xfrm>
        </p:grpSpPr>
        <p:sp>
          <p:nvSpPr>
            <p:cNvPr id="1048722" name="文本框 22"/>
            <p:cNvSpPr txBox="1"/>
            <p:nvPr/>
          </p:nvSpPr>
          <p:spPr>
            <a:xfrm>
              <a:off x="10513" y="7638"/>
              <a:ext cx="3314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0140B2"/>
                  </a:solidFill>
                  <a:sym typeface="+mn-ea"/>
                </a:rPr>
                <a:t>写时复制</a:t>
              </a:r>
              <a:r>
                <a:rPr lang="en-US" altLang="zh-CN" b="1" dirty="0">
                  <a:solidFill>
                    <a:srgbClr val="0140B2"/>
                  </a:solidFill>
                  <a:sym typeface="+mn-ea"/>
                </a:rPr>
                <a:t> </a:t>
              </a:r>
            </a:p>
            <a:p>
              <a:r>
                <a:rPr lang="zh-CN" altLang="en-US" dirty="0">
                  <a:sym typeface="+mn-ea"/>
                </a:rPr>
                <a:t>将数据段共享</a:t>
              </a:r>
            </a:p>
            <a:p>
              <a:r>
                <a:rPr lang="zh-CN" altLang="en-US" dirty="0">
                  <a:sym typeface="+mn-ea"/>
                </a:rPr>
                <a:t>推广到父子进程间</a:t>
              </a:r>
              <a:endParaRPr lang="x-none" dirty="0">
                <a:sym typeface="+mn-ea"/>
              </a:endParaRPr>
            </a:p>
          </p:txBody>
        </p:sp>
        <p:sp>
          <p:nvSpPr>
            <p:cNvPr id="1048720" name="文本框 16"/>
            <p:cNvSpPr txBox="1"/>
            <p:nvPr/>
          </p:nvSpPr>
          <p:spPr>
            <a:xfrm>
              <a:off x="14790" y="7856"/>
              <a:ext cx="3914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fontAlgn="auto">
                <a:lnSpc>
                  <a:spcPct val="200000"/>
                </a:lnSpc>
                <a:buFont typeface="Arial" panose="020B0604020202090204" pitchFamily="34" charset="0"/>
                <a:buNone/>
              </a:pPr>
              <a:r>
                <a:rPr lang="zh-CN" altLang="en-US" dirty="0"/>
                <a:t>只读段占比高且对齐</a:t>
              </a:r>
            </a:p>
          </p:txBody>
        </p:sp>
        <p:cxnSp>
          <p:nvCxnSpPr>
            <p:cNvPr id="3" name="直接箭头连接符 23"/>
            <p:cNvCxnSpPr/>
            <p:nvPr/>
          </p:nvCxnSpPr>
          <p:spPr>
            <a:xfrm flipV="1">
              <a:off x="12970" y="8364"/>
              <a:ext cx="1802" cy="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11"/>
          <p:cNvSpPr txBox="1"/>
          <p:nvPr/>
        </p:nvSpPr>
        <p:spPr>
          <a:xfrm>
            <a:off x="6685915" y="6184265"/>
            <a:ext cx="19989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ym typeface="+mn-ea"/>
              </a:rPr>
              <a:t>图</a:t>
            </a:r>
            <a:r>
              <a:rPr lang="en-US" altLang="zh-CN" dirty="0">
                <a:sym typeface="+mn-ea"/>
              </a:rPr>
              <a:t>a3  </a:t>
            </a:r>
            <a:r>
              <a:rPr lang="zh-CN" altLang="en-US" dirty="0">
                <a:sym typeface="+mn-ea"/>
              </a:rPr>
              <a:t>页缓存管理</a:t>
            </a:r>
            <a:r>
              <a:rPr lang="en-US" altLang="zh-CN" dirty="0">
                <a:sym typeface="+mn-ea"/>
              </a:rPr>
              <a:t> 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46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47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93" name="文本框 4"/>
          <p:cNvSpPr txBox="1">
            <a:spLocks noChangeArrowheads="1"/>
          </p:cNvSpPr>
          <p:nvPr/>
        </p:nvSpPr>
        <p:spPr bwMode="auto">
          <a:xfrm>
            <a:off x="727075" y="144145"/>
            <a:ext cx="9469755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时空优化 —— 关键系统调用优化——</a:t>
            </a:r>
            <a:r>
              <a:rPr lang="x-none" altLang="zh-CN" sz="2000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exec系统调用优化（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4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）</a:t>
            </a:r>
          </a:p>
        </p:txBody>
      </p:sp>
      <p:sp>
        <p:nvSpPr>
          <p:cNvPr id="1048695" name="文本框 46"/>
          <p:cNvSpPr txBox="1"/>
          <p:nvPr/>
        </p:nvSpPr>
        <p:spPr>
          <a:xfrm flipH="1">
            <a:off x="1341120" y="913130"/>
            <a:ext cx="3111500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优化方法实现</a:t>
            </a:r>
          </a:p>
        </p:txBody>
      </p:sp>
      <p:sp>
        <p:nvSpPr>
          <p:cNvPr id="7" name="文本框 18"/>
          <p:cNvSpPr txBox="1"/>
          <p:nvPr/>
        </p:nvSpPr>
        <p:spPr>
          <a:xfrm>
            <a:off x="2071370" y="3427730"/>
            <a:ext cx="246381" cy="396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2" name="文本框 46"/>
          <p:cNvSpPr txBox="1"/>
          <p:nvPr/>
        </p:nvSpPr>
        <p:spPr>
          <a:xfrm flipH="1">
            <a:off x="7206615" y="913130"/>
            <a:ext cx="3111500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优化方法实验评估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82245" y="143510"/>
            <a:ext cx="586740" cy="498475"/>
            <a:chOff x="7213" y="8937"/>
            <a:chExt cx="924" cy="785"/>
          </a:xfrm>
        </p:grpSpPr>
        <p:sp>
          <p:nvSpPr>
            <p:cNvPr id="5" name="01xian"/>
            <p:cNvSpPr/>
            <p:nvPr>
              <p:custDataLst>
                <p:tags r:id="rId2"/>
              </p:custDataLst>
            </p:nvPr>
          </p:nvSpPr>
          <p:spPr>
            <a:xfrm rot="16200000">
              <a:off x="7289" y="8861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312" y="8938"/>
              <a:ext cx="548" cy="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</a:rPr>
                <a:t>a</a:t>
              </a:r>
            </a:p>
          </p:txBody>
        </p:sp>
      </p:grpSp>
      <p:pic>
        <p:nvPicPr>
          <p:cNvPr id="3" name="图片 2" descr="2022-08-20-180055_832x515_scrot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110" y="2022475"/>
            <a:ext cx="6143625" cy="3803015"/>
          </a:xfrm>
          <a:prstGeom prst="rect">
            <a:avLst/>
          </a:prstGeom>
        </p:spPr>
      </p:pic>
      <p:graphicFrame>
        <p:nvGraphicFramePr>
          <p:cNvPr id="8" name="图表 29"/>
          <p:cNvGraphicFramePr/>
          <p:nvPr/>
        </p:nvGraphicFramePr>
        <p:xfrm>
          <a:off x="6575425" y="1685290"/>
          <a:ext cx="5067300" cy="4477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2068830" y="5946775"/>
            <a:ext cx="19989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ym typeface="+mn-ea"/>
              </a:rPr>
              <a:t>图</a:t>
            </a:r>
            <a:r>
              <a:rPr lang="en-US" altLang="zh-CN" dirty="0">
                <a:sym typeface="+mn-ea"/>
              </a:rPr>
              <a:t>a4  </a:t>
            </a:r>
            <a:r>
              <a:rPr lang="zh-CN" altLang="en-US" dirty="0">
                <a:sym typeface="+mn-ea"/>
              </a:rPr>
              <a:t>页缓存管理</a:t>
            </a:r>
            <a:r>
              <a:rPr lang="en-US" altLang="zh-CN" dirty="0">
                <a:sym typeface="+mn-ea"/>
              </a:rPr>
              <a:t> 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319135" y="6162675"/>
            <a:ext cx="19989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ym typeface="+mn-ea"/>
              </a:rPr>
              <a:t>图</a:t>
            </a:r>
            <a:r>
              <a:rPr lang="en-US" altLang="zh-CN" dirty="0">
                <a:sym typeface="+mn-ea"/>
              </a:rPr>
              <a:t>a5  </a:t>
            </a:r>
            <a:r>
              <a:rPr lang="zh-CN" altLang="en-US" dirty="0">
                <a:sym typeface="+mn-ea"/>
              </a:rPr>
              <a:t>页缓存管理</a:t>
            </a:r>
            <a:r>
              <a:rPr lang="en-US" altLang="zh-CN" dirty="0">
                <a:sym typeface="+mn-ea"/>
              </a:rPr>
              <a:t> </a:t>
            </a:r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0C8869CB-6BBB-C9D2-E3D7-09B223057CF9}"/>
              </a:ext>
            </a:extLst>
          </p:cNvPr>
          <p:cNvSpPr/>
          <p:nvPr/>
        </p:nvSpPr>
        <p:spPr>
          <a:xfrm>
            <a:off x="245110" y="1963184"/>
            <a:ext cx="5239179" cy="654051"/>
          </a:xfrm>
          <a:prstGeom prst="ellipse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图片 36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9" cstate="print"/>
          <a:srcRect t="41111" b="34040"/>
          <a:stretch>
            <a:fillRect/>
          </a:stretch>
        </p:blipFill>
        <p:spPr>
          <a:xfrm>
            <a:off x="252095" y="133052"/>
            <a:ext cx="2638922" cy="655732"/>
          </a:xfrm>
          <a:prstGeom prst="rect">
            <a:avLst/>
          </a:prstGeom>
        </p:spPr>
      </p:pic>
      <p:sp>
        <p:nvSpPr>
          <p:cNvPr id="1048675" name="矩形 1"/>
          <p:cNvSpPr/>
          <p:nvPr/>
        </p:nvSpPr>
        <p:spPr>
          <a:xfrm>
            <a:off x="635" y="1755140"/>
            <a:ext cx="12191365" cy="3347720"/>
          </a:xfrm>
          <a:prstGeom prst="rect">
            <a:avLst/>
          </a:prstGeom>
          <a:solidFill>
            <a:schemeClr val="accent2"/>
          </a:solidFill>
          <a:ln>
            <a:solidFill>
              <a:srgbClr val="177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45745" name="直接连接符 3"/>
          <p:cNvCxnSpPr/>
          <p:nvPr/>
        </p:nvCxnSpPr>
        <p:spPr>
          <a:xfrm>
            <a:off x="444186" y="2679700"/>
            <a:ext cx="8332342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014099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77" name="文本框 4"/>
          <p:cNvSpPr txBox="1"/>
          <p:nvPr/>
        </p:nvSpPr>
        <p:spPr>
          <a:xfrm>
            <a:off x="802639" y="2036445"/>
            <a:ext cx="476052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002060"/>
                </a:solidFill>
              </a:rPr>
              <a:t>资源受限问题 </a:t>
            </a:r>
            <a:r>
              <a:rPr lang="en-US" altLang="zh-CN" sz="3200" dirty="0">
                <a:solidFill>
                  <a:srgbClr val="002060"/>
                </a:solidFill>
              </a:rPr>
              <a:t>&amp; </a:t>
            </a:r>
            <a:r>
              <a:rPr lang="zh-CN" altLang="en-US" sz="3200" dirty="0">
                <a:solidFill>
                  <a:srgbClr val="002060"/>
                </a:solidFill>
              </a:rPr>
              <a:t>优化策略</a:t>
            </a:r>
          </a:p>
        </p:txBody>
      </p:sp>
      <p:pic>
        <p:nvPicPr>
          <p:cNvPr id="2097160" name="图片 6" descr="Northwestern_Polytechnical_University_badge_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74760" y="1743075"/>
            <a:ext cx="3317240" cy="330136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218690" y="2849880"/>
            <a:ext cx="586740" cy="521970"/>
            <a:chOff x="8078" y="3218"/>
            <a:chExt cx="924" cy="822"/>
          </a:xfrm>
        </p:grpSpPr>
        <p:sp>
          <p:nvSpPr>
            <p:cNvPr id="1048678" name="01xian"/>
            <p:cNvSpPr/>
            <p:nvPr>
              <p:custDataLst>
                <p:tags r:id="rId6"/>
              </p:custDataLst>
            </p:nvPr>
          </p:nvSpPr>
          <p:spPr>
            <a:xfrm rot="16200000">
              <a:off x="8154" y="3192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1048679" name="文本框 5"/>
            <p:cNvSpPr txBox="1"/>
            <p:nvPr/>
          </p:nvSpPr>
          <p:spPr>
            <a:xfrm>
              <a:off x="8181" y="3218"/>
              <a:ext cx="548" cy="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a</a:t>
              </a:r>
            </a:p>
          </p:txBody>
        </p:sp>
      </p:grpSp>
      <p:sp>
        <p:nvSpPr>
          <p:cNvPr id="1048680" name="文本框 7"/>
          <p:cNvSpPr txBox="1"/>
          <p:nvPr/>
        </p:nvSpPr>
        <p:spPr>
          <a:xfrm>
            <a:off x="2891155" y="2945765"/>
            <a:ext cx="5062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2060"/>
                </a:solidFill>
              </a:rPr>
              <a:t>时</a:t>
            </a:r>
            <a:r>
              <a:rPr lang="zh-CN" altLang="en-US" sz="2400" b="1">
                <a:solidFill>
                  <a:srgbClr val="002060"/>
                </a:solidFill>
                <a:sym typeface="+mn-ea"/>
              </a:rPr>
              <a:t>空</a:t>
            </a:r>
            <a:r>
              <a:rPr lang="zh-CN" altLang="en-US" sz="2400" b="1">
                <a:solidFill>
                  <a:srgbClr val="002060"/>
                </a:solidFill>
              </a:rPr>
              <a:t>优化 —— 关键系统调用优化</a:t>
            </a:r>
          </a:p>
        </p:txBody>
      </p:sp>
      <p:sp>
        <p:nvSpPr>
          <p:cNvPr id="1048681" name="01xian"/>
          <p:cNvSpPr/>
          <p:nvPr>
            <p:custDataLst>
              <p:tags r:id="rId3"/>
            </p:custDataLst>
          </p:nvPr>
        </p:nvSpPr>
        <p:spPr>
          <a:xfrm rot="16200000">
            <a:off x="2266370" y="3615136"/>
            <a:ext cx="490143" cy="58749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rgbClr val="0140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683" tIns="43341" rIns="86683" bIns="107961" anchor="ctr"/>
          <a:lstStyle/>
          <a:p>
            <a:pPr algn="ctr"/>
            <a:endParaRPr lang="zh-CN" altLang="en-US" sz="2400" b="1" kern="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Arial" panose="020B0604020202090204" pitchFamily="34" charset="0"/>
              <a:sym typeface="Arial" panose="020B0604020202090204" pitchFamily="34" charset="0"/>
            </a:endParaRPr>
          </a:p>
        </p:txBody>
      </p:sp>
      <p:sp>
        <p:nvSpPr>
          <p:cNvPr id="1048682" name="文本框 10"/>
          <p:cNvSpPr txBox="1"/>
          <p:nvPr/>
        </p:nvSpPr>
        <p:spPr>
          <a:xfrm>
            <a:off x="2271069" y="3656806"/>
            <a:ext cx="360680" cy="497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b</a:t>
            </a:r>
          </a:p>
        </p:txBody>
      </p:sp>
      <p:sp>
        <p:nvSpPr>
          <p:cNvPr id="1048683" name="文本框 11"/>
          <p:cNvSpPr txBox="1"/>
          <p:nvPr/>
        </p:nvSpPr>
        <p:spPr>
          <a:xfrm>
            <a:off x="2891155" y="3663950"/>
            <a:ext cx="53695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FF00"/>
                </a:solidFill>
              </a:rPr>
              <a:t>时空优化 —— 文件系统缓存优化</a:t>
            </a:r>
          </a:p>
        </p:txBody>
      </p:sp>
      <p:sp>
        <p:nvSpPr>
          <p:cNvPr id="1048687" name="01xian"/>
          <p:cNvSpPr/>
          <p:nvPr>
            <p:custDataLst>
              <p:tags r:id="rId4"/>
            </p:custDataLst>
          </p:nvPr>
        </p:nvSpPr>
        <p:spPr>
          <a:xfrm rot="16200000">
            <a:off x="2265735" y="4347926"/>
            <a:ext cx="490143" cy="58749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rgbClr val="0140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683" tIns="43341" rIns="86683" bIns="107961" anchor="ctr"/>
          <a:lstStyle/>
          <a:p>
            <a:pPr algn="ctr"/>
            <a:endParaRPr lang="zh-CN" altLang="en-US" sz="2400" b="1" kern="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Arial" panose="020B0604020202090204" pitchFamily="34" charset="0"/>
              <a:sym typeface="Arial" panose="020B0604020202090204" pitchFamily="34" charset="0"/>
            </a:endParaRPr>
          </a:p>
        </p:txBody>
      </p:sp>
      <p:sp>
        <p:nvSpPr>
          <p:cNvPr id="1048688" name="文本框 19"/>
          <p:cNvSpPr txBox="1"/>
          <p:nvPr/>
        </p:nvSpPr>
        <p:spPr>
          <a:xfrm>
            <a:off x="2270434" y="4389596"/>
            <a:ext cx="347980" cy="4978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048689" name="文本框 20"/>
          <p:cNvSpPr txBox="1"/>
          <p:nvPr/>
        </p:nvSpPr>
        <p:spPr>
          <a:xfrm>
            <a:off x="2890520" y="4403725"/>
            <a:ext cx="58635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x-none" sz="2400" b="1">
                <a:solidFill>
                  <a:srgbClr val="002060"/>
                </a:solidFill>
              </a:rPr>
              <a:t>空间优化 —— </a:t>
            </a:r>
            <a:r>
              <a:rPr lang="zh-CN" altLang="en-US" sz="2400" b="1">
                <a:solidFill>
                  <a:srgbClr val="002060"/>
                </a:solidFill>
              </a:rPr>
              <a:t>内存管理空间优化</a:t>
            </a:r>
          </a:p>
        </p:txBody>
      </p:sp>
      <p:sp>
        <p:nvSpPr>
          <p:cNvPr id="1048609" name="01xian"/>
          <p:cNvSpPr/>
          <p:nvPr>
            <p:custDataLst>
              <p:tags r:id="rId5"/>
            </p:custDataLst>
          </p:nvPr>
        </p:nvSpPr>
        <p:spPr>
          <a:xfrm>
            <a:off x="309799" y="1998151"/>
            <a:ext cx="490143" cy="58749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rgbClr val="0140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683" tIns="43341" rIns="86683" bIns="107961" anchor="ctr"/>
          <a:lstStyle/>
          <a:p>
            <a:pPr algn="ctr"/>
            <a:r>
              <a:rPr lang="en-US" altLang="zh-CN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rPr>
              <a:t>2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471295" y="229870"/>
            <a:ext cx="10306050" cy="497840"/>
            <a:chOff x="2317" y="362"/>
            <a:chExt cx="16230" cy="784"/>
          </a:xfrm>
        </p:grpSpPr>
        <p:grpSp>
          <p:nvGrpSpPr>
            <p:cNvPr id="47" name="Group 26"/>
            <p:cNvGrpSpPr/>
            <p:nvPr/>
          </p:nvGrpSpPr>
          <p:grpSpPr>
            <a:xfrm>
              <a:off x="16011" y="443"/>
              <a:ext cx="2536" cy="524"/>
              <a:chOff x="4108466" y="6037136"/>
              <a:chExt cx="1698123" cy="350937"/>
            </a:xfrm>
          </p:grpSpPr>
          <p:sp>
            <p:nvSpPr>
              <p:cNvPr id="1048637" name="PA_任意多边形 10"/>
              <p:cNvSpPr>
                <a:spLocks noChangeAspect="1" noEditPoints="1"/>
              </p:cNvSpPr>
              <p:nvPr/>
            </p:nvSpPr>
            <p:spPr bwMode="auto">
              <a:xfrm>
                <a:off x="4108466" y="6115414"/>
                <a:ext cx="232762" cy="232762"/>
              </a:xfrm>
              <a:custGeom>
                <a:avLst/>
                <a:gdLst>
                  <a:gd name="connsiteX0" fmla="*/ 378486 w 600063"/>
                  <a:gd name="connsiteY0" fmla="*/ 322142 h 600063"/>
                  <a:gd name="connsiteX1" fmla="*/ 394917 w 600063"/>
                  <a:gd name="connsiteY1" fmla="*/ 355525 h 600063"/>
                  <a:gd name="connsiteX2" fmla="*/ 402346 w 600063"/>
                  <a:gd name="connsiteY2" fmla="*/ 360954 h 600063"/>
                  <a:gd name="connsiteX3" fmla="*/ 439160 w 600063"/>
                  <a:gd name="connsiteY3" fmla="*/ 366287 h 600063"/>
                  <a:gd name="connsiteX4" fmla="*/ 412538 w 600063"/>
                  <a:gd name="connsiteY4" fmla="*/ 392241 h 600063"/>
                  <a:gd name="connsiteX5" fmla="*/ 409680 w 600063"/>
                  <a:gd name="connsiteY5" fmla="*/ 401003 h 600063"/>
                  <a:gd name="connsiteX6" fmla="*/ 415967 w 600063"/>
                  <a:gd name="connsiteY6" fmla="*/ 437672 h 600063"/>
                  <a:gd name="connsiteX7" fmla="*/ 383058 w 600063"/>
                  <a:gd name="connsiteY7" fmla="*/ 420338 h 600063"/>
                  <a:gd name="connsiteX8" fmla="*/ 373866 w 600063"/>
                  <a:gd name="connsiteY8" fmla="*/ 420338 h 600063"/>
                  <a:gd name="connsiteX9" fmla="*/ 340910 w 600063"/>
                  <a:gd name="connsiteY9" fmla="*/ 437672 h 600063"/>
                  <a:gd name="connsiteX10" fmla="*/ 347196 w 600063"/>
                  <a:gd name="connsiteY10" fmla="*/ 401003 h 600063"/>
                  <a:gd name="connsiteX11" fmla="*/ 344387 w 600063"/>
                  <a:gd name="connsiteY11" fmla="*/ 392241 h 600063"/>
                  <a:gd name="connsiteX12" fmla="*/ 317764 w 600063"/>
                  <a:gd name="connsiteY12" fmla="*/ 366287 h 600063"/>
                  <a:gd name="connsiteX13" fmla="*/ 354531 w 600063"/>
                  <a:gd name="connsiteY13" fmla="*/ 360954 h 600063"/>
                  <a:gd name="connsiteX14" fmla="*/ 362008 w 600063"/>
                  <a:gd name="connsiteY14" fmla="*/ 355525 h 600063"/>
                  <a:gd name="connsiteX15" fmla="*/ 378439 w 600063"/>
                  <a:gd name="connsiteY15" fmla="*/ 290340 h 600063"/>
                  <a:gd name="connsiteX16" fmla="*/ 369563 w 600063"/>
                  <a:gd name="connsiteY16" fmla="*/ 295412 h 600063"/>
                  <a:gd name="connsiteX17" fmla="*/ 346560 w 600063"/>
                  <a:gd name="connsiteY17" fmla="*/ 342084 h 600063"/>
                  <a:gd name="connsiteX18" fmla="*/ 295079 w 600063"/>
                  <a:gd name="connsiteY18" fmla="*/ 349560 h 600063"/>
                  <a:gd name="connsiteX19" fmla="*/ 289554 w 600063"/>
                  <a:gd name="connsiteY19" fmla="*/ 366419 h 600063"/>
                  <a:gd name="connsiteX20" fmla="*/ 326796 w 600063"/>
                  <a:gd name="connsiteY20" fmla="*/ 402757 h 600063"/>
                  <a:gd name="connsiteX21" fmla="*/ 318034 w 600063"/>
                  <a:gd name="connsiteY21" fmla="*/ 454048 h 600063"/>
                  <a:gd name="connsiteX22" fmla="*/ 332368 w 600063"/>
                  <a:gd name="connsiteY22" fmla="*/ 464430 h 600063"/>
                  <a:gd name="connsiteX23" fmla="*/ 378421 w 600063"/>
                  <a:gd name="connsiteY23" fmla="*/ 440237 h 600063"/>
                  <a:gd name="connsiteX24" fmla="*/ 424473 w 600063"/>
                  <a:gd name="connsiteY24" fmla="*/ 464430 h 600063"/>
                  <a:gd name="connsiteX25" fmla="*/ 438856 w 600063"/>
                  <a:gd name="connsiteY25" fmla="*/ 454048 h 600063"/>
                  <a:gd name="connsiteX26" fmla="*/ 430045 w 600063"/>
                  <a:gd name="connsiteY26" fmla="*/ 402757 h 600063"/>
                  <a:gd name="connsiteX27" fmla="*/ 467287 w 600063"/>
                  <a:gd name="connsiteY27" fmla="*/ 366419 h 600063"/>
                  <a:gd name="connsiteX28" fmla="*/ 461811 w 600063"/>
                  <a:gd name="connsiteY28" fmla="*/ 349560 h 600063"/>
                  <a:gd name="connsiteX29" fmla="*/ 410329 w 600063"/>
                  <a:gd name="connsiteY29" fmla="*/ 342084 h 600063"/>
                  <a:gd name="connsiteX30" fmla="*/ 387279 w 600063"/>
                  <a:gd name="connsiteY30" fmla="*/ 295412 h 600063"/>
                  <a:gd name="connsiteX31" fmla="*/ 378439 w 600063"/>
                  <a:gd name="connsiteY31" fmla="*/ 290340 h 600063"/>
                  <a:gd name="connsiteX32" fmla="*/ 269044 w 600063"/>
                  <a:gd name="connsiteY32" fmla="*/ 158372 h 600063"/>
                  <a:gd name="connsiteX33" fmla="*/ 333099 w 600063"/>
                  <a:gd name="connsiteY33" fmla="*/ 222470 h 600063"/>
                  <a:gd name="connsiteX34" fmla="*/ 269044 w 600063"/>
                  <a:gd name="connsiteY34" fmla="*/ 286521 h 600063"/>
                  <a:gd name="connsiteX35" fmla="*/ 268758 w 600063"/>
                  <a:gd name="connsiteY35" fmla="*/ 286521 h 600063"/>
                  <a:gd name="connsiteX36" fmla="*/ 204845 w 600063"/>
                  <a:gd name="connsiteY36" fmla="*/ 222327 h 600063"/>
                  <a:gd name="connsiteX37" fmla="*/ 269044 w 600063"/>
                  <a:gd name="connsiteY37" fmla="*/ 158372 h 600063"/>
                  <a:gd name="connsiteX38" fmla="*/ 268886 w 600063"/>
                  <a:gd name="connsiteY38" fmla="*/ 134538 h 600063"/>
                  <a:gd name="connsiteX39" fmla="*/ 184734 w 600063"/>
                  <a:gd name="connsiteY39" fmla="*/ 196783 h 600063"/>
                  <a:gd name="connsiteX40" fmla="*/ 219690 w 600063"/>
                  <a:gd name="connsiteY40" fmla="*/ 295412 h 600063"/>
                  <a:gd name="connsiteX41" fmla="*/ 129776 w 600063"/>
                  <a:gd name="connsiteY41" fmla="*/ 425283 h 600063"/>
                  <a:gd name="connsiteX42" fmla="*/ 141777 w 600063"/>
                  <a:gd name="connsiteY42" fmla="*/ 437284 h 600063"/>
                  <a:gd name="connsiteX43" fmla="*/ 153778 w 600063"/>
                  <a:gd name="connsiteY43" fmla="*/ 425283 h 600063"/>
                  <a:gd name="connsiteX44" fmla="*/ 268743 w 600063"/>
                  <a:gd name="connsiteY44" fmla="*/ 310461 h 600063"/>
                  <a:gd name="connsiteX45" fmla="*/ 269028 w 600063"/>
                  <a:gd name="connsiteY45" fmla="*/ 310461 h 600063"/>
                  <a:gd name="connsiteX46" fmla="*/ 323368 w 600063"/>
                  <a:gd name="connsiteY46" fmla="*/ 324129 h 600063"/>
                  <a:gd name="connsiteX47" fmla="*/ 343941 w 600063"/>
                  <a:gd name="connsiteY47" fmla="*/ 308509 h 600063"/>
                  <a:gd name="connsiteX48" fmla="*/ 318081 w 600063"/>
                  <a:gd name="connsiteY48" fmla="*/ 295412 h 600063"/>
                  <a:gd name="connsiteX49" fmla="*/ 353037 w 600063"/>
                  <a:gd name="connsiteY49" fmla="*/ 196783 h 600063"/>
                  <a:gd name="connsiteX50" fmla="*/ 268886 w 600063"/>
                  <a:gd name="connsiteY50" fmla="*/ 134538 h 600063"/>
                  <a:gd name="connsiteX51" fmla="*/ 300032 w 600063"/>
                  <a:gd name="connsiteY51" fmla="*/ 0 h 600063"/>
                  <a:gd name="connsiteX52" fmla="*/ 600063 w 600063"/>
                  <a:gd name="connsiteY52" fmla="*/ 300032 h 600063"/>
                  <a:gd name="connsiteX53" fmla="*/ 300032 w 600063"/>
                  <a:gd name="connsiteY53" fmla="*/ 600063 h 600063"/>
                  <a:gd name="connsiteX54" fmla="*/ 0 w 600063"/>
                  <a:gd name="connsiteY54" fmla="*/ 300032 h 600063"/>
                  <a:gd name="connsiteX55" fmla="*/ 300032 w 600063"/>
                  <a:gd name="connsiteY55" fmla="*/ 0 h 600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0063" h="600063">
                    <a:moveTo>
                      <a:pt x="378486" y="322142"/>
                    </a:moveTo>
                    <a:lnTo>
                      <a:pt x="394917" y="355525"/>
                    </a:lnTo>
                    <a:cubicBezTo>
                      <a:pt x="396345" y="358430"/>
                      <a:pt x="399155" y="360477"/>
                      <a:pt x="402346" y="360954"/>
                    </a:cubicBezTo>
                    <a:lnTo>
                      <a:pt x="439160" y="366287"/>
                    </a:lnTo>
                    <a:lnTo>
                      <a:pt x="412538" y="392241"/>
                    </a:lnTo>
                    <a:cubicBezTo>
                      <a:pt x="410204" y="394527"/>
                      <a:pt x="409157" y="397765"/>
                      <a:pt x="409680" y="401003"/>
                    </a:cubicBezTo>
                    <a:lnTo>
                      <a:pt x="415967" y="437672"/>
                    </a:lnTo>
                    <a:lnTo>
                      <a:pt x="383058" y="420338"/>
                    </a:lnTo>
                    <a:cubicBezTo>
                      <a:pt x="380153" y="418814"/>
                      <a:pt x="376724" y="418814"/>
                      <a:pt x="373866" y="420338"/>
                    </a:cubicBezTo>
                    <a:lnTo>
                      <a:pt x="340910" y="437672"/>
                    </a:lnTo>
                    <a:lnTo>
                      <a:pt x="347196" y="401003"/>
                    </a:lnTo>
                    <a:cubicBezTo>
                      <a:pt x="347768" y="397765"/>
                      <a:pt x="346720" y="394527"/>
                      <a:pt x="344387" y="392241"/>
                    </a:cubicBezTo>
                    <a:lnTo>
                      <a:pt x="317764" y="366287"/>
                    </a:lnTo>
                    <a:lnTo>
                      <a:pt x="354531" y="360954"/>
                    </a:lnTo>
                    <a:cubicBezTo>
                      <a:pt x="357769" y="360477"/>
                      <a:pt x="360579" y="358430"/>
                      <a:pt x="362008" y="355525"/>
                    </a:cubicBezTo>
                    <a:close/>
                    <a:moveTo>
                      <a:pt x="378439" y="290340"/>
                    </a:moveTo>
                    <a:cubicBezTo>
                      <a:pt x="374837" y="290340"/>
                      <a:pt x="371230" y="292031"/>
                      <a:pt x="369563" y="295412"/>
                    </a:cubicBezTo>
                    <a:lnTo>
                      <a:pt x="346560" y="342084"/>
                    </a:lnTo>
                    <a:lnTo>
                      <a:pt x="295079" y="349560"/>
                    </a:lnTo>
                    <a:cubicBezTo>
                      <a:pt x="286935" y="350704"/>
                      <a:pt x="283649" y="360705"/>
                      <a:pt x="289554" y="366419"/>
                    </a:cubicBezTo>
                    <a:lnTo>
                      <a:pt x="326796" y="402757"/>
                    </a:lnTo>
                    <a:lnTo>
                      <a:pt x="318034" y="454048"/>
                    </a:lnTo>
                    <a:cubicBezTo>
                      <a:pt x="316653" y="462096"/>
                      <a:pt x="325130" y="468287"/>
                      <a:pt x="332368" y="464430"/>
                    </a:cubicBezTo>
                    <a:lnTo>
                      <a:pt x="378421" y="440237"/>
                    </a:lnTo>
                    <a:lnTo>
                      <a:pt x="424473" y="464430"/>
                    </a:lnTo>
                    <a:cubicBezTo>
                      <a:pt x="431712" y="468287"/>
                      <a:pt x="440237" y="462144"/>
                      <a:pt x="438856" y="454048"/>
                    </a:cubicBezTo>
                    <a:lnTo>
                      <a:pt x="430045" y="402757"/>
                    </a:lnTo>
                    <a:lnTo>
                      <a:pt x="467287" y="366419"/>
                    </a:lnTo>
                    <a:cubicBezTo>
                      <a:pt x="473240" y="360705"/>
                      <a:pt x="469954" y="350704"/>
                      <a:pt x="461811" y="349560"/>
                    </a:cubicBezTo>
                    <a:lnTo>
                      <a:pt x="410329" y="342084"/>
                    </a:lnTo>
                    <a:lnTo>
                      <a:pt x="387279" y="295412"/>
                    </a:lnTo>
                    <a:cubicBezTo>
                      <a:pt x="385636" y="292031"/>
                      <a:pt x="382040" y="290340"/>
                      <a:pt x="378439" y="290340"/>
                    </a:cubicBezTo>
                    <a:close/>
                    <a:moveTo>
                      <a:pt x="269044" y="158372"/>
                    </a:moveTo>
                    <a:cubicBezTo>
                      <a:pt x="304429" y="158372"/>
                      <a:pt x="333099" y="187087"/>
                      <a:pt x="333099" y="222470"/>
                    </a:cubicBezTo>
                    <a:cubicBezTo>
                      <a:pt x="333099" y="257853"/>
                      <a:pt x="304429" y="286521"/>
                      <a:pt x="269044" y="286521"/>
                    </a:cubicBezTo>
                    <a:lnTo>
                      <a:pt x="268758" y="286521"/>
                    </a:lnTo>
                    <a:cubicBezTo>
                      <a:pt x="233373" y="286426"/>
                      <a:pt x="204750" y="257710"/>
                      <a:pt x="204845" y="222327"/>
                    </a:cubicBezTo>
                    <a:cubicBezTo>
                      <a:pt x="204893" y="186945"/>
                      <a:pt x="233659" y="158324"/>
                      <a:pt x="269044" y="158372"/>
                    </a:cubicBezTo>
                    <a:close/>
                    <a:moveTo>
                      <a:pt x="268886" y="134538"/>
                    </a:moveTo>
                    <a:cubicBezTo>
                      <a:pt x="230215" y="134538"/>
                      <a:pt x="196068" y="159779"/>
                      <a:pt x="184734" y="196783"/>
                    </a:cubicBezTo>
                    <a:cubicBezTo>
                      <a:pt x="173447" y="233786"/>
                      <a:pt x="187639" y="273791"/>
                      <a:pt x="219690" y="295412"/>
                    </a:cubicBezTo>
                    <a:cubicBezTo>
                      <a:pt x="165684" y="315890"/>
                      <a:pt x="129919" y="367562"/>
                      <a:pt x="129776" y="425283"/>
                    </a:cubicBezTo>
                    <a:cubicBezTo>
                      <a:pt x="129776" y="431902"/>
                      <a:pt x="135157" y="437284"/>
                      <a:pt x="141777" y="437284"/>
                    </a:cubicBezTo>
                    <a:cubicBezTo>
                      <a:pt x="148397" y="437284"/>
                      <a:pt x="153778" y="431902"/>
                      <a:pt x="153778" y="425283"/>
                    </a:cubicBezTo>
                    <a:cubicBezTo>
                      <a:pt x="153826" y="361848"/>
                      <a:pt x="205260" y="310414"/>
                      <a:pt x="268743" y="310461"/>
                    </a:cubicBezTo>
                    <a:lnTo>
                      <a:pt x="269028" y="310461"/>
                    </a:lnTo>
                    <a:cubicBezTo>
                      <a:pt x="287983" y="310461"/>
                      <a:pt x="306651" y="315176"/>
                      <a:pt x="323368" y="324129"/>
                    </a:cubicBezTo>
                    <a:cubicBezTo>
                      <a:pt x="329797" y="318319"/>
                      <a:pt x="336655" y="313128"/>
                      <a:pt x="343941" y="308509"/>
                    </a:cubicBezTo>
                    <a:cubicBezTo>
                      <a:pt x="335797" y="303270"/>
                      <a:pt x="327130" y="298889"/>
                      <a:pt x="318081" y="295412"/>
                    </a:cubicBezTo>
                    <a:cubicBezTo>
                      <a:pt x="350132" y="273791"/>
                      <a:pt x="364324" y="233786"/>
                      <a:pt x="353037" y="196783"/>
                    </a:cubicBezTo>
                    <a:cubicBezTo>
                      <a:pt x="341703" y="159779"/>
                      <a:pt x="307556" y="134538"/>
                      <a:pt x="268886" y="134538"/>
                    </a:cubicBezTo>
                    <a:close/>
                    <a:moveTo>
                      <a:pt x="300032" y="0"/>
                    </a:moveTo>
                    <a:cubicBezTo>
                      <a:pt x="465716" y="0"/>
                      <a:pt x="600063" y="134347"/>
                      <a:pt x="600063" y="300032"/>
                    </a:cubicBezTo>
                    <a:cubicBezTo>
                      <a:pt x="600063" y="465763"/>
                      <a:pt x="465716" y="600063"/>
                      <a:pt x="300032" y="600063"/>
                    </a:cubicBezTo>
                    <a:cubicBezTo>
                      <a:pt x="134348" y="600063"/>
                      <a:pt x="0" y="465763"/>
                      <a:pt x="0" y="300032"/>
                    </a:cubicBezTo>
                    <a:cubicBezTo>
                      <a:pt x="0" y="134347"/>
                      <a:pt x="134348" y="0"/>
                      <a:pt x="300032" y="0"/>
                    </a:cubicBezTo>
                    <a:close/>
                  </a:path>
                </a:pathLst>
              </a:custGeom>
              <a:solidFill>
                <a:srgbClr val="024CA4"/>
              </a:solidFill>
              <a:ln>
                <a:noFill/>
              </a:ln>
            </p:spPr>
            <p:txBody>
              <a:bodyPr vert="horz" wrap="square" lIns="86699" tIns="43349" rIns="86699" bIns="43349" numCol="1" anchor="t" anchorCtr="0" compatLnSpc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665" b="1">
                  <a:solidFill>
                    <a:srgbClr val="0B2C4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8638" name="矩形 8"/>
              <p:cNvSpPr/>
              <p:nvPr/>
            </p:nvSpPr>
            <p:spPr>
              <a:xfrm>
                <a:off x="4341228" y="6037136"/>
                <a:ext cx="1465361" cy="3509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465" b="1" spc="71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指导老师：张羽</a:t>
                </a:r>
              </a:p>
            </p:txBody>
          </p:sp>
        </p:grpSp>
        <p:grpSp>
          <p:nvGrpSpPr>
            <p:cNvPr id="48" name="Group 31"/>
            <p:cNvGrpSpPr/>
            <p:nvPr/>
          </p:nvGrpSpPr>
          <p:grpSpPr>
            <a:xfrm>
              <a:off x="9600" y="476"/>
              <a:ext cx="4376" cy="524"/>
              <a:chOff x="3875401" y="5490742"/>
              <a:chExt cx="2930420" cy="350937"/>
            </a:xfrm>
          </p:grpSpPr>
          <p:sp>
            <p:nvSpPr>
              <p:cNvPr id="1048639" name="PA_任意多边形 10"/>
              <p:cNvSpPr>
                <a:spLocks noChangeAspect="1" noEditPoints="1"/>
              </p:cNvSpPr>
              <p:nvPr/>
            </p:nvSpPr>
            <p:spPr bwMode="auto">
              <a:xfrm>
                <a:off x="3875401" y="5541459"/>
                <a:ext cx="232762" cy="232762"/>
              </a:xfrm>
              <a:custGeom>
                <a:avLst/>
                <a:gdLst>
                  <a:gd name="T0" fmla="*/ 6300 w 12600"/>
                  <a:gd name="T1" fmla="*/ 0 h 12600"/>
                  <a:gd name="T2" fmla="*/ 0 w 12600"/>
                  <a:gd name="T3" fmla="*/ 6300 h 12600"/>
                  <a:gd name="T4" fmla="*/ 6300 w 12600"/>
                  <a:gd name="T5" fmla="*/ 12600 h 12600"/>
                  <a:gd name="T6" fmla="*/ 12600 w 12600"/>
                  <a:gd name="T7" fmla="*/ 6300 h 12600"/>
                  <a:gd name="T8" fmla="*/ 6300 w 12600"/>
                  <a:gd name="T9" fmla="*/ 0 h 12600"/>
                  <a:gd name="T10" fmla="*/ 2730 w 12600"/>
                  <a:gd name="T11" fmla="*/ 9152 h 12600"/>
                  <a:gd name="T12" fmla="*/ 4279 w 12600"/>
                  <a:gd name="T13" fmla="*/ 8224 h 12600"/>
                  <a:gd name="T14" fmla="*/ 5515 w 12600"/>
                  <a:gd name="T15" fmla="*/ 6979 h 12600"/>
                  <a:gd name="T16" fmla="*/ 5104 w 12600"/>
                  <a:gd name="T17" fmla="*/ 6051 h 12600"/>
                  <a:gd name="T18" fmla="*/ 4751 w 12600"/>
                  <a:gd name="T19" fmla="*/ 5405 h 12600"/>
                  <a:gd name="T20" fmla="*/ 4889 w 12600"/>
                  <a:gd name="T21" fmla="*/ 5086 h 12600"/>
                  <a:gd name="T22" fmla="*/ 4791 w 12600"/>
                  <a:gd name="T23" fmla="*/ 4416 h 12600"/>
                  <a:gd name="T24" fmla="*/ 6300 w 12600"/>
                  <a:gd name="T25" fmla="*/ 3115 h 12600"/>
                  <a:gd name="T26" fmla="*/ 7808 w 12600"/>
                  <a:gd name="T27" fmla="*/ 4416 h 12600"/>
                  <a:gd name="T28" fmla="*/ 7711 w 12600"/>
                  <a:gd name="T29" fmla="*/ 5085 h 12600"/>
                  <a:gd name="T30" fmla="*/ 7849 w 12600"/>
                  <a:gd name="T31" fmla="*/ 5405 h 12600"/>
                  <a:gd name="T32" fmla="*/ 7496 w 12600"/>
                  <a:gd name="T33" fmla="*/ 6051 h 12600"/>
                  <a:gd name="T34" fmla="*/ 7085 w 12600"/>
                  <a:gd name="T35" fmla="*/ 6978 h 12600"/>
                  <a:gd name="T36" fmla="*/ 8320 w 12600"/>
                  <a:gd name="T37" fmla="*/ 8223 h 12600"/>
                  <a:gd name="T38" fmla="*/ 9869 w 12600"/>
                  <a:gd name="T39" fmla="*/ 9152 h 12600"/>
                  <a:gd name="T40" fmla="*/ 2730 w 12600"/>
                  <a:gd name="T41" fmla="*/ 9152 h 12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600" h="12600">
                    <a:moveTo>
                      <a:pt x="6300" y="0"/>
                    </a:moveTo>
                    <a:cubicBezTo>
                      <a:pt x="2821" y="0"/>
                      <a:pt x="0" y="2821"/>
                      <a:pt x="0" y="6300"/>
                    </a:cubicBezTo>
                    <a:cubicBezTo>
                      <a:pt x="0" y="9780"/>
                      <a:pt x="2821" y="12600"/>
                      <a:pt x="6300" y="12600"/>
                    </a:cubicBezTo>
                    <a:cubicBezTo>
                      <a:pt x="9779" y="12600"/>
                      <a:pt x="12600" y="9780"/>
                      <a:pt x="12600" y="6300"/>
                    </a:cubicBezTo>
                    <a:cubicBezTo>
                      <a:pt x="12600" y="2821"/>
                      <a:pt x="9779" y="0"/>
                      <a:pt x="6300" y="0"/>
                    </a:cubicBezTo>
                    <a:close/>
                    <a:moveTo>
                      <a:pt x="2730" y="9152"/>
                    </a:moveTo>
                    <a:cubicBezTo>
                      <a:pt x="2730" y="8914"/>
                      <a:pt x="3341" y="8565"/>
                      <a:pt x="4279" y="8224"/>
                    </a:cubicBezTo>
                    <a:cubicBezTo>
                      <a:pt x="5216" y="7882"/>
                      <a:pt x="5515" y="7595"/>
                      <a:pt x="5515" y="6979"/>
                    </a:cubicBezTo>
                    <a:cubicBezTo>
                      <a:pt x="5515" y="6608"/>
                      <a:pt x="5229" y="6729"/>
                      <a:pt x="5104" y="6051"/>
                    </a:cubicBezTo>
                    <a:cubicBezTo>
                      <a:pt x="5052" y="5770"/>
                      <a:pt x="4799" y="6047"/>
                      <a:pt x="4751" y="5405"/>
                    </a:cubicBezTo>
                    <a:cubicBezTo>
                      <a:pt x="4751" y="5150"/>
                      <a:pt x="4889" y="5086"/>
                      <a:pt x="4889" y="5086"/>
                    </a:cubicBezTo>
                    <a:cubicBezTo>
                      <a:pt x="4889" y="5086"/>
                      <a:pt x="4819" y="4707"/>
                      <a:pt x="4791" y="4416"/>
                    </a:cubicBezTo>
                    <a:cubicBezTo>
                      <a:pt x="4757" y="4053"/>
                      <a:pt x="5001" y="3115"/>
                      <a:pt x="6300" y="3115"/>
                    </a:cubicBezTo>
                    <a:cubicBezTo>
                      <a:pt x="7598" y="3115"/>
                      <a:pt x="7842" y="4053"/>
                      <a:pt x="7808" y="4416"/>
                    </a:cubicBezTo>
                    <a:cubicBezTo>
                      <a:pt x="7781" y="4707"/>
                      <a:pt x="7711" y="5085"/>
                      <a:pt x="7711" y="5085"/>
                    </a:cubicBezTo>
                    <a:cubicBezTo>
                      <a:pt x="7711" y="5085"/>
                      <a:pt x="7849" y="5149"/>
                      <a:pt x="7849" y="5405"/>
                    </a:cubicBezTo>
                    <a:cubicBezTo>
                      <a:pt x="7801" y="6046"/>
                      <a:pt x="7548" y="5770"/>
                      <a:pt x="7496" y="6051"/>
                    </a:cubicBezTo>
                    <a:cubicBezTo>
                      <a:pt x="7370" y="6728"/>
                      <a:pt x="7085" y="6607"/>
                      <a:pt x="7085" y="6978"/>
                    </a:cubicBezTo>
                    <a:cubicBezTo>
                      <a:pt x="7085" y="7594"/>
                      <a:pt x="7384" y="7882"/>
                      <a:pt x="8320" y="8223"/>
                    </a:cubicBezTo>
                    <a:cubicBezTo>
                      <a:pt x="9259" y="8565"/>
                      <a:pt x="9869" y="8914"/>
                      <a:pt x="9869" y="9152"/>
                    </a:cubicBezTo>
                    <a:cubicBezTo>
                      <a:pt x="9869" y="9594"/>
                      <a:pt x="2730" y="9594"/>
                      <a:pt x="2730" y="9152"/>
                    </a:cubicBezTo>
                    <a:close/>
                  </a:path>
                </a:pathLst>
              </a:custGeom>
              <a:solidFill>
                <a:srgbClr val="024CA4"/>
              </a:solidFill>
              <a:ln>
                <a:noFill/>
              </a:ln>
            </p:spPr>
            <p:txBody>
              <a:bodyPr vert="horz" wrap="square" lIns="86699" tIns="43349" rIns="86699" bIns="43349" numCol="1" anchor="t" anchorCtr="0" compatLnSpc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665" b="1">
                  <a:solidFill>
                    <a:srgbClr val="0B2C4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8640" name="矩形 11"/>
              <p:cNvSpPr/>
              <p:nvPr/>
            </p:nvSpPr>
            <p:spPr>
              <a:xfrm>
                <a:off x="4108163" y="5490742"/>
                <a:ext cx="2697658" cy="3509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465" b="1" spc="71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队员：黄赵翔，林宇轩，管孙笛</a:t>
                </a:r>
                <a:endParaRPr lang="en-US" altLang="zh-CN" sz="1465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048641" name="文本框 13"/>
            <p:cNvSpPr txBox="1"/>
            <p:nvPr/>
          </p:nvSpPr>
          <p:spPr>
            <a:xfrm>
              <a:off x="2317" y="362"/>
              <a:ext cx="9612" cy="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b="1" spc="300" dirty="0" err="1">
                  <a:solidFill>
                    <a:srgbClr val="024CA4"/>
                  </a:solidFill>
                  <a:latin typeface="+mn-lt"/>
                  <a:ea typeface="+mn-ea"/>
                  <a:cs typeface="+mn-ea"/>
                  <a:sym typeface="+mn-lt"/>
                </a:rPr>
                <a:t>NPUCore</a:t>
              </a:r>
              <a:endParaRPr lang="en-US" altLang="zh-CN" sz="2400" b="1" spc="300" dirty="0">
                <a:solidFill>
                  <a:srgbClr val="024CA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56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57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753" name="文本框 46"/>
          <p:cNvSpPr txBox="1"/>
          <p:nvPr/>
        </p:nvSpPr>
        <p:spPr>
          <a:xfrm flipH="1">
            <a:off x="6064885" y="1883410"/>
            <a:ext cx="5775325" cy="30918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140B2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分析结果：</a:t>
            </a: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发现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mmap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系统调用时，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UltraOS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文件系统缓存方法会出现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多次数据拷贝问题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（如图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b1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）：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复制次数多（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copy1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、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copy2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、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copy3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，耗时）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数据冗余多（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3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次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copy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内容相同，耗空间）</a:t>
            </a: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endParaRPr lang="zh-CN" altLang="en-US" sz="2400" b="1" dirty="0">
              <a:solidFill>
                <a:srgbClr val="0140B2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56845" y="2403475"/>
            <a:ext cx="5648960" cy="1564640"/>
            <a:chOff x="384" y="2100"/>
            <a:chExt cx="8896" cy="2464"/>
          </a:xfrm>
        </p:grpSpPr>
        <p:pic>
          <p:nvPicPr>
            <p:cNvPr id="2097165" name="图片 4" descr="D:\Download\traditional_mmap.jpgtraditional_mmap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384" y="2100"/>
              <a:ext cx="8896" cy="1790"/>
            </a:xfrm>
            <a:prstGeom prst="rect">
              <a:avLst/>
            </a:prstGeom>
          </p:spPr>
        </p:pic>
        <p:sp>
          <p:nvSpPr>
            <p:cNvPr id="1048754" name="文本框 5"/>
            <p:cNvSpPr txBox="1"/>
            <p:nvPr/>
          </p:nvSpPr>
          <p:spPr>
            <a:xfrm>
              <a:off x="1932" y="4034"/>
              <a:ext cx="5800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/>
                <a:t>图</a:t>
              </a:r>
              <a:r>
                <a:rPr lang="en-US" altLang="zh-CN" sz="1600"/>
                <a:t>b1  </a:t>
              </a:r>
              <a:r>
                <a:rPr lang="zh-CN" altLang="en-US" sz="1600"/>
                <a:t>UltraOS文件系统缓存过程示意图</a:t>
              </a:r>
            </a:p>
          </p:txBody>
        </p:sp>
      </p:grpSp>
      <p:sp>
        <p:nvSpPr>
          <p:cNvPr id="1048693" name="文本框 4"/>
          <p:cNvSpPr txBox="1">
            <a:spLocks noChangeArrowheads="1"/>
          </p:cNvSpPr>
          <p:nvPr/>
        </p:nvSpPr>
        <p:spPr bwMode="auto">
          <a:xfrm>
            <a:off x="727075" y="152400"/>
            <a:ext cx="9469755" cy="829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时空优化 —— 文件系统缓存优化（</a:t>
            </a:r>
            <a:r>
              <a:rPr lang="en-US" altLang="zh-CN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） 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—— 问题</a:t>
            </a:r>
          </a:p>
          <a:p>
            <a:pPr eaLnBrk="1" hangingPunct="1"/>
            <a:endParaRPr lang="zh-CN" altLang="en-US" sz="20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82245" y="144145"/>
            <a:ext cx="587375" cy="490220"/>
            <a:chOff x="7213" y="8938"/>
            <a:chExt cx="925" cy="772"/>
          </a:xfrm>
        </p:grpSpPr>
        <p:sp>
          <p:nvSpPr>
            <p:cNvPr id="3" name="01xian"/>
            <p:cNvSpPr/>
            <p:nvPr>
              <p:custDataLst>
                <p:tags r:id="rId2"/>
              </p:custDataLst>
            </p:nvPr>
          </p:nvSpPr>
          <p:spPr>
            <a:xfrm rot="16200000">
              <a:off x="7289" y="8861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2" name="文本框 5"/>
            <p:cNvSpPr txBox="1"/>
            <p:nvPr/>
          </p:nvSpPr>
          <p:spPr>
            <a:xfrm>
              <a:off x="7312" y="8938"/>
              <a:ext cx="555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</a:rPr>
                <a:t>b</a:t>
              </a:r>
            </a:p>
          </p:txBody>
        </p:sp>
      </p:grpSp>
      <p:sp>
        <p:nvSpPr>
          <p:cNvPr id="1048695" name="文本框 46"/>
          <p:cNvSpPr txBox="1"/>
          <p:nvPr/>
        </p:nvSpPr>
        <p:spPr>
          <a:xfrm flipH="1">
            <a:off x="450850" y="971550"/>
            <a:ext cx="7178675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UltraOS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的文件系统缓存管理机制分析</a:t>
            </a: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56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57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50825" y="1642745"/>
            <a:ext cx="5368925" cy="1586230"/>
            <a:chOff x="375" y="2067"/>
            <a:chExt cx="8896" cy="2498"/>
          </a:xfrm>
        </p:grpSpPr>
        <p:pic>
          <p:nvPicPr>
            <p:cNvPr id="2097165" name="图片 4" descr="D:\Download\traditional_mmap.jpgtraditional_mmap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375" y="2067"/>
              <a:ext cx="8896" cy="1790"/>
            </a:xfrm>
            <a:prstGeom prst="rect">
              <a:avLst/>
            </a:prstGeom>
          </p:spPr>
        </p:pic>
        <p:sp>
          <p:nvSpPr>
            <p:cNvPr id="1048754" name="文本框 5"/>
            <p:cNvSpPr txBox="1"/>
            <p:nvPr/>
          </p:nvSpPr>
          <p:spPr>
            <a:xfrm>
              <a:off x="1697" y="4034"/>
              <a:ext cx="6497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/>
                <a:t>图</a:t>
              </a:r>
              <a:r>
                <a:rPr lang="en-US" altLang="zh-CN" sz="1600"/>
                <a:t>b1  </a:t>
              </a:r>
              <a:r>
                <a:rPr lang="zh-CN" altLang="en-US" sz="1600"/>
                <a:t>UltraOS文件系统缓存过程示意图</a:t>
              </a:r>
            </a:p>
          </p:txBody>
        </p:sp>
      </p:grpSp>
      <p:sp>
        <p:nvSpPr>
          <p:cNvPr id="1048755" name="文本框 6"/>
          <p:cNvSpPr txBox="1"/>
          <p:nvPr/>
        </p:nvSpPr>
        <p:spPr>
          <a:xfrm>
            <a:off x="475615" y="5317490"/>
            <a:ext cx="479107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/>
              <a:t>图b2  NPUcore文件系统缓存优化方法 (只复制一次)</a:t>
            </a:r>
            <a:endParaRPr lang="en-US" altLang="zh-CN"/>
          </a:p>
        </p:txBody>
      </p:sp>
      <p:pic>
        <p:nvPicPr>
          <p:cNvPr id="2097166" name="图片 10" descr="ideal_mmap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715" y="3881120"/>
            <a:ext cx="5554345" cy="1360170"/>
          </a:xfrm>
          <a:prstGeom prst="rect">
            <a:avLst/>
          </a:prstGeom>
        </p:spPr>
      </p:pic>
      <p:sp>
        <p:nvSpPr>
          <p:cNvPr id="1048693" name="文本框 4"/>
          <p:cNvSpPr txBox="1">
            <a:spLocks noChangeArrowheads="1"/>
          </p:cNvSpPr>
          <p:nvPr/>
        </p:nvSpPr>
        <p:spPr bwMode="auto">
          <a:xfrm>
            <a:off x="727075" y="152400"/>
            <a:ext cx="9469755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时空优化 —— 文件系统缓存优化（</a:t>
            </a:r>
            <a:r>
              <a:rPr lang="en-US" altLang="zh-CN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2</a:t>
            </a:r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） 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—— 方法思想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82245" y="144145"/>
            <a:ext cx="587375" cy="490220"/>
            <a:chOff x="7213" y="8938"/>
            <a:chExt cx="925" cy="772"/>
          </a:xfrm>
        </p:grpSpPr>
        <p:sp>
          <p:nvSpPr>
            <p:cNvPr id="3" name="01xian"/>
            <p:cNvSpPr/>
            <p:nvPr>
              <p:custDataLst>
                <p:tags r:id="rId2"/>
              </p:custDataLst>
            </p:nvPr>
          </p:nvSpPr>
          <p:spPr>
            <a:xfrm rot="16200000">
              <a:off x="7289" y="8861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2" name="文本框 5"/>
            <p:cNvSpPr txBox="1"/>
            <p:nvPr/>
          </p:nvSpPr>
          <p:spPr>
            <a:xfrm>
              <a:off x="7312" y="8938"/>
              <a:ext cx="555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</a:rPr>
                <a:t>b</a:t>
              </a:r>
            </a:p>
          </p:txBody>
        </p:sp>
      </p:grpSp>
      <p:sp>
        <p:nvSpPr>
          <p:cNvPr id="1048695" name="文本框 46"/>
          <p:cNvSpPr txBox="1"/>
          <p:nvPr/>
        </p:nvSpPr>
        <p:spPr>
          <a:xfrm flipH="1">
            <a:off x="438150" y="666750"/>
            <a:ext cx="7178675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NPUcore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的文件系统缓存优化方法目标与思想</a:t>
            </a:r>
          </a:p>
        </p:txBody>
      </p:sp>
      <p:sp>
        <p:nvSpPr>
          <p:cNvPr id="5" name="文本框 46"/>
          <p:cNvSpPr txBox="1"/>
          <p:nvPr/>
        </p:nvSpPr>
        <p:spPr>
          <a:xfrm flipH="1">
            <a:off x="5728335" y="1567815"/>
            <a:ext cx="6425565" cy="18453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优化目标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：减少不必要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Copy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（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多次变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1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次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Copy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）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优化思想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：仍是利用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RISC-V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页表共享和缺页中断的特性，多个用户程序可以仅通过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mmap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系统调的读操作即可完成复制或写入数据到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PageCache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中</a:t>
            </a:r>
          </a:p>
        </p:txBody>
      </p:sp>
      <p:pic>
        <p:nvPicPr>
          <p:cNvPr id="6" name="图片 5" descr="new_mmap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6160" y="3413125"/>
            <a:ext cx="5169535" cy="211645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424612" y="5822950"/>
            <a:ext cx="45326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b3  </a:t>
            </a:r>
            <a:r>
              <a:rPr lang="zh-CN" altLang="en-US" dirty="0"/>
              <a:t>两种写入的情况</a:t>
            </a:r>
            <a:r>
              <a:rPr lang="en-US" altLang="zh-CN" dirty="0"/>
              <a:t>: </a:t>
            </a:r>
            <a:r>
              <a:rPr lang="zh-CN" altLang="en-US" dirty="0"/>
              <a:t>写时复制和直接写入</a:t>
            </a: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90" y="1222365"/>
            <a:ext cx="4772025" cy="4629795"/>
          </a:xfrm>
          <a:prstGeom prst="rect">
            <a:avLst/>
          </a:prstGeom>
        </p:spPr>
      </p:pic>
      <p:cxnSp>
        <p:nvCxnSpPr>
          <p:cNvPr id="3145758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59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759" name="文本框 46"/>
          <p:cNvSpPr txBox="1"/>
          <p:nvPr/>
        </p:nvSpPr>
        <p:spPr>
          <a:xfrm flipH="1">
            <a:off x="6013450" y="2865120"/>
            <a:ext cx="6033135" cy="29870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endParaRPr lang="zh-CN" b="1" dirty="0">
              <a:solidFill>
                <a:srgbClr val="0140B2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页为单位</a:t>
            </a: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懒分配和写时复制</a:t>
            </a: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接入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mmap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，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execve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等系统调用</a:t>
            </a: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达则缓存一切，穷则垃圾回收</a:t>
            </a:r>
          </a:p>
        </p:txBody>
      </p:sp>
      <p:sp>
        <p:nvSpPr>
          <p:cNvPr id="1048753" name="文本框 46"/>
          <p:cNvSpPr txBox="1"/>
          <p:nvPr/>
        </p:nvSpPr>
        <p:spPr>
          <a:xfrm flipH="1">
            <a:off x="5873750" y="1466215"/>
            <a:ext cx="6173470" cy="129159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140B2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地址空间复用需要页缓存</a:t>
            </a:r>
            <a:endParaRPr lang="en-US" altLang="zh-CN" b="1" dirty="0">
              <a:solidFill>
                <a:srgbClr val="014099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常见</a:t>
            </a:r>
            <a:r>
              <a:rPr lang="en-US" alt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mmap</a:t>
            </a:r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（</a:t>
            </a:r>
            <a:r>
              <a:rPr lang="en-US" alt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(</a:t>
            </a:r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文件</a:t>
            </a:r>
            <a:r>
              <a:rPr lang="en-US" alt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)</a:t>
            </a:r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内存映射）系统调用以</a:t>
            </a:r>
            <a:r>
              <a:rPr lang="en-US" alt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4 KiB</a:t>
            </a:r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的页为单位</a:t>
            </a: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k210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硬件支持页权限管理和段错误异常</a:t>
            </a:r>
            <a:endParaRPr lang="zh-CN" altLang="en-US" sz="2400" b="1" dirty="0">
              <a:solidFill>
                <a:srgbClr val="0140B2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</p:txBody>
      </p:sp>
      <p:sp>
        <p:nvSpPr>
          <p:cNvPr id="1048693" name="文本框 4"/>
          <p:cNvSpPr txBox="1">
            <a:spLocks noChangeArrowheads="1"/>
          </p:cNvSpPr>
          <p:nvPr/>
        </p:nvSpPr>
        <p:spPr bwMode="auto">
          <a:xfrm>
            <a:off x="727075" y="152400"/>
            <a:ext cx="9469755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时空优化 —— 文件系统缓存优化（</a:t>
            </a:r>
            <a:r>
              <a:rPr lang="en-US" altLang="zh-CN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3</a:t>
            </a:r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） 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—— 具体方法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82245" y="144145"/>
            <a:ext cx="587375" cy="490220"/>
            <a:chOff x="7213" y="8938"/>
            <a:chExt cx="925" cy="772"/>
          </a:xfrm>
        </p:grpSpPr>
        <p:sp>
          <p:nvSpPr>
            <p:cNvPr id="3" name="01xian"/>
            <p:cNvSpPr/>
            <p:nvPr>
              <p:custDataLst>
                <p:tags r:id="rId2"/>
              </p:custDataLst>
            </p:nvPr>
          </p:nvSpPr>
          <p:spPr>
            <a:xfrm rot="16200000">
              <a:off x="7289" y="8861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2" name="文本框 5"/>
            <p:cNvSpPr txBox="1"/>
            <p:nvPr/>
          </p:nvSpPr>
          <p:spPr>
            <a:xfrm>
              <a:off x="7312" y="8938"/>
              <a:ext cx="555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</a:rPr>
                <a:t>b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618490" y="5090678"/>
            <a:ext cx="47720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662636" y="528675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磁盘</a:t>
            </a:r>
            <a:endParaRPr 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4662635" y="174057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内存</a:t>
            </a:r>
            <a:endParaRPr 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718310" y="5962015"/>
            <a:ext cx="29260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ym typeface="+mn-ea"/>
              </a:rPr>
              <a:t>图</a:t>
            </a:r>
            <a:r>
              <a:rPr lang="en-US" altLang="zh-CN" dirty="0">
                <a:sym typeface="+mn-ea"/>
              </a:rPr>
              <a:t>b4  NPUcore</a:t>
            </a:r>
            <a:r>
              <a:rPr lang="zh-CN" altLang="en-US" dirty="0">
                <a:sym typeface="+mn-ea"/>
              </a:rPr>
              <a:t>页缓存管理</a:t>
            </a:r>
            <a:r>
              <a:rPr lang="en-US" altLang="zh-CN" dirty="0">
                <a:sym typeface="+mn-ea"/>
              </a:rPr>
              <a:t> 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58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59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94306" name="图表 3"/>
          <p:cNvGraphicFramePr/>
          <p:nvPr/>
        </p:nvGraphicFramePr>
        <p:xfrm>
          <a:off x="5988050" y="1558290"/>
          <a:ext cx="6315710" cy="515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48693" name="文本框 4"/>
          <p:cNvSpPr txBox="1">
            <a:spLocks noChangeArrowheads="1"/>
          </p:cNvSpPr>
          <p:nvPr/>
        </p:nvSpPr>
        <p:spPr bwMode="auto">
          <a:xfrm>
            <a:off x="727075" y="152400"/>
            <a:ext cx="9469755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时空优化 —— 文件系统缓存优化（</a:t>
            </a:r>
            <a:r>
              <a:rPr lang="en-US" altLang="zh-CN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4</a:t>
            </a:r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） 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—— 方法评估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82245" y="144145"/>
            <a:ext cx="587375" cy="490220"/>
            <a:chOff x="7213" y="8938"/>
            <a:chExt cx="925" cy="772"/>
          </a:xfrm>
        </p:grpSpPr>
        <p:sp>
          <p:nvSpPr>
            <p:cNvPr id="3" name="01xian"/>
            <p:cNvSpPr/>
            <p:nvPr>
              <p:custDataLst>
                <p:tags r:id="rId2"/>
              </p:custDataLst>
            </p:nvPr>
          </p:nvSpPr>
          <p:spPr>
            <a:xfrm rot="16200000">
              <a:off x="7289" y="8861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2" name="文本框 5"/>
            <p:cNvSpPr txBox="1"/>
            <p:nvPr/>
          </p:nvSpPr>
          <p:spPr>
            <a:xfrm>
              <a:off x="7312" y="8938"/>
              <a:ext cx="555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</a:rPr>
                <a:t>b</a:t>
              </a:r>
            </a:p>
          </p:txBody>
        </p:sp>
      </p:grpSp>
      <p:sp>
        <p:nvSpPr>
          <p:cNvPr id="1048695" name="文本框 46"/>
          <p:cNvSpPr txBox="1"/>
          <p:nvPr/>
        </p:nvSpPr>
        <p:spPr>
          <a:xfrm flipH="1">
            <a:off x="1341120" y="913130"/>
            <a:ext cx="3111500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优化方法实现</a:t>
            </a:r>
          </a:p>
        </p:txBody>
      </p:sp>
      <p:sp>
        <p:nvSpPr>
          <p:cNvPr id="6" name="文本框 46"/>
          <p:cNvSpPr txBox="1"/>
          <p:nvPr/>
        </p:nvSpPr>
        <p:spPr>
          <a:xfrm flipH="1">
            <a:off x="7206615" y="913130"/>
            <a:ext cx="3111500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优化方法实验评估</a:t>
            </a:r>
          </a:p>
        </p:txBody>
      </p:sp>
      <p:pic>
        <p:nvPicPr>
          <p:cNvPr id="5" name="图片 4" descr="2022-08-20-165940_686x574_scrot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1610" y="1594485"/>
            <a:ext cx="5742940" cy="4682490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597535" y="4136390"/>
            <a:ext cx="4499994" cy="463137"/>
          </a:xfrm>
          <a:prstGeom prst="ellipse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文本框 7"/>
          <p:cNvSpPr txBox="1"/>
          <p:nvPr/>
        </p:nvSpPr>
        <p:spPr>
          <a:xfrm>
            <a:off x="4123124" y="513008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维护优先级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43172" y="375175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页为单位连续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24587" y="5126579"/>
            <a:ext cx="3954492" cy="526650"/>
          </a:xfrm>
          <a:prstGeom prst="ellipse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7920842" y="1594261"/>
            <a:ext cx="0" cy="3999017"/>
          </a:xfrm>
          <a:prstGeom prst="line">
            <a:avLst/>
          </a:prstGeom>
          <a:ln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718310" y="6282055"/>
            <a:ext cx="29260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ym typeface="+mn-ea"/>
              </a:rPr>
              <a:t>图</a:t>
            </a:r>
            <a:r>
              <a:rPr lang="en-US" altLang="zh-CN" dirty="0">
                <a:sym typeface="+mn-ea"/>
              </a:rPr>
              <a:t>b5  NPUcore</a:t>
            </a:r>
            <a:r>
              <a:rPr lang="zh-CN" altLang="en-US" dirty="0">
                <a:sym typeface="+mn-ea"/>
              </a:rPr>
              <a:t>页缓存管理</a:t>
            </a:r>
            <a:r>
              <a:rPr lang="en-US" altLang="zh-CN" dirty="0">
                <a:sym typeface="+mn-ea"/>
              </a:rPr>
              <a:t> 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8028305" y="6012180"/>
            <a:ext cx="38531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ym typeface="+mn-ea"/>
              </a:rPr>
              <a:t>图</a:t>
            </a:r>
            <a:r>
              <a:rPr lang="en-US" altLang="zh-CN" dirty="0">
                <a:sym typeface="+mn-ea"/>
              </a:rPr>
              <a:t>b6  NPC</a:t>
            </a:r>
            <a:r>
              <a:rPr lang="zh-CN" altLang="en-US" dirty="0">
                <a:sym typeface="+mn-ea"/>
              </a:rPr>
              <a:t>页缓存管理实验评估比较</a:t>
            </a:r>
            <a:r>
              <a:rPr lang="en-US" altLang="zh-CN" dirty="0">
                <a:sym typeface="+mn-ea"/>
              </a:rPr>
              <a:t> 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图片 36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9" cstate="print"/>
          <a:srcRect t="41111" b="34040"/>
          <a:stretch>
            <a:fillRect/>
          </a:stretch>
        </p:blipFill>
        <p:spPr>
          <a:xfrm>
            <a:off x="252095" y="133052"/>
            <a:ext cx="2638922" cy="655732"/>
          </a:xfrm>
          <a:prstGeom prst="rect">
            <a:avLst/>
          </a:prstGeom>
        </p:spPr>
      </p:pic>
      <p:sp>
        <p:nvSpPr>
          <p:cNvPr id="1048675" name="矩形 1"/>
          <p:cNvSpPr/>
          <p:nvPr/>
        </p:nvSpPr>
        <p:spPr>
          <a:xfrm>
            <a:off x="635" y="1755140"/>
            <a:ext cx="12191365" cy="3347720"/>
          </a:xfrm>
          <a:prstGeom prst="rect">
            <a:avLst/>
          </a:prstGeom>
          <a:solidFill>
            <a:schemeClr val="accent2"/>
          </a:solidFill>
          <a:ln>
            <a:solidFill>
              <a:srgbClr val="177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45745" name="直接连接符 3"/>
          <p:cNvCxnSpPr/>
          <p:nvPr/>
        </p:nvCxnSpPr>
        <p:spPr>
          <a:xfrm>
            <a:off x="444186" y="2679700"/>
            <a:ext cx="8332342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014099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77" name="文本框 4"/>
          <p:cNvSpPr txBox="1"/>
          <p:nvPr/>
        </p:nvSpPr>
        <p:spPr>
          <a:xfrm>
            <a:off x="802639" y="2036445"/>
            <a:ext cx="476052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002060"/>
                </a:solidFill>
              </a:rPr>
              <a:t>资源受限问题 </a:t>
            </a:r>
            <a:r>
              <a:rPr lang="en-US" altLang="zh-CN" sz="3200" dirty="0">
                <a:solidFill>
                  <a:srgbClr val="002060"/>
                </a:solidFill>
              </a:rPr>
              <a:t>&amp; </a:t>
            </a:r>
            <a:r>
              <a:rPr lang="zh-CN" altLang="en-US" sz="3200" dirty="0">
                <a:solidFill>
                  <a:srgbClr val="002060"/>
                </a:solidFill>
              </a:rPr>
              <a:t>优化策略</a:t>
            </a:r>
          </a:p>
        </p:txBody>
      </p:sp>
      <p:pic>
        <p:nvPicPr>
          <p:cNvPr id="2097160" name="图片 6" descr="Northwestern_Polytechnical_University_badge_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74760" y="1743075"/>
            <a:ext cx="3317240" cy="330136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218690" y="2849880"/>
            <a:ext cx="586740" cy="521970"/>
            <a:chOff x="8078" y="3218"/>
            <a:chExt cx="924" cy="822"/>
          </a:xfrm>
        </p:grpSpPr>
        <p:sp>
          <p:nvSpPr>
            <p:cNvPr id="1048678" name="01xian"/>
            <p:cNvSpPr/>
            <p:nvPr>
              <p:custDataLst>
                <p:tags r:id="rId6"/>
              </p:custDataLst>
            </p:nvPr>
          </p:nvSpPr>
          <p:spPr>
            <a:xfrm rot="16200000">
              <a:off x="8154" y="3192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1048679" name="文本框 5"/>
            <p:cNvSpPr txBox="1"/>
            <p:nvPr/>
          </p:nvSpPr>
          <p:spPr>
            <a:xfrm>
              <a:off x="8181" y="3218"/>
              <a:ext cx="548" cy="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a</a:t>
              </a:r>
            </a:p>
          </p:txBody>
        </p:sp>
      </p:grpSp>
      <p:sp>
        <p:nvSpPr>
          <p:cNvPr id="1048680" name="文本框 7"/>
          <p:cNvSpPr txBox="1"/>
          <p:nvPr/>
        </p:nvSpPr>
        <p:spPr>
          <a:xfrm>
            <a:off x="2891155" y="2945765"/>
            <a:ext cx="5062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2060"/>
                </a:solidFill>
              </a:rPr>
              <a:t>时</a:t>
            </a:r>
            <a:r>
              <a:rPr lang="zh-CN" altLang="en-US" sz="2400" b="1">
                <a:solidFill>
                  <a:srgbClr val="002060"/>
                </a:solidFill>
                <a:sym typeface="+mn-ea"/>
              </a:rPr>
              <a:t>空</a:t>
            </a:r>
            <a:r>
              <a:rPr lang="zh-CN" altLang="en-US" sz="2400" b="1">
                <a:solidFill>
                  <a:srgbClr val="002060"/>
                </a:solidFill>
              </a:rPr>
              <a:t>优化 —— 关键系统调用优化</a:t>
            </a:r>
          </a:p>
        </p:txBody>
      </p:sp>
      <p:sp>
        <p:nvSpPr>
          <p:cNvPr id="1048681" name="01xian"/>
          <p:cNvSpPr/>
          <p:nvPr>
            <p:custDataLst>
              <p:tags r:id="rId3"/>
            </p:custDataLst>
          </p:nvPr>
        </p:nvSpPr>
        <p:spPr>
          <a:xfrm rot="16200000">
            <a:off x="2266370" y="3615136"/>
            <a:ext cx="490143" cy="58749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rgbClr val="0140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683" tIns="43341" rIns="86683" bIns="107961" anchor="ctr"/>
          <a:lstStyle/>
          <a:p>
            <a:pPr algn="ctr"/>
            <a:endParaRPr lang="zh-CN" altLang="en-US" sz="2400" b="1" kern="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Arial" panose="020B0604020202090204" pitchFamily="34" charset="0"/>
              <a:sym typeface="Arial" panose="020B0604020202090204" pitchFamily="34" charset="0"/>
            </a:endParaRPr>
          </a:p>
        </p:txBody>
      </p:sp>
      <p:sp>
        <p:nvSpPr>
          <p:cNvPr id="1048682" name="文本框 10"/>
          <p:cNvSpPr txBox="1"/>
          <p:nvPr/>
        </p:nvSpPr>
        <p:spPr>
          <a:xfrm>
            <a:off x="2271069" y="3656806"/>
            <a:ext cx="360680" cy="497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048683" name="文本框 11"/>
          <p:cNvSpPr txBox="1"/>
          <p:nvPr/>
        </p:nvSpPr>
        <p:spPr>
          <a:xfrm>
            <a:off x="2891155" y="3663950"/>
            <a:ext cx="53695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2060"/>
                </a:solidFill>
              </a:rPr>
              <a:t>时空优化 —— 文件系统缓存优化</a:t>
            </a:r>
          </a:p>
        </p:txBody>
      </p:sp>
      <p:sp>
        <p:nvSpPr>
          <p:cNvPr id="1048687" name="01xian"/>
          <p:cNvSpPr/>
          <p:nvPr>
            <p:custDataLst>
              <p:tags r:id="rId4"/>
            </p:custDataLst>
          </p:nvPr>
        </p:nvSpPr>
        <p:spPr>
          <a:xfrm rot="16200000">
            <a:off x="2265735" y="4347926"/>
            <a:ext cx="490143" cy="58749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rgbClr val="0140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683" tIns="43341" rIns="86683" bIns="107961" anchor="ctr"/>
          <a:lstStyle/>
          <a:p>
            <a:pPr algn="ctr"/>
            <a:endParaRPr lang="zh-CN" altLang="en-US" sz="2400" b="1" kern="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Arial" panose="020B0604020202090204" pitchFamily="34" charset="0"/>
              <a:sym typeface="Arial" panose="020B0604020202090204" pitchFamily="34" charset="0"/>
            </a:endParaRPr>
          </a:p>
        </p:txBody>
      </p:sp>
      <p:sp>
        <p:nvSpPr>
          <p:cNvPr id="1048688" name="文本框 19"/>
          <p:cNvSpPr txBox="1"/>
          <p:nvPr/>
        </p:nvSpPr>
        <p:spPr>
          <a:xfrm>
            <a:off x="2270434" y="4389596"/>
            <a:ext cx="347980" cy="4978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c</a:t>
            </a:r>
          </a:p>
        </p:txBody>
      </p:sp>
      <p:sp>
        <p:nvSpPr>
          <p:cNvPr id="1048689" name="文本框 20"/>
          <p:cNvSpPr txBox="1"/>
          <p:nvPr/>
        </p:nvSpPr>
        <p:spPr>
          <a:xfrm>
            <a:off x="2890520" y="4403725"/>
            <a:ext cx="58635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FF00"/>
                </a:solidFill>
              </a:rPr>
              <a:t>空间优化 —— 内存管理空间优化</a:t>
            </a:r>
          </a:p>
        </p:txBody>
      </p:sp>
      <p:sp>
        <p:nvSpPr>
          <p:cNvPr id="1048609" name="01xian"/>
          <p:cNvSpPr/>
          <p:nvPr>
            <p:custDataLst>
              <p:tags r:id="rId5"/>
            </p:custDataLst>
          </p:nvPr>
        </p:nvSpPr>
        <p:spPr>
          <a:xfrm>
            <a:off x="309799" y="1998151"/>
            <a:ext cx="490143" cy="58749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rgbClr val="0140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683" tIns="43341" rIns="86683" bIns="107961" anchor="ctr"/>
          <a:lstStyle/>
          <a:p>
            <a:pPr algn="ctr"/>
            <a:r>
              <a:rPr lang="en-US" altLang="zh-CN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rPr>
              <a:t>2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471295" y="229870"/>
            <a:ext cx="10306050" cy="497840"/>
            <a:chOff x="2317" y="362"/>
            <a:chExt cx="16230" cy="784"/>
          </a:xfrm>
        </p:grpSpPr>
        <p:grpSp>
          <p:nvGrpSpPr>
            <p:cNvPr id="47" name="Group 26"/>
            <p:cNvGrpSpPr/>
            <p:nvPr/>
          </p:nvGrpSpPr>
          <p:grpSpPr>
            <a:xfrm>
              <a:off x="16011" y="443"/>
              <a:ext cx="2536" cy="524"/>
              <a:chOff x="4108466" y="6037136"/>
              <a:chExt cx="1698123" cy="350937"/>
            </a:xfrm>
          </p:grpSpPr>
          <p:sp>
            <p:nvSpPr>
              <p:cNvPr id="1048637" name="PA_任意多边形 10"/>
              <p:cNvSpPr>
                <a:spLocks noChangeAspect="1" noEditPoints="1"/>
              </p:cNvSpPr>
              <p:nvPr/>
            </p:nvSpPr>
            <p:spPr bwMode="auto">
              <a:xfrm>
                <a:off x="4108466" y="6115414"/>
                <a:ext cx="232762" cy="232762"/>
              </a:xfrm>
              <a:custGeom>
                <a:avLst/>
                <a:gdLst>
                  <a:gd name="connsiteX0" fmla="*/ 378486 w 600063"/>
                  <a:gd name="connsiteY0" fmla="*/ 322142 h 600063"/>
                  <a:gd name="connsiteX1" fmla="*/ 394917 w 600063"/>
                  <a:gd name="connsiteY1" fmla="*/ 355525 h 600063"/>
                  <a:gd name="connsiteX2" fmla="*/ 402346 w 600063"/>
                  <a:gd name="connsiteY2" fmla="*/ 360954 h 600063"/>
                  <a:gd name="connsiteX3" fmla="*/ 439160 w 600063"/>
                  <a:gd name="connsiteY3" fmla="*/ 366287 h 600063"/>
                  <a:gd name="connsiteX4" fmla="*/ 412538 w 600063"/>
                  <a:gd name="connsiteY4" fmla="*/ 392241 h 600063"/>
                  <a:gd name="connsiteX5" fmla="*/ 409680 w 600063"/>
                  <a:gd name="connsiteY5" fmla="*/ 401003 h 600063"/>
                  <a:gd name="connsiteX6" fmla="*/ 415967 w 600063"/>
                  <a:gd name="connsiteY6" fmla="*/ 437672 h 600063"/>
                  <a:gd name="connsiteX7" fmla="*/ 383058 w 600063"/>
                  <a:gd name="connsiteY7" fmla="*/ 420338 h 600063"/>
                  <a:gd name="connsiteX8" fmla="*/ 373866 w 600063"/>
                  <a:gd name="connsiteY8" fmla="*/ 420338 h 600063"/>
                  <a:gd name="connsiteX9" fmla="*/ 340910 w 600063"/>
                  <a:gd name="connsiteY9" fmla="*/ 437672 h 600063"/>
                  <a:gd name="connsiteX10" fmla="*/ 347196 w 600063"/>
                  <a:gd name="connsiteY10" fmla="*/ 401003 h 600063"/>
                  <a:gd name="connsiteX11" fmla="*/ 344387 w 600063"/>
                  <a:gd name="connsiteY11" fmla="*/ 392241 h 600063"/>
                  <a:gd name="connsiteX12" fmla="*/ 317764 w 600063"/>
                  <a:gd name="connsiteY12" fmla="*/ 366287 h 600063"/>
                  <a:gd name="connsiteX13" fmla="*/ 354531 w 600063"/>
                  <a:gd name="connsiteY13" fmla="*/ 360954 h 600063"/>
                  <a:gd name="connsiteX14" fmla="*/ 362008 w 600063"/>
                  <a:gd name="connsiteY14" fmla="*/ 355525 h 600063"/>
                  <a:gd name="connsiteX15" fmla="*/ 378439 w 600063"/>
                  <a:gd name="connsiteY15" fmla="*/ 290340 h 600063"/>
                  <a:gd name="connsiteX16" fmla="*/ 369563 w 600063"/>
                  <a:gd name="connsiteY16" fmla="*/ 295412 h 600063"/>
                  <a:gd name="connsiteX17" fmla="*/ 346560 w 600063"/>
                  <a:gd name="connsiteY17" fmla="*/ 342084 h 600063"/>
                  <a:gd name="connsiteX18" fmla="*/ 295079 w 600063"/>
                  <a:gd name="connsiteY18" fmla="*/ 349560 h 600063"/>
                  <a:gd name="connsiteX19" fmla="*/ 289554 w 600063"/>
                  <a:gd name="connsiteY19" fmla="*/ 366419 h 600063"/>
                  <a:gd name="connsiteX20" fmla="*/ 326796 w 600063"/>
                  <a:gd name="connsiteY20" fmla="*/ 402757 h 600063"/>
                  <a:gd name="connsiteX21" fmla="*/ 318034 w 600063"/>
                  <a:gd name="connsiteY21" fmla="*/ 454048 h 600063"/>
                  <a:gd name="connsiteX22" fmla="*/ 332368 w 600063"/>
                  <a:gd name="connsiteY22" fmla="*/ 464430 h 600063"/>
                  <a:gd name="connsiteX23" fmla="*/ 378421 w 600063"/>
                  <a:gd name="connsiteY23" fmla="*/ 440237 h 600063"/>
                  <a:gd name="connsiteX24" fmla="*/ 424473 w 600063"/>
                  <a:gd name="connsiteY24" fmla="*/ 464430 h 600063"/>
                  <a:gd name="connsiteX25" fmla="*/ 438856 w 600063"/>
                  <a:gd name="connsiteY25" fmla="*/ 454048 h 600063"/>
                  <a:gd name="connsiteX26" fmla="*/ 430045 w 600063"/>
                  <a:gd name="connsiteY26" fmla="*/ 402757 h 600063"/>
                  <a:gd name="connsiteX27" fmla="*/ 467287 w 600063"/>
                  <a:gd name="connsiteY27" fmla="*/ 366419 h 600063"/>
                  <a:gd name="connsiteX28" fmla="*/ 461811 w 600063"/>
                  <a:gd name="connsiteY28" fmla="*/ 349560 h 600063"/>
                  <a:gd name="connsiteX29" fmla="*/ 410329 w 600063"/>
                  <a:gd name="connsiteY29" fmla="*/ 342084 h 600063"/>
                  <a:gd name="connsiteX30" fmla="*/ 387279 w 600063"/>
                  <a:gd name="connsiteY30" fmla="*/ 295412 h 600063"/>
                  <a:gd name="connsiteX31" fmla="*/ 378439 w 600063"/>
                  <a:gd name="connsiteY31" fmla="*/ 290340 h 600063"/>
                  <a:gd name="connsiteX32" fmla="*/ 269044 w 600063"/>
                  <a:gd name="connsiteY32" fmla="*/ 158372 h 600063"/>
                  <a:gd name="connsiteX33" fmla="*/ 333099 w 600063"/>
                  <a:gd name="connsiteY33" fmla="*/ 222470 h 600063"/>
                  <a:gd name="connsiteX34" fmla="*/ 269044 w 600063"/>
                  <a:gd name="connsiteY34" fmla="*/ 286521 h 600063"/>
                  <a:gd name="connsiteX35" fmla="*/ 268758 w 600063"/>
                  <a:gd name="connsiteY35" fmla="*/ 286521 h 600063"/>
                  <a:gd name="connsiteX36" fmla="*/ 204845 w 600063"/>
                  <a:gd name="connsiteY36" fmla="*/ 222327 h 600063"/>
                  <a:gd name="connsiteX37" fmla="*/ 269044 w 600063"/>
                  <a:gd name="connsiteY37" fmla="*/ 158372 h 600063"/>
                  <a:gd name="connsiteX38" fmla="*/ 268886 w 600063"/>
                  <a:gd name="connsiteY38" fmla="*/ 134538 h 600063"/>
                  <a:gd name="connsiteX39" fmla="*/ 184734 w 600063"/>
                  <a:gd name="connsiteY39" fmla="*/ 196783 h 600063"/>
                  <a:gd name="connsiteX40" fmla="*/ 219690 w 600063"/>
                  <a:gd name="connsiteY40" fmla="*/ 295412 h 600063"/>
                  <a:gd name="connsiteX41" fmla="*/ 129776 w 600063"/>
                  <a:gd name="connsiteY41" fmla="*/ 425283 h 600063"/>
                  <a:gd name="connsiteX42" fmla="*/ 141777 w 600063"/>
                  <a:gd name="connsiteY42" fmla="*/ 437284 h 600063"/>
                  <a:gd name="connsiteX43" fmla="*/ 153778 w 600063"/>
                  <a:gd name="connsiteY43" fmla="*/ 425283 h 600063"/>
                  <a:gd name="connsiteX44" fmla="*/ 268743 w 600063"/>
                  <a:gd name="connsiteY44" fmla="*/ 310461 h 600063"/>
                  <a:gd name="connsiteX45" fmla="*/ 269028 w 600063"/>
                  <a:gd name="connsiteY45" fmla="*/ 310461 h 600063"/>
                  <a:gd name="connsiteX46" fmla="*/ 323368 w 600063"/>
                  <a:gd name="connsiteY46" fmla="*/ 324129 h 600063"/>
                  <a:gd name="connsiteX47" fmla="*/ 343941 w 600063"/>
                  <a:gd name="connsiteY47" fmla="*/ 308509 h 600063"/>
                  <a:gd name="connsiteX48" fmla="*/ 318081 w 600063"/>
                  <a:gd name="connsiteY48" fmla="*/ 295412 h 600063"/>
                  <a:gd name="connsiteX49" fmla="*/ 353037 w 600063"/>
                  <a:gd name="connsiteY49" fmla="*/ 196783 h 600063"/>
                  <a:gd name="connsiteX50" fmla="*/ 268886 w 600063"/>
                  <a:gd name="connsiteY50" fmla="*/ 134538 h 600063"/>
                  <a:gd name="connsiteX51" fmla="*/ 300032 w 600063"/>
                  <a:gd name="connsiteY51" fmla="*/ 0 h 600063"/>
                  <a:gd name="connsiteX52" fmla="*/ 600063 w 600063"/>
                  <a:gd name="connsiteY52" fmla="*/ 300032 h 600063"/>
                  <a:gd name="connsiteX53" fmla="*/ 300032 w 600063"/>
                  <a:gd name="connsiteY53" fmla="*/ 600063 h 600063"/>
                  <a:gd name="connsiteX54" fmla="*/ 0 w 600063"/>
                  <a:gd name="connsiteY54" fmla="*/ 300032 h 600063"/>
                  <a:gd name="connsiteX55" fmla="*/ 300032 w 600063"/>
                  <a:gd name="connsiteY55" fmla="*/ 0 h 600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0063" h="600063">
                    <a:moveTo>
                      <a:pt x="378486" y="322142"/>
                    </a:moveTo>
                    <a:lnTo>
                      <a:pt x="394917" y="355525"/>
                    </a:lnTo>
                    <a:cubicBezTo>
                      <a:pt x="396345" y="358430"/>
                      <a:pt x="399155" y="360477"/>
                      <a:pt x="402346" y="360954"/>
                    </a:cubicBezTo>
                    <a:lnTo>
                      <a:pt x="439160" y="366287"/>
                    </a:lnTo>
                    <a:lnTo>
                      <a:pt x="412538" y="392241"/>
                    </a:lnTo>
                    <a:cubicBezTo>
                      <a:pt x="410204" y="394527"/>
                      <a:pt x="409157" y="397765"/>
                      <a:pt x="409680" y="401003"/>
                    </a:cubicBezTo>
                    <a:lnTo>
                      <a:pt x="415967" y="437672"/>
                    </a:lnTo>
                    <a:lnTo>
                      <a:pt x="383058" y="420338"/>
                    </a:lnTo>
                    <a:cubicBezTo>
                      <a:pt x="380153" y="418814"/>
                      <a:pt x="376724" y="418814"/>
                      <a:pt x="373866" y="420338"/>
                    </a:cubicBezTo>
                    <a:lnTo>
                      <a:pt x="340910" y="437672"/>
                    </a:lnTo>
                    <a:lnTo>
                      <a:pt x="347196" y="401003"/>
                    </a:lnTo>
                    <a:cubicBezTo>
                      <a:pt x="347768" y="397765"/>
                      <a:pt x="346720" y="394527"/>
                      <a:pt x="344387" y="392241"/>
                    </a:cubicBezTo>
                    <a:lnTo>
                      <a:pt x="317764" y="366287"/>
                    </a:lnTo>
                    <a:lnTo>
                      <a:pt x="354531" y="360954"/>
                    </a:lnTo>
                    <a:cubicBezTo>
                      <a:pt x="357769" y="360477"/>
                      <a:pt x="360579" y="358430"/>
                      <a:pt x="362008" y="355525"/>
                    </a:cubicBezTo>
                    <a:close/>
                    <a:moveTo>
                      <a:pt x="378439" y="290340"/>
                    </a:moveTo>
                    <a:cubicBezTo>
                      <a:pt x="374837" y="290340"/>
                      <a:pt x="371230" y="292031"/>
                      <a:pt x="369563" y="295412"/>
                    </a:cubicBezTo>
                    <a:lnTo>
                      <a:pt x="346560" y="342084"/>
                    </a:lnTo>
                    <a:lnTo>
                      <a:pt x="295079" y="349560"/>
                    </a:lnTo>
                    <a:cubicBezTo>
                      <a:pt x="286935" y="350704"/>
                      <a:pt x="283649" y="360705"/>
                      <a:pt x="289554" y="366419"/>
                    </a:cubicBezTo>
                    <a:lnTo>
                      <a:pt x="326796" y="402757"/>
                    </a:lnTo>
                    <a:lnTo>
                      <a:pt x="318034" y="454048"/>
                    </a:lnTo>
                    <a:cubicBezTo>
                      <a:pt x="316653" y="462096"/>
                      <a:pt x="325130" y="468287"/>
                      <a:pt x="332368" y="464430"/>
                    </a:cubicBezTo>
                    <a:lnTo>
                      <a:pt x="378421" y="440237"/>
                    </a:lnTo>
                    <a:lnTo>
                      <a:pt x="424473" y="464430"/>
                    </a:lnTo>
                    <a:cubicBezTo>
                      <a:pt x="431712" y="468287"/>
                      <a:pt x="440237" y="462144"/>
                      <a:pt x="438856" y="454048"/>
                    </a:cubicBezTo>
                    <a:lnTo>
                      <a:pt x="430045" y="402757"/>
                    </a:lnTo>
                    <a:lnTo>
                      <a:pt x="467287" y="366419"/>
                    </a:lnTo>
                    <a:cubicBezTo>
                      <a:pt x="473240" y="360705"/>
                      <a:pt x="469954" y="350704"/>
                      <a:pt x="461811" y="349560"/>
                    </a:cubicBezTo>
                    <a:lnTo>
                      <a:pt x="410329" y="342084"/>
                    </a:lnTo>
                    <a:lnTo>
                      <a:pt x="387279" y="295412"/>
                    </a:lnTo>
                    <a:cubicBezTo>
                      <a:pt x="385636" y="292031"/>
                      <a:pt x="382040" y="290340"/>
                      <a:pt x="378439" y="290340"/>
                    </a:cubicBezTo>
                    <a:close/>
                    <a:moveTo>
                      <a:pt x="269044" y="158372"/>
                    </a:moveTo>
                    <a:cubicBezTo>
                      <a:pt x="304429" y="158372"/>
                      <a:pt x="333099" y="187087"/>
                      <a:pt x="333099" y="222470"/>
                    </a:cubicBezTo>
                    <a:cubicBezTo>
                      <a:pt x="333099" y="257853"/>
                      <a:pt x="304429" y="286521"/>
                      <a:pt x="269044" y="286521"/>
                    </a:cubicBezTo>
                    <a:lnTo>
                      <a:pt x="268758" y="286521"/>
                    </a:lnTo>
                    <a:cubicBezTo>
                      <a:pt x="233373" y="286426"/>
                      <a:pt x="204750" y="257710"/>
                      <a:pt x="204845" y="222327"/>
                    </a:cubicBezTo>
                    <a:cubicBezTo>
                      <a:pt x="204893" y="186945"/>
                      <a:pt x="233659" y="158324"/>
                      <a:pt x="269044" y="158372"/>
                    </a:cubicBezTo>
                    <a:close/>
                    <a:moveTo>
                      <a:pt x="268886" y="134538"/>
                    </a:moveTo>
                    <a:cubicBezTo>
                      <a:pt x="230215" y="134538"/>
                      <a:pt x="196068" y="159779"/>
                      <a:pt x="184734" y="196783"/>
                    </a:cubicBezTo>
                    <a:cubicBezTo>
                      <a:pt x="173447" y="233786"/>
                      <a:pt x="187639" y="273791"/>
                      <a:pt x="219690" y="295412"/>
                    </a:cubicBezTo>
                    <a:cubicBezTo>
                      <a:pt x="165684" y="315890"/>
                      <a:pt x="129919" y="367562"/>
                      <a:pt x="129776" y="425283"/>
                    </a:cubicBezTo>
                    <a:cubicBezTo>
                      <a:pt x="129776" y="431902"/>
                      <a:pt x="135157" y="437284"/>
                      <a:pt x="141777" y="437284"/>
                    </a:cubicBezTo>
                    <a:cubicBezTo>
                      <a:pt x="148397" y="437284"/>
                      <a:pt x="153778" y="431902"/>
                      <a:pt x="153778" y="425283"/>
                    </a:cubicBezTo>
                    <a:cubicBezTo>
                      <a:pt x="153826" y="361848"/>
                      <a:pt x="205260" y="310414"/>
                      <a:pt x="268743" y="310461"/>
                    </a:cubicBezTo>
                    <a:lnTo>
                      <a:pt x="269028" y="310461"/>
                    </a:lnTo>
                    <a:cubicBezTo>
                      <a:pt x="287983" y="310461"/>
                      <a:pt x="306651" y="315176"/>
                      <a:pt x="323368" y="324129"/>
                    </a:cubicBezTo>
                    <a:cubicBezTo>
                      <a:pt x="329797" y="318319"/>
                      <a:pt x="336655" y="313128"/>
                      <a:pt x="343941" y="308509"/>
                    </a:cubicBezTo>
                    <a:cubicBezTo>
                      <a:pt x="335797" y="303270"/>
                      <a:pt x="327130" y="298889"/>
                      <a:pt x="318081" y="295412"/>
                    </a:cubicBezTo>
                    <a:cubicBezTo>
                      <a:pt x="350132" y="273791"/>
                      <a:pt x="364324" y="233786"/>
                      <a:pt x="353037" y="196783"/>
                    </a:cubicBezTo>
                    <a:cubicBezTo>
                      <a:pt x="341703" y="159779"/>
                      <a:pt x="307556" y="134538"/>
                      <a:pt x="268886" y="134538"/>
                    </a:cubicBezTo>
                    <a:close/>
                    <a:moveTo>
                      <a:pt x="300032" y="0"/>
                    </a:moveTo>
                    <a:cubicBezTo>
                      <a:pt x="465716" y="0"/>
                      <a:pt x="600063" y="134347"/>
                      <a:pt x="600063" y="300032"/>
                    </a:cubicBezTo>
                    <a:cubicBezTo>
                      <a:pt x="600063" y="465763"/>
                      <a:pt x="465716" y="600063"/>
                      <a:pt x="300032" y="600063"/>
                    </a:cubicBezTo>
                    <a:cubicBezTo>
                      <a:pt x="134348" y="600063"/>
                      <a:pt x="0" y="465763"/>
                      <a:pt x="0" y="300032"/>
                    </a:cubicBezTo>
                    <a:cubicBezTo>
                      <a:pt x="0" y="134347"/>
                      <a:pt x="134348" y="0"/>
                      <a:pt x="300032" y="0"/>
                    </a:cubicBezTo>
                    <a:close/>
                  </a:path>
                </a:pathLst>
              </a:custGeom>
              <a:solidFill>
                <a:srgbClr val="024CA4"/>
              </a:solidFill>
              <a:ln>
                <a:noFill/>
              </a:ln>
            </p:spPr>
            <p:txBody>
              <a:bodyPr vert="horz" wrap="square" lIns="86699" tIns="43349" rIns="86699" bIns="43349" numCol="1" anchor="t" anchorCtr="0" compatLnSpc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665" b="1">
                  <a:solidFill>
                    <a:srgbClr val="0B2C4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8638" name="矩形 8"/>
              <p:cNvSpPr/>
              <p:nvPr/>
            </p:nvSpPr>
            <p:spPr>
              <a:xfrm>
                <a:off x="4341228" y="6037136"/>
                <a:ext cx="1465361" cy="3509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465" b="1" spc="71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指导老师：张羽</a:t>
                </a:r>
              </a:p>
            </p:txBody>
          </p:sp>
        </p:grpSp>
        <p:grpSp>
          <p:nvGrpSpPr>
            <p:cNvPr id="48" name="Group 31"/>
            <p:cNvGrpSpPr/>
            <p:nvPr/>
          </p:nvGrpSpPr>
          <p:grpSpPr>
            <a:xfrm>
              <a:off x="9600" y="476"/>
              <a:ext cx="4376" cy="524"/>
              <a:chOff x="3875401" y="5490742"/>
              <a:chExt cx="2930420" cy="350937"/>
            </a:xfrm>
          </p:grpSpPr>
          <p:sp>
            <p:nvSpPr>
              <p:cNvPr id="1048639" name="PA_任意多边形 10"/>
              <p:cNvSpPr>
                <a:spLocks noChangeAspect="1" noEditPoints="1"/>
              </p:cNvSpPr>
              <p:nvPr/>
            </p:nvSpPr>
            <p:spPr bwMode="auto">
              <a:xfrm>
                <a:off x="3875401" y="5541459"/>
                <a:ext cx="232762" cy="232762"/>
              </a:xfrm>
              <a:custGeom>
                <a:avLst/>
                <a:gdLst>
                  <a:gd name="T0" fmla="*/ 6300 w 12600"/>
                  <a:gd name="T1" fmla="*/ 0 h 12600"/>
                  <a:gd name="T2" fmla="*/ 0 w 12600"/>
                  <a:gd name="T3" fmla="*/ 6300 h 12600"/>
                  <a:gd name="T4" fmla="*/ 6300 w 12600"/>
                  <a:gd name="T5" fmla="*/ 12600 h 12600"/>
                  <a:gd name="T6" fmla="*/ 12600 w 12600"/>
                  <a:gd name="T7" fmla="*/ 6300 h 12600"/>
                  <a:gd name="T8" fmla="*/ 6300 w 12600"/>
                  <a:gd name="T9" fmla="*/ 0 h 12600"/>
                  <a:gd name="T10" fmla="*/ 2730 w 12600"/>
                  <a:gd name="T11" fmla="*/ 9152 h 12600"/>
                  <a:gd name="T12" fmla="*/ 4279 w 12600"/>
                  <a:gd name="T13" fmla="*/ 8224 h 12600"/>
                  <a:gd name="T14" fmla="*/ 5515 w 12600"/>
                  <a:gd name="T15" fmla="*/ 6979 h 12600"/>
                  <a:gd name="T16" fmla="*/ 5104 w 12600"/>
                  <a:gd name="T17" fmla="*/ 6051 h 12600"/>
                  <a:gd name="T18" fmla="*/ 4751 w 12600"/>
                  <a:gd name="T19" fmla="*/ 5405 h 12600"/>
                  <a:gd name="T20" fmla="*/ 4889 w 12600"/>
                  <a:gd name="T21" fmla="*/ 5086 h 12600"/>
                  <a:gd name="T22" fmla="*/ 4791 w 12600"/>
                  <a:gd name="T23" fmla="*/ 4416 h 12600"/>
                  <a:gd name="T24" fmla="*/ 6300 w 12600"/>
                  <a:gd name="T25" fmla="*/ 3115 h 12600"/>
                  <a:gd name="T26" fmla="*/ 7808 w 12600"/>
                  <a:gd name="T27" fmla="*/ 4416 h 12600"/>
                  <a:gd name="T28" fmla="*/ 7711 w 12600"/>
                  <a:gd name="T29" fmla="*/ 5085 h 12600"/>
                  <a:gd name="T30" fmla="*/ 7849 w 12600"/>
                  <a:gd name="T31" fmla="*/ 5405 h 12600"/>
                  <a:gd name="T32" fmla="*/ 7496 w 12600"/>
                  <a:gd name="T33" fmla="*/ 6051 h 12600"/>
                  <a:gd name="T34" fmla="*/ 7085 w 12600"/>
                  <a:gd name="T35" fmla="*/ 6978 h 12600"/>
                  <a:gd name="T36" fmla="*/ 8320 w 12600"/>
                  <a:gd name="T37" fmla="*/ 8223 h 12600"/>
                  <a:gd name="T38" fmla="*/ 9869 w 12600"/>
                  <a:gd name="T39" fmla="*/ 9152 h 12600"/>
                  <a:gd name="T40" fmla="*/ 2730 w 12600"/>
                  <a:gd name="T41" fmla="*/ 9152 h 12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600" h="12600">
                    <a:moveTo>
                      <a:pt x="6300" y="0"/>
                    </a:moveTo>
                    <a:cubicBezTo>
                      <a:pt x="2821" y="0"/>
                      <a:pt x="0" y="2821"/>
                      <a:pt x="0" y="6300"/>
                    </a:cubicBezTo>
                    <a:cubicBezTo>
                      <a:pt x="0" y="9780"/>
                      <a:pt x="2821" y="12600"/>
                      <a:pt x="6300" y="12600"/>
                    </a:cubicBezTo>
                    <a:cubicBezTo>
                      <a:pt x="9779" y="12600"/>
                      <a:pt x="12600" y="9780"/>
                      <a:pt x="12600" y="6300"/>
                    </a:cubicBezTo>
                    <a:cubicBezTo>
                      <a:pt x="12600" y="2821"/>
                      <a:pt x="9779" y="0"/>
                      <a:pt x="6300" y="0"/>
                    </a:cubicBezTo>
                    <a:close/>
                    <a:moveTo>
                      <a:pt x="2730" y="9152"/>
                    </a:moveTo>
                    <a:cubicBezTo>
                      <a:pt x="2730" y="8914"/>
                      <a:pt x="3341" y="8565"/>
                      <a:pt x="4279" y="8224"/>
                    </a:cubicBezTo>
                    <a:cubicBezTo>
                      <a:pt x="5216" y="7882"/>
                      <a:pt x="5515" y="7595"/>
                      <a:pt x="5515" y="6979"/>
                    </a:cubicBezTo>
                    <a:cubicBezTo>
                      <a:pt x="5515" y="6608"/>
                      <a:pt x="5229" y="6729"/>
                      <a:pt x="5104" y="6051"/>
                    </a:cubicBezTo>
                    <a:cubicBezTo>
                      <a:pt x="5052" y="5770"/>
                      <a:pt x="4799" y="6047"/>
                      <a:pt x="4751" y="5405"/>
                    </a:cubicBezTo>
                    <a:cubicBezTo>
                      <a:pt x="4751" y="5150"/>
                      <a:pt x="4889" y="5086"/>
                      <a:pt x="4889" y="5086"/>
                    </a:cubicBezTo>
                    <a:cubicBezTo>
                      <a:pt x="4889" y="5086"/>
                      <a:pt x="4819" y="4707"/>
                      <a:pt x="4791" y="4416"/>
                    </a:cubicBezTo>
                    <a:cubicBezTo>
                      <a:pt x="4757" y="4053"/>
                      <a:pt x="5001" y="3115"/>
                      <a:pt x="6300" y="3115"/>
                    </a:cubicBezTo>
                    <a:cubicBezTo>
                      <a:pt x="7598" y="3115"/>
                      <a:pt x="7842" y="4053"/>
                      <a:pt x="7808" y="4416"/>
                    </a:cubicBezTo>
                    <a:cubicBezTo>
                      <a:pt x="7781" y="4707"/>
                      <a:pt x="7711" y="5085"/>
                      <a:pt x="7711" y="5085"/>
                    </a:cubicBezTo>
                    <a:cubicBezTo>
                      <a:pt x="7711" y="5085"/>
                      <a:pt x="7849" y="5149"/>
                      <a:pt x="7849" y="5405"/>
                    </a:cubicBezTo>
                    <a:cubicBezTo>
                      <a:pt x="7801" y="6046"/>
                      <a:pt x="7548" y="5770"/>
                      <a:pt x="7496" y="6051"/>
                    </a:cubicBezTo>
                    <a:cubicBezTo>
                      <a:pt x="7370" y="6728"/>
                      <a:pt x="7085" y="6607"/>
                      <a:pt x="7085" y="6978"/>
                    </a:cubicBezTo>
                    <a:cubicBezTo>
                      <a:pt x="7085" y="7594"/>
                      <a:pt x="7384" y="7882"/>
                      <a:pt x="8320" y="8223"/>
                    </a:cubicBezTo>
                    <a:cubicBezTo>
                      <a:pt x="9259" y="8565"/>
                      <a:pt x="9869" y="8914"/>
                      <a:pt x="9869" y="9152"/>
                    </a:cubicBezTo>
                    <a:cubicBezTo>
                      <a:pt x="9869" y="9594"/>
                      <a:pt x="2730" y="9594"/>
                      <a:pt x="2730" y="9152"/>
                    </a:cubicBezTo>
                    <a:close/>
                  </a:path>
                </a:pathLst>
              </a:custGeom>
              <a:solidFill>
                <a:srgbClr val="024CA4"/>
              </a:solidFill>
              <a:ln>
                <a:noFill/>
              </a:ln>
            </p:spPr>
            <p:txBody>
              <a:bodyPr vert="horz" wrap="square" lIns="86699" tIns="43349" rIns="86699" bIns="43349" numCol="1" anchor="t" anchorCtr="0" compatLnSpc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665" b="1">
                  <a:solidFill>
                    <a:srgbClr val="0B2C4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8640" name="矩形 11"/>
              <p:cNvSpPr/>
              <p:nvPr/>
            </p:nvSpPr>
            <p:spPr>
              <a:xfrm>
                <a:off x="4108163" y="5490742"/>
                <a:ext cx="2697658" cy="3509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465" b="1" spc="71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队员：黄赵翔，林宇轩，管孙笛</a:t>
                </a:r>
                <a:endParaRPr lang="en-US" altLang="zh-CN" sz="1465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048641" name="文本框 13"/>
            <p:cNvSpPr txBox="1"/>
            <p:nvPr/>
          </p:nvSpPr>
          <p:spPr>
            <a:xfrm>
              <a:off x="2317" y="362"/>
              <a:ext cx="9612" cy="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b="1" spc="300" dirty="0" err="1">
                  <a:solidFill>
                    <a:srgbClr val="024CA4"/>
                  </a:solidFill>
                  <a:latin typeface="+mn-lt"/>
                  <a:ea typeface="+mn-ea"/>
                  <a:cs typeface="+mn-ea"/>
                  <a:sym typeface="+mn-lt"/>
                </a:rPr>
                <a:t>NPUCore</a:t>
              </a:r>
              <a:endParaRPr lang="en-US" altLang="zh-CN" sz="2400" b="1" spc="300" dirty="0">
                <a:solidFill>
                  <a:srgbClr val="024CA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61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62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784" name="文本框 4"/>
          <p:cNvSpPr txBox="1">
            <a:spLocks noChangeArrowheads="1"/>
          </p:cNvSpPr>
          <p:nvPr/>
        </p:nvSpPr>
        <p:spPr bwMode="auto">
          <a:xfrm>
            <a:off x="7522210" y="2484120"/>
            <a:ext cx="4608830" cy="37240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问题：</a:t>
            </a:r>
            <a:r>
              <a:rPr lang="zh-CN" altLang="en-US" sz="2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多道程序运行时内存空间不足</a:t>
            </a:r>
          </a:p>
          <a:p>
            <a:pPr algn="l" eaLnBrk="1" hangingPunct="1"/>
            <a:endParaRPr lang="zh-CN" altLang="en-US" sz="2000" b="1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 eaLnBrk="1" hangingPunct="1"/>
            <a:r>
              <a:rPr lang="zh-CN" altLang="en-US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分析：</a:t>
            </a:r>
            <a:endParaRPr lang="zh-CN" altLang="en-US" sz="2000" b="1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 eaLnBrk="1" hangingPunct="1"/>
            <a:r>
              <a:rPr lang="zh-CN" altLang="en-US" sz="2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方法</a:t>
            </a:r>
            <a:r>
              <a:rPr lang="en-US" altLang="zh-CN" sz="2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1: </a:t>
            </a:r>
            <a:r>
              <a:rPr lang="zh-CN" altLang="en-US" sz="2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通过换出来腾空内存</a:t>
            </a:r>
            <a:endParaRPr lang="en-US" altLang="zh-CN" sz="2000" b="1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 eaLnBrk="1" hangingPunct="1"/>
            <a:r>
              <a:rPr lang="en-US" altLang="zh-CN" sz="2000" b="1" dirty="0" err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UltraOS</a:t>
            </a:r>
            <a:r>
              <a:rPr lang="zh-CN" altLang="en-US" sz="2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目前没有，</a:t>
            </a:r>
            <a:r>
              <a:rPr lang="zh-CN" altLang="en-US" sz="2000" b="1" dirty="0">
                <a:solidFill>
                  <a:srgbClr val="0900C0"/>
                </a:solidFill>
                <a:latin typeface="+mn-lt"/>
                <a:ea typeface="+mn-ea"/>
                <a:cs typeface="+mn-ea"/>
                <a:sym typeface="+mn-lt"/>
              </a:rPr>
              <a:t>因此增加“换入换出”功能（</a:t>
            </a:r>
            <a:r>
              <a:rPr lang="en-US" altLang="zh-CN" sz="2000" b="1" dirty="0">
                <a:solidFill>
                  <a:srgbClr val="0900C0"/>
                </a:solidFill>
                <a:latin typeface="+mn-lt"/>
                <a:ea typeface="+mn-ea"/>
                <a:cs typeface="+mn-ea"/>
                <a:sym typeface="+mn-lt"/>
              </a:rPr>
              <a:t>UltraOS</a:t>
            </a:r>
            <a:r>
              <a:rPr lang="zh-CN" altLang="en-US" sz="2000" b="1" dirty="0">
                <a:solidFill>
                  <a:srgbClr val="0900C0"/>
                </a:solidFill>
                <a:latin typeface="+mn-lt"/>
                <a:ea typeface="+mn-ea"/>
                <a:cs typeface="+mn-ea"/>
                <a:sym typeface="+mn-lt"/>
              </a:rPr>
              <a:t>目前只有不完全的缺页处理和懒分配机制）</a:t>
            </a:r>
            <a:endParaRPr lang="zh-CN" altLang="en-US" sz="2000" b="1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 eaLnBrk="1" hangingPunct="1"/>
            <a:endParaRPr lang="zh-CN" altLang="en-US" sz="2000" b="1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 eaLnBrk="1" hangingPunct="1"/>
            <a:r>
              <a:rPr lang="zh-CN" altLang="en-US" sz="2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方法</a:t>
            </a:r>
            <a:r>
              <a:rPr lang="en-US" altLang="zh-CN" sz="2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2: </a:t>
            </a:r>
            <a:r>
              <a:rPr lang="zh-CN" altLang="en-US" sz="2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进一步分析发现换入换出会遇到</a:t>
            </a:r>
            <a:r>
              <a:rPr lang="en-US" altLang="zh-CN" sz="2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IO</a:t>
            </a:r>
            <a:r>
              <a:rPr lang="zh-CN" altLang="en-US" sz="2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瓶颈；因此</a:t>
            </a:r>
            <a:r>
              <a:rPr lang="zh-CN" altLang="en-US" sz="2000" b="1" dirty="0">
                <a:solidFill>
                  <a:srgbClr val="0900C0"/>
                </a:solidFill>
                <a:latin typeface="+mn-lt"/>
                <a:ea typeface="+mn-ea"/>
                <a:cs typeface="+mn-ea"/>
                <a:sym typeface="+mn-lt"/>
              </a:rPr>
              <a:t>需要一套集成优化方法来支持内存“扩容”</a:t>
            </a:r>
            <a:r>
              <a:rPr lang="en-US" altLang="zh-CN" sz="20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2000" b="1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4194307" name="表格 10"/>
          <p:cNvGraphicFramePr/>
          <p:nvPr>
            <p:custDataLst>
              <p:tags r:id="rId2"/>
            </p:custDataLst>
          </p:nvPr>
        </p:nvGraphicFramePr>
        <p:xfrm>
          <a:off x="3903345" y="1277620"/>
          <a:ext cx="5026660" cy="1081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4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9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21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/>
                        <a:t>bash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dirty="0" err="1"/>
                        <a:t>libc</a:t>
                      </a:r>
                      <a:r>
                        <a:rPr lang="en-US" altLang="zh-CN" dirty="0"/>
                        <a:t>-test</a:t>
                      </a:r>
                    </a:p>
                    <a:p>
                      <a:pPr algn="ctr">
                        <a:buNone/>
                      </a:pPr>
                      <a:r>
                        <a:rPr lang="en-US" altLang="zh-CN" dirty="0"/>
                        <a:t>(</a:t>
                      </a:r>
                      <a:r>
                        <a:rPr lang="zh-CN" altLang="en-US" dirty="0"/>
                        <a:t>含动态库</a:t>
                      </a:r>
                      <a:r>
                        <a:rPr lang="en-US" altLang="zh-CN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dirty="0" err="1"/>
                        <a:t>lmbench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32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dirty="0"/>
                        <a:t>1.09MB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dirty="0"/>
                        <a:t>~1.5MB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dirty="0"/>
                        <a:t>1.04MB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48785" name="文本框 11"/>
          <p:cNvSpPr txBox="1"/>
          <p:nvPr/>
        </p:nvSpPr>
        <p:spPr>
          <a:xfrm>
            <a:off x="4016976" y="777875"/>
            <a:ext cx="2151380" cy="396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用户程序</a:t>
            </a:r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(ELF)</a:t>
            </a:r>
            <a:r>
              <a:rPr 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大小</a:t>
            </a:r>
          </a:p>
        </p:txBody>
      </p:sp>
      <p:sp>
        <p:nvSpPr>
          <p:cNvPr id="1048786" name="文本框 3"/>
          <p:cNvSpPr txBox="1"/>
          <p:nvPr/>
        </p:nvSpPr>
        <p:spPr>
          <a:xfrm>
            <a:off x="951535" y="5978827"/>
            <a:ext cx="25831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图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c1 K210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内存使用情况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9717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588" y="810427"/>
            <a:ext cx="3648075" cy="5067300"/>
          </a:xfrm>
          <a:prstGeom prst="rect">
            <a:avLst/>
          </a:prstGeom>
          <a:noFill/>
        </p:spPr>
      </p:pic>
      <p:sp>
        <p:nvSpPr>
          <p:cNvPr id="1048787" name="文本框 7"/>
          <p:cNvSpPr txBox="1"/>
          <p:nvPr/>
        </p:nvSpPr>
        <p:spPr>
          <a:xfrm>
            <a:off x="3835400" y="2618406"/>
            <a:ext cx="3780790" cy="3166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部分测例需要占用大量内存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2500"/>
              </a:lnSpc>
            </a:pPr>
            <a:r>
              <a:rPr lang="en-US" altLang="zh-CN" dirty="0" err="1"/>
              <a:t>libc</a:t>
            </a:r>
            <a:r>
              <a:rPr lang="en-US" altLang="zh-CN" dirty="0"/>
              <a:t>-test </a:t>
            </a:r>
            <a:r>
              <a:rPr lang="en-US" altLang="zh-CN" dirty="0" err="1"/>
              <a:t>sscanf_long</a:t>
            </a:r>
            <a:r>
              <a:rPr lang="en-US" altLang="zh-CN" dirty="0"/>
              <a:t> </a:t>
            </a:r>
          </a:p>
          <a:p>
            <a:pPr>
              <a:lnSpc>
                <a:spcPts val="2500"/>
              </a:lnSpc>
            </a:pPr>
            <a:r>
              <a:rPr lang="zh-CN" altLang="en-US" dirty="0"/>
              <a:t>（申请</a:t>
            </a:r>
            <a:r>
              <a:rPr lang="en-US" altLang="zh-CN" dirty="0"/>
              <a:t>8M</a:t>
            </a:r>
            <a:r>
              <a:rPr lang="zh-CN" altLang="en-US" dirty="0"/>
              <a:t>空间逐字节读写）</a:t>
            </a:r>
            <a:endParaRPr lang="en-US" altLang="zh-CN" dirty="0"/>
          </a:p>
          <a:p>
            <a:pPr>
              <a:lnSpc>
                <a:spcPts val="2500"/>
              </a:lnSpc>
            </a:pPr>
            <a:r>
              <a:rPr lang="en-US" dirty="0" err="1"/>
              <a:t>lmbench_all</a:t>
            </a:r>
            <a:r>
              <a:rPr lang="en-US" dirty="0"/>
              <a:t> </a:t>
            </a:r>
            <a:r>
              <a:rPr lang="en-US" dirty="0" err="1"/>
              <a:t>lat_ctx</a:t>
            </a:r>
            <a:r>
              <a:rPr lang="en-US" dirty="0"/>
              <a:t> </a:t>
            </a:r>
          </a:p>
          <a:p>
            <a:pPr>
              <a:lnSpc>
                <a:spcPts val="2500"/>
              </a:lnSpc>
            </a:pPr>
            <a:r>
              <a:rPr lang="zh-CN" altLang="en-US" dirty="0"/>
              <a:t>（</a:t>
            </a:r>
            <a:r>
              <a:rPr lang="en-US" altLang="zh-CN" dirty="0"/>
              <a:t>32</a:t>
            </a:r>
            <a:r>
              <a:rPr lang="zh-CN" altLang="en-US" dirty="0"/>
              <a:t>，</a:t>
            </a:r>
            <a:r>
              <a:rPr lang="en-US" altLang="zh-CN" dirty="0"/>
              <a:t>64</a:t>
            </a:r>
            <a:r>
              <a:rPr lang="zh-CN" altLang="en-US" dirty="0"/>
              <a:t>，</a:t>
            </a:r>
            <a:r>
              <a:rPr lang="en-US" altLang="zh-CN" dirty="0"/>
              <a:t>96</a:t>
            </a:r>
            <a:r>
              <a:rPr lang="zh-CN" altLang="en-US" dirty="0"/>
              <a:t>进程上下文切换）</a:t>
            </a:r>
            <a:endParaRPr lang="en-US" altLang="zh-CN" dirty="0"/>
          </a:p>
          <a:p>
            <a:pPr>
              <a:lnSpc>
                <a:spcPts val="2500"/>
              </a:lnSpc>
            </a:pP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IO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瓶颈与时间限制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2500"/>
              </a:lnSpc>
            </a:pPr>
            <a:r>
              <a:rPr lang="en-US" altLang="zh-CN" dirty="0"/>
              <a:t>K210</a:t>
            </a:r>
            <a:r>
              <a:rPr lang="zh-CN" altLang="en-US" dirty="0"/>
              <a:t>上</a:t>
            </a:r>
            <a:r>
              <a:rPr lang="en-US" altLang="zh-CN" dirty="0"/>
              <a:t>SD</a:t>
            </a:r>
            <a:r>
              <a:rPr lang="zh-CN" altLang="en-US" dirty="0"/>
              <a:t>卡峰值读写速度约</a:t>
            </a:r>
            <a:r>
              <a:rPr lang="en-US" altLang="zh-CN" dirty="0"/>
              <a:t>1MB/s</a:t>
            </a:r>
          </a:p>
          <a:p>
            <a:pPr>
              <a:lnSpc>
                <a:spcPts val="2500"/>
              </a:lnSpc>
            </a:pPr>
            <a:r>
              <a:rPr lang="en-US" altLang="zh-CN" dirty="0" err="1"/>
              <a:t>libc</a:t>
            </a:r>
            <a:r>
              <a:rPr lang="en-US" altLang="zh-CN" dirty="0"/>
              <a:t>-test</a:t>
            </a:r>
            <a:r>
              <a:rPr lang="zh-CN" altLang="en-US" dirty="0"/>
              <a:t>每个测例限时</a:t>
            </a:r>
            <a:r>
              <a:rPr lang="en-US" altLang="zh-CN" dirty="0"/>
              <a:t>5s</a:t>
            </a:r>
          </a:p>
        </p:txBody>
      </p:sp>
      <p:pic>
        <p:nvPicPr>
          <p:cNvPr id="2097171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588" y="810427"/>
            <a:ext cx="3724275" cy="5057775"/>
          </a:xfrm>
          <a:prstGeom prst="rect">
            <a:avLst/>
          </a:prstGeom>
          <a:noFill/>
        </p:spPr>
      </p:pic>
      <p:sp>
        <p:nvSpPr>
          <p:cNvPr id="1048693" name="文本框 4"/>
          <p:cNvSpPr txBox="1">
            <a:spLocks noChangeArrowheads="1"/>
          </p:cNvSpPr>
          <p:nvPr/>
        </p:nvSpPr>
        <p:spPr bwMode="auto">
          <a:xfrm>
            <a:off x="727075" y="152400"/>
            <a:ext cx="9469755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空间优化 —— 内存管理空间优化（</a:t>
            </a:r>
            <a:r>
              <a:rPr lang="en-US" altLang="zh-CN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） 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—— 思路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82245" y="144145"/>
            <a:ext cx="587375" cy="490220"/>
            <a:chOff x="7213" y="8938"/>
            <a:chExt cx="925" cy="772"/>
          </a:xfrm>
        </p:grpSpPr>
        <p:sp>
          <p:nvSpPr>
            <p:cNvPr id="5" name="01xian"/>
            <p:cNvSpPr/>
            <p:nvPr>
              <p:custDataLst>
                <p:tags r:id="rId3"/>
              </p:custDataLst>
            </p:nvPr>
          </p:nvSpPr>
          <p:spPr>
            <a:xfrm rot="16200000">
              <a:off x="7289" y="8861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312" y="8938"/>
              <a:ext cx="52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</a:rPr>
                <a:t>c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09717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209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61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62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93" name="文本框 4"/>
          <p:cNvSpPr txBox="1">
            <a:spLocks noChangeArrowheads="1"/>
          </p:cNvSpPr>
          <p:nvPr/>
        </p:nvSpPr>
        <p:spPr bwMode="auto">
          <a:xfrm>
            <a:off x="727075" y="152400"/>
            <a:ext cx="9469755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空间优化 —— 内存管理空间优化（</a:t>
            </a:r>
            <a:r>
              <a:rPr lang="en-US" altLang="zh-CN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2</a:t>
            </a:r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） 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—— 方法与评估</a:t>
            </a:r>
          </a:p>
        </p:txBody>
      </p:sp>
      <p:sp>
        <p:nvSpPr>
          <p:cNvPr id="1048695" name="文本框 46"/>
          <p:cNvSpPr txBox="1"/>
          <p:nvPr/>
        </p:nvSpPr>
        <p:spPr>
          <a:xfrm flipH="1">
            <a:off x="422275" y="821690"/>
            <a:ext cx="5659120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NPUcore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内存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“扩容”集成解决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方法</a:t>
            </a:r>
          </a:p>
        </p:txBody>
      </p:sp>
      <p:sp>
        <p:nvSpPr>
          <p:cNvPr id="4" name="文本框 46"/>
          <p:cNvSpPr txBox="1"/>
          <p:nvPr/>
        </p:nvSpPr>
        <p:spPr>
          <a:xfrm flipH="1">
            <a:off x="8710930" y="1180465"/>
            <a:ext cx="1862455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实验评估</a:t>
            </a:r>
          </a:p>
        </p:txBody>
      </p:sp>
      <p:sp>
        <p:nvSpPr>
          <p:cNvPr id="2" name="文本框 2"/>
          <p:cNvSpPr txBox="1"/>
          <p:nvPr/>
        </p:nvSpPr>
        <p:spPr>
          <a:xfrm>
            <a:off x="290830" y="1834515"/>
            <a:ext cx="341693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zh-CN" altLang="en-US" b="1" dirty="0">
                <a:solidFill>
                  <a:srgbClr val="0140B2"/>
                </a:solidFill>
                <a:sym typeface="+mn-ea"/>
              </a:rPr>
              <a:t>懒分配（分配阶段）</a:t>
            </a:r>
            <a:endParaRPr lang="zh-CN" b="1" dirty="0">
              <a:solidFill>
                <a:srgbClr val="0140B2"/>
              </a:solidFill>
              <a:sym typeface="+mn-ea"/>
            </a:endParaRPr>
          </a:p>
          <a:p>
            <a:pPr marL="285750" indent="-285750" fontAlgn="auto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zh-CN" b="1" dirty="0">
                <a:solidFill>
                  <a:srgbClr val="0140B2"/>
                </a:solidFill>
                <a:sym typeface="+mn-ea"/>
              </a:rPr>
              <a:t>缓存</a:t>
            </a:r>
            <a:r>
              <a:rPr lang="zh-CN" dirty="0">
                <a:solidFill>
                  <a:schemeClr val="tx1"/>
                </a:solidFill>
                <a:sym typeface="+mn-ea"/>
              </a:rPr>
              <a:t>回收与写回</a:t>
            </a:r>
            <a:r>
              <a:rPr lang="en-US" altLang="zh-CN" dirty="0">
                <a:solidFill>
                  <a:schemeClr val="tx1"/>
                </a:solidFill>
                <a:sym typeface="+mn-ea"/>
              </a:rPr>
              <a:t> </a:t>
            </a:r>
            <a:r>
              <a:rPr lang="zh-CN" altLang="en-US" b="1" dirty="0">
                <a:solidFill>
                  <a:srgbClr val="0140B2"/>
                </a:solidFill>
                <a:sym typeface="+mn-ea"/>
              </a:rPr>
              <a:t>（回收）</a:t>
            </a:r>
            <a:endParaRPr lang="zh-CN" b="1" dirty="0">
              <a:solidFill>
                <a:srgbClr val="0140B2"/>
              </a:solidFill>
              <a:sym typeface="+mn-ea"/>
            </a:endParaRPr>
          </a:p>
          <a:p>
            <a:pPr marL="285750" indent="-285750" fontAlgn="auto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zh-CN" b="1" dirty="0">
                <a:solidFill>
                  <a:srgbClr val="0140B2"/>
                </a:solidFill>
                <a:sym typeface="+mn-ea"/>
              </a:rPr>
              <a:t>zRAM</a:t>
            </a:r>
            <a:r>
              <a:rPr lang="en-US" altLang="zh-CN" dirty="0">
                <a:sym typeface="+mn-ea"/>
              </a:rPr>
              <a:t> </a:t>
            </a:r>
            <a:r>
              <a:rPr lang="zh-CN" altLang="en-US" dirty="0">
                <a:sym typeface="+mn-ea"/>
              </a:rPr>
              <a:t>压缩内存</a:t>
            </a:r>
            <a:r>
              <a:rPr lang="zh-CN" altLang="en-US" b="1" dirty="0">
                <a:solidFill>
                  <a:srgbClr val="0900C0"/>
                </a:solidFill>
                <a:sym typeface="+mn-ea"/>
              </a:rPr>
              <a:t>（压缩）</a:t>
            </a:r>
            <a:endParaRPr lang="zh-CN" b="1" dirty="0">
              <a:solidFill>
                <a:srgbClr val="0900C0"/>
              </a:solidFill>
              <a:sym typeface="+mn-ea"/>
            </a:endParaRPr>
          </a:p>
          <a:p>
            <a:pPr marL="285750" indent="-285750" fontAlgn="auto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zh-CN" b="1" dirty="0">
                <a:solidFill>
                  <a:srgbClr val="0140B2"/>
                </a:solidFill>
                <a:sym typeface="+mn-ea"/>
              </a:rPr>
              <a:t>虚拟内存</a:t>
            </a:r>
            <a:r>
              <a:rPr lang="zh-CN" altLang="en-US" dirty="0">
                <a:sym typeface="+mn-ea"/>
              </a:rPr>
              <a:t> 换入换出</a:t>
            </a:r>
            <a:r>
              <a:rPr lang="zh-CN" altLang="en-US" b="1" dirty="0">
                <a:solidFill>
                  <a:srgbClr val="0900C0"/>
                </a:solidFill>
                <a:sym typeface="+mn-ea"/>
              </a:rPr>
              <a:t>（交换）</a:t>
            </a:r>
            <a:endParaRPr lang="zh-CN" b="1" dirty="0">
              <a:solidFill>
                <a:srgbClr val="0140B2"/>
              </a:solidFill>
            </a:endParaRPr>
          </a:p>
          <a:p>
            <a:pPr marL="285750" indent="-285750" fontAlgn="auto">
              <a:lnSpc>
                <a:spcPct val="200000"/>
              </a:lnSpc>
              <a:buFont typeface="Arial" panose="020B0604020202090204" pitchFamily="34" charset="0"/>
              <a:buChar char="•"/>
            </a:pPr>
            <a:endParaRPr lang="zh-CN" altLang="en-US" dirty="0"/>
          </a:p>
          <a:p>
            <a:pPr marL="285750" indent="-285750" algn="l" fontAlgn="auto">
              <a:lnSpc>
                <a:spcPct val="200000"/>
              </a:lnSpc>
              <a:buClrTx/>
              <a:buSzTx/>
              <a:buFont typeface="Arial" panose="020B0604020202090204" pitchFamily="34" charset="0"/>
              <a:buChar char="•"/>
            </a:pPr>
            <a:endParaRPr lang="en-US" altLang="zh-CN" b="1" dirty="0">
              <a:solidFill>
                <a:srgbClr val="0140B2"/>
              </a:solidFill>
            </a:endParaRPr>
          </a:p>
          <a:p>
            <a:pPr marL="285750" indent="-285750" algn="l" fontAlgn="auto">
              <a:lnSpc>
                <a:spcPct val="200000"/>
              </a:lnSpc>
              <a:buClrTx/>
              <a:buSzTx/>
              <a:buFont typeface="Arial" panose="020B0604020202090204" pitchFamily="34" charset="0"/>
              <a:buChar char="•"/>
            </a:pPr>
            <a:endParaRPr lang="zh-CN" altLang="en-US" b="1" dirty="0">
              <a:solidFill>
                <a:srgbClr val="0140B2"/>
              </a:solidFill>
            </a:endParaRPr>
          </a:p>
        </p:txBody>
      </p:sp>
      <p:pic>
        <p:nvPicPr>
          <p:cNvPr id="3" name="图片 2" descr="do_page_fault_oom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9800" y="1466850"/>
            <a:ext cx="3843020" cy="4243070"/>
          </a:xfrm>
          <a:prstGeom prst="rect">
            <a:avLst/>
          </a:prstGeom>
        </p:spPr>
      </p:pic>
      <p:graphicFrame>
        <p:nvGraphicFramePr>
          <p:cNvPr id="5" name="图表 6"/>
          <p:cNvGraphicFramePr/>
          <p:nvPr/>
        </p:nvGraphicFramePr>
        <p:xfrm>
          <a:off x="7510145" y="2084705"/>
          <a:ext cx="4142105" cy="3960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182245" y="144145"/>
            <a:ext cx="587375" cy="490220"/>
            <a:chOff x="7213" y="8938"/>
            <a:chExt cx="925" cy="772"/>
          </a:xfrm>
        </p:grpSpPr>
        <p:sp>
          <p:nvSpPr>
            <p:cNvPr id="7" name="01xian"/>
            <p:cNvSpPr/>
            <p:nvPr>
              <p:custDataLst>
                <p:tags r:id="rId2"/>
              </p:custDataLst>
            </p:nvPr>
          </p:nvSpPr>
          <p:spPr>
            <a:xfrm rot="16200000">
              <a:off x="7289" y="8861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312" y="8938"/>
              <a:ext cx="528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</a:rPr>
                <a:t>c</a:t>
              </a:r>
            </a:p>
          </p:txBody>
        </p:sp>
      </p:grpSp>
      <p:sp>
        <p:nvSpPr>
          <p:cNvPr id="9" name="文本框 3"/>
          <p:cNvSpPr txBox="1"/>
          <p:nvPr/>
        </p:nvSpPr>
        <p:spPr>
          <a:xfrm>
            <a:off x="3984624" y="5803900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图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c1 </a:t>
            </a:r>
            <a:r>
              <a:rPr lang="en-US" altLang="zh-CN" dirty="0" err="1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NPUcore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缺页处理流程</a:t>
            </a:r>
          </a:p>
        </p:txBody>
      </p:sp>
      <p:sp>
        <p:nvSpPr>
          <p:cNvPr id="10" name="文本框 3"/>
          <p:cNvSpPr txBox="1"/>
          <p:nvPr/>
        </p:nvSpPr>
        <p:spPr>
          <a:xfrm>
            <a:off x="8269275" y="5969302"/>
            <a:ext cx="3383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图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c2 NPUcore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内存回收性能比较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矩形2"/>
          <p:cNvSpPr/>
          <p:nvPr>
            <p:custDataLst>
              <p:tags r:id="rId2"/>
            </p:custDataLst>
          </p:nvPr>
        </p:nvSpPr>
        <p:spPr>
          <a:xfrm>
            <a:off x="-46787" y="426"/>
            <a:ext cx="2372868" cy="6857154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ctr"/>
            <a:r>
              <a:rPr lang="zh-CN" altLang="en-US" sz="7200" b="1" dirty="0">
                <a:solidFill>
                  <a:srgbClr val="002060"/>
                </a:solidFill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目</a:t>
            </a:r>
            <a:endParaRPr lang="en-US" altLang="zh-CN" sz="7200" b="1" dirty="0">
              <a:solidFill>
                <a:srgbClr val="002060"/>
              </a:solidFill>
              <a:latin typeface="Arial" panose="020B0604020202090204" pitchFamily="34" charset="0"/>
              <a:ea typeface="微软雅黑" panose="020B0503020204020204" charset="-122"/>
              <a:sym typeface="Arial" panose="020B0604020202090204" pitchFamily="34" charset="0"/>
            </a:endParaRPr>
          </a:p>
          <a:p>
            <a:pPr algn="ctr"/>
            <a:r>
              <a:rPr lang="zh-CN" altLang="en-US" sz="7200" b="1" dirty="0">
                <a:solidFill>
                  <a:srgbClr val="002060"/>
                </a:solidFill>
                <a:latin typeface="Arial" panose="020B0604020202090204" pitchFamily="34" charset="0"/>
                <a:ea typeface="微软雅黑" panose="020B0503020204020204" charset="-122"/>
                <a:sym typeface="Arial" panose="020B0604020202090204" pitchFamily="34" charset="0"/>
              </a:rPr>
              <a:t>录</a:t>
            </a:r>
          </a:p>
        </p:txBody>
      </p:sp>
      <p:sp>
        <p:nvSpPr>
          <p:cNvPr id="1048608" name="矩形1"/>
          <p:cNvSpPr/>
          <p:nvPr>
            <p:custDataLst>
              <p:tags r:id="rId3"/>
            </p:custDataLst>
          </p:nvPr>
        </p:nvSpPr>
        <p:spPr>
          <a:xfrm>
            <a:off x="2422281" y="-14087"/>
            <a:ext cx="84022" cy="6875151"/>
          </a:xfrm>
          <a:prstGeom prst="rect">
            <a:avLst/>
          </a:prstGeom>
          <a:solidFill>
            <a:srgbClr val="014099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ctr"/>
            <a:endParaRPr lang="zh-CN" altLang="en-US" sz="1865" dirty="0">
              <a:latin typeface="Arial" panose="020B0604020202090204" pitchFamily="34" charset="0"/>
              <a:ea typeface="微软雅黑" panose="020B0503020204020204" charset="-122"/>
              <a:sym typeface="Arial" panose="020B0604020202090204" pitchFamily="34" charset="0"/>
            </a:endParaRPr>
          </a:p>
        </p:txBody>
      </p:sp>
      <p:sp>
        <p:nvSpPr>
          <p:cNvPr id="1048609" name="01xian"/>
          <p:cNvSpPr/>
          <p:nvPr>
            <p:custDataLst>
              <p:tags r:id="rId4"/>
            </p:custDataLst>
          </p:nvPr>
        </p:nvSpPr>
        <p:spPr>
          <a:xfrm>
            <a:off x="4605574" y="1473006"/>
            <a:ext cx="490143" cy="58749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rgbClr val="0140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683" tIns="43341" rIns="86683" bIns="107961" anchor="ctr"/>
          <a:lstStyle/>
          <a:p>
            <a:pPr algn="ctr"/>
            <a:r>
              <a:rPr lang="en-US" altLang="zh-CN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rPr>
              <a:t>1</a:t>
            </a:r>
            <a:endParaRPr lang="zh-CN" altLang="en-US" sz="2400" b="1" kern="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Arial" panose="020B0604020202090204" pitchFamily="34" charset="0"/>
              <a:sym typeface="Arial" panose="020B0604020202090204" pitchFamily="34" charset="0"/>
            </a:endParaRPr>
          </a:p>
        </p:txBody>
      </p:sp>
      <p:sp>
        <p:nvSpPr>
          <p:cNvPr id="1048610" name="01"/>
          <p:cNvSpPr/>
          <p:nvPr>
            <p:custDataLst>
              <p:tags r:id="rId5"/>
            </p:custDataLst>
          </p:nvPr>
        </p:nvSpPr>
        <p:spPr>
          <a:xfrm>
            <a:off x="4346575" y="1501775"/>
            <a:ext cx="6366510" cy="58801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5921" tIns="0" rIns="0" bIns="35988" numCol="1" spcCol="0" rtlCol="0" fromWordArt="0" anchor="ctr" anchorCtr="0" forceAA="0" compatLnSpc="1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90204" pitchFamily="34" charset="0"/>
              </a:rPr>
              <a:t>NPUcore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90204" pitchFamily="34" charset="0"/>
              </a:rPr>
              <a:t>概述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90204" pitchFamily="34" charset="0"/>
              </a:rPr>
              <a:t> &amp;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90204" pitchFamily="34" charset="0"/>
              </a:rPr>
              <a:t>扩展内容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90204" pitchFamily="34" charset="0"/>
              </a:rPr>
              <a:t>Demo</a:t>
            </a:r>
          </a:p>
        </p:txBody>
      </p:sp>
      <p:sp>
        <p:nvSpPr>
          <p:cNvPr id="1048611" name="01xian"/>
          <p:cNvSpPr/>
          <p:nvPr>
            <p:custDataLst>
              <p:tags r:id="rId6"/>
            </p:custDataLst>
          </p:nvPr>
        </p:nvSpPr>
        <p:spPr>
          <a:xfrm>
            <a:off x="4605574" y="2227654"/>
            <a:ext cx="490143" cy="58749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rgbClr val="0140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683" tIns="43341" rIns="86683" bIns="107961" anchor="ctr"/>
          <a:lstStyle/>
          <a:p>
            <a:pPr algn="ctr"/>
            <a:r>
              <a:rPr lang="en-US" altLang="zh-CN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rPr>
              <a:t>2</a:t>
            </a:r>
            <a:endParaRPr lang="zh-CN" altLang="en-US" sz="2400" b="1" kern="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Arial" panose="020B0604020202090204" pitchFamily="34" charset="0"/>
              <a:sym typeface="Arial" panose="020B0604020202090204" pitchFamily="34" charset="0"/>
            </a:endParaRPr>
          </a:p>
        </p:txBody>
      </p:sp>
      <p:sp>
        <p:nvSpPr>
          <p:cNvPr id="1048612" name="01"/>
          <p:cNvSpPr/>
          <p:nvPr>
            <p:custDataLst>
              <p:tags r:id="rId7"/>
            </p:custDataLst>
          </p:nvPr>
        </p:nvSpPr>
        <p:spPr>
          <a:xfrm>
            <a:off x="4549996" y="2228709"/>
            <a:ext cx="4912774" cy="5874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5921" tIns="0" rIns="0" bIns="35988" numCol="1" spcCol="0" rtlCol="0" fromWordArt="0" anchor="ctr" anchorCtr="0" forceAA="0" compatLnSpc="1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90204" pitchFamily="34" charset="0"/>
              </a:rPr>
              <a:t>资源受限问题 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90204" pitchFamily="34" charset="0"/>
              </a:rPr>
              <a:t>&amp;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90204" pitchFamily="34" charset="0"/>
              </a:rPr>
              <a:t>优化策略</a:t>
            </a:r>
          </a:p>
        </p:txBody>
      </p:sp>
      <p:pic>
        <p:nvPicPr>
          <p:cNvPr id="2097154" name="图片 36"/>
          <p:cNvPicPr>
            <a:picLocks noChangeAspect="1"/>
          </p:cNvPicPr>
          <p:nvPr/>
        </p:nvPicPr>
        <p:blipFill rotWithShape="1">
          <a:blip r:embed="rId15" cstate="print"/>
          <a:srcRect t="41111" b="34040"/>
          <a:stretch>
            <a:fillRect/>
          </a:stretch>
        </p:blipFill>
        <p:spPr>
          <a:xfrm>
            <a:off x="9363075" y="142577"/>
            <a:ext cx="2638922" cy="655732"/>
          </a:xfrm>
          <a:prstGeom prst="rect">
            <a:avLst/>
          </a:prstGeom>
        </p:spPr>
      </p:pic>
      <p:sp>
        <p:nvSpPr>
          <p:cNvPr id="1048621" name="01xian"/>
          <p:cNvSpPr/>
          <p:nvPr>
            <p:custDataLst>
              <p:tags r:id="rId8"/>
            </p:custDataLst>
          </p:nvPr>
        </p:nvSpPr>
        <p:spPr>
          <a:xfrm>
            <a:off x="4646849" y="3767896"/>
            <a:ext cx="490143" cy="58749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rgbClr val="0140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683" tIns="43341" rIns="86683" bIns="107961" anchor="ctr"/>
          <a:lstStyle/>
          <a:p>
            <a:pPr algn="ctr"/>
            <a:r>
              <a:rPr lang="en-US" altLang="zh-CN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rPr>
              <a:t>4</a:t>
            </a:r>
          </a:p>
        </p:txBody>
      </p:sp>
      <p:sp>
        <p:nvSpPr>
          <p:cNvPr id="1048622" name="01"/>
          <p:cNvSpPr/>
          <p:nvPr>
            <p:custDataLst>
              <p:tags r:id="rId9"/>
            </p:custDataLst>
          </p:nvPr>
        </p:nvSpPr>
        <p:spPr>
          <a:xfrm>
            <a:off x="4450080" y="3860165"/>
            <a:ext cx="2871470" cy="46164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5921" tIns="0" rIns="0" bIns="35988" numCol="1" spcCol="0" rtlCol="0" fromWordArt="0" anchor="ctr" anchorCtr="0" forceAA="0" compatLnSpc="1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90204" pitchFamily="34" charset="0"/>
              </a:rPr>
              <a:t>参赛感言</a:t>
            </a:r>
          </a:p>
        </p:txBody>
      </p:sp>
      <p:sp>
        <p:nvSpPr>
          <p:cNvPr id="3" name="01"/>
          <p:cNvSpPr/>
          <p:nvPr>
            <p:custDataLst>
              <p:tags r:id="rId10"/>
            </p:custDataLst>
          </p:nvPr>
        </p:nvSpPr>
        <p:spPr>
          <a:xfrm>
            <a:off x="4372196" y="3021189"/>
            <a:ext cx="4912774" cy="5874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5921" tIns="0" rIns="0" bIns="35988" numCol="1" spcCol="0" rtlCol="0" fromWordArt="0" anchor="ctr" anchorCtr="0" forceAA="0" compatLnSpc="1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90204" pitchFamily="34" charset="0"/>
              </a:rPr>
              <a:t> 可靠性问题 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90204" pitchFamily="34" charset="0"/>
              </a:rPr>
              <a:t>&amp;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90204" pitchFamily="34" charset="0"/>
              </a:rPr>
              <a:t>优化策略</a:t>
            </a:r>
          </a:p>
        </p:txBody>
      </p:sp>
      <p:sp>
        <p:nvSpPr>
          <p:cNvPr id="2" name="01xian"/>
          <p:cNvSpPr/>
          <p:nvPr>
            <p:custDataLst>
              <p:tags r:id="rId11"/>
            </p:custDataLst>
          </p:nvPr>
        </p:nvSpPr>
        <p:spPr>
          <a:xfrm>
            <a:off x="4608749" y="3025214"/>
            <a:ext cx="490143" cy="58749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rgbClr val="0140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683" tIns="43341" rIns="86683" bIns="107961" anchor="ctr"/>
          <a:lstStyle/>
          <a:p>
            <a:pPr algn="ctr"/>
            <a:r>
              <a:rPr lang="en-US" altLang="zh-CN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rPr>
              <a:t>3</a:t>
            </a:r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图片 36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7" cstate="print"/>
          <a:srcRect t="41111" b="34040"/>
          <a:stretch>
            <a:fillRect/>
          </a:stretch>
        </p:blipFill>
        <p:spPr>
          <a:xfrm>
            <a:off x="252095" y="133052"/>
            <a:ext cx="2638922" cy="655732"/>
          </a:xfrm>
          <a:prstGeom prst="rect">
            <a:avLst/>
          </a:prstGeom>
        </p:spPr>
      </p:pic>
      <p:sp>
        <p:nvSpPr>
          <p:cNvPr id="1048675" name="矩形 1"/>
          <p:cNvSpPr/>
          <p:nvPr/>
        </p:nvSpPr>
        <p:spPr>
          <a:xfrm>
            <a:off x="635" y="1755140"/>
            <a:ext cx="12191365" cy="3347720"/>
          </a:xfrm>
          <a:prstGeom prst="rect">
            <a:avLst/>
          </a:prstGeom>
          <a:solidFill>
            <a:schemeClr val="accent2"/>
          </a:solidFill>
          <a:ln>
            <a:solidFill>
              <a:srgbClr val="177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45745" name="直接连接符 3"/>
          <p:cNvCxnSpPr/>
          <p:nvPr/>
        </p:nvCxnSpPr>
        <p:spPr>
          <a:xfrm>
            <a:off x="444186" y="2679700"/>
            <a:ext cx="8332342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014099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77" name="文本框 4"/>
          <p:cNvSpPr txBox="1"/>
          <p:nvPr/>
        </p:nvSpPr>
        <p:spPr>
          <a:xfrm>
            <a:off x="802639" y="2036445"/>
            <a:ext cx="476052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002060"/>
                </a:solidFill>
              </a:rPr>
              <a:t>可靠性问题 </a:t>
            </a:r>
            <a:r>
              <a:rPr lang="en-US" altLang="zh-CN" sz="3200" dirty="0">
                <a:solidFill>
                  <a:srgbClr val="002060"/>
                </a:solidFill>
              </a:rPr>
              <a:t>&amp; </a:t>
            </a:r>
            <a:r>
              <a:rPr lang="zh-CN" altLang="en-US" sz="3200" dirty="0">
                <a:solidFill>
                  <a:srgbClr val="002060"/>
                </a:solidFill>
              </a:rPr>
              <a:t>优化策略</a:t>
            </a:r>
          </a:p>
        </p:txBody>
      </p:sp>
      <p:pic>
        <p:nvPicPr>
          <p:cNvPr id="2097160" name="图片 6" descr="Northwestern_Polytechnical_University_badge_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74760" y="1743075"/>
            <a:ext cx="3317240" cy="3301365"/>
          </a:xfrm>
          <a:prstGeom prst="rect">
            <a:avLst/>
          </a:prstGeom>
        </p:spPr>
      </p:pic>
      <p:sp>
        <p:nvSpPr>
          <p:cNvPr id="1048609" name="01xian"/>
          <p:cNvSpPr/>
          <p:nvPr>
            <p:custDataLst>
              <p:tags r:id="rId3"/>
            </p:custDataLst>
          </p:nvPr>
        </p:nvSpPr>
        <p:spPr>
          <a:xfrm>
            <a:off x="309799" y="1998151"/>
            <a:ext cx="490143" cy="58749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rgbClr val="0140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683" tIns="43341" rIns="86683" bIns="107961" anchor="ctr"/>
          <a:lstStyle/>
          <a:p>
            <a:pPr algn="ctr"/>
            <a:r>
              <a:rPr lang="en-US" altLang="zh-CN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rPr>
              <a:t>3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471295" y="229870"/>
            <a:ext cx="10306050" cy="497840"/>
            <a:chOff x="2317" y="362"/>
            <a:chExt cx="16230" cy="784"/>
          </a:xfrm>
        </p:grpSpPr>
        <p:grpSp>
          <p:nvGrpSpPr>
            <p:cNvPr id="47" name="Group 26"/>
            <p:cNvGrpSpPr/>
            <p:nvPr/>
          </p:nvGrpSpPr>
          <p:grpSpPr>
            <a:xfrm>
              <a:off x="16011" y="443"/>
              <a:ext cx="2536" cy="524"/>
              <a:chOff x="4108466" y="6037136"/>
              <a:chExt cx="1698123" cy="350937"/>
            </a:xfrm>
          </p:grpSpPr>
          <p:sp>
            <p:nvSpPr>
              <p:cNvPr id="1048637" name="PA_任意多边形 10"/>
              <p:cNvSpPr>
                <a:spLocks noChangeAspect="1" noEditPoints="1"/>
              </p:cNvSpPr>
              <p:nvPr/>
            </p:nvSpPr>
            <p:spPr bwMode="auto">
              <a:xfrm>
                <a:off x="4108466" y="6115414"/>
                <a:ext cx="232762" cy="232762"/>
              </a:xfrm>
              <a:custGeom>
                <a:avLst/>
                <a:gdLst>
                  <a:gd name="connsiteX0" fmla="*/ 378486 w 600063"/>
                  <a:gd name="connsiteY0" fmla="*/ 322142 h 600063"/>
                  <a:gd name="connsiteX1" fmla="*/ 394917 w 600063"/>
                  <a:gd name="connsiteY1" fmla="*/ 355525 h 600063"/>
                  <a:gd name="connsiteX2" fmla="*/ 402346 w 600063"/>
                  <a:gd name="connsiteY2" fmla="*/ 360954 h 600063"/>
                  <a:gd name="connsiteX3" fmla="*/ 439160 w 600063"/>
                  <a:gd name="connsiteY3" fmla="*/ 366287 h 600063"/>
                  <a:gd name="connsiteX4" fmla="*/ 412538 w 600063"/>
                  <a:gd name="connsiteY4" fmla="*/ 392241 h 600063"/>
                  <a:gd name="connsiteX5" fmla="*/ 409680 w 600063"/>
                  <a:gd name="connsiteY5" fmla="*/ 401003 h 600063"/>
                  <a:gd name="connsiteX6" fmla="*/ 415967 w 600063"/>
                  <a:gd name="connsiteY6" fmla="*/ 437672 h 600063"/>
                  <a:gd name="connsiteX7" fmla="*/ 383058 w 600063"/>
                  <a:gd name="connsiteY7" fmla="*/ 420338 h 600063"/>
                  <a:gd name="connsiteX8" fmla="*/ 373866 w 600063"/>
                  <a:gd name="connsiteY8" fmla="*/ 420338 h 600063"/>
                  <a:gd name="connsiteX9" fmla="*/ 340910 w 600063"/>
                  <a:gd name="connsiteY9" fmla="*/ 437672 h 600063"/>
                  <a:gd name="connsiteX10" fmla="*/ 347196 w 600063"/>
                  <a:gd name="connsiteY10" fmla="*/ 401003 h 600063"/>
                  <a:gd name="connsiteX11" fmla="*/ 344387 w 600063"/>
                  <a:gd name="connsiteY11" fmla="*/ 392241 h 600063"/>
                  <a:gd name="connsiteX12" fmla="*/ 317764 w 600063"/>
                  <a:gd name="connsiteY12" fmla="*/ 366287 h 600063"/>
                  <a:gd name="connsiteX13" fmla="*/ 354531 w 600063"/>
                  <a:gd name="connsiteY13" fmla="*/ 360954 h 600063"/>
                  <a:gd name="connsiteX14" fmla="*/ 362008 w 600063"/>
                  <a:gd name="connsiteY14" fmla="*/ 355525 h 600063"/>
                  <a:gd name="connsiteX15" fmla="*/ 378439 w 600063"/>
                  <a:gd name="connsiteY15" fmla="*/ 290340 h 600063"/>
                  <a:gd name="connsiteX16" fmla="*/ 369563 w 600063"/>
                  <a:gd name="connsiteY16" fmla="*/ 295412 h 600063"/>
                  <a:gd name="connsiteX17" fmla="*/ 346560 w 600063"/>
                  <a:gd name="connsiteY17" fmla="*/ 342084 h 600063"/>
                  <a:gd name="connsiteX18" fmla="*/ 295079 w 600063"/>
                  <a:gd name="connsiteY18" fmla="*/ 349560 h 600063"/>
                  <a:gd name="connsiteX19" fmla="*/ 289554 w 600063"/>
                  <a:gd name="connsiteY19" fmla="*/ 366419 h 600063"/>
                  <a:gd name="connsiteX20" fmla="*/ 326796 w 600063"/>
                  <a:gd name="connsiteY20" fmla="*/ 402757 h 600063"/>
                  <a:gd name="connsiteX21" fmla="*/ 318034 w 600063"/>
                  <a:gd name="connsiteY21" fmla="*/ 454048 h 600063"/>
                  <a:gd name="connsiteX22" fmla="*/ 332368 w 600063"/>
                  <a:gd name="connsiteY22" fmla="*/ 464430 h 600063"/>
                  <a:gd name="connsiteX23" fmla="*/ 378421 w 600063"/>
                  <a:gd name="connsiteY23" fmla="*/ 440237 h 600063"/>
                  <a:gd name="connsiteX24" fmla="*/ 424473 w 600063"/>
                  <a:gd name="connsiteY24" fmla="*/ 464430 h 600063"/>
                  <a:gd name="connsiteX25" fmla="*/ 438856 w 600063"/>
                  <a:gd name="connsiteY25" fmla="*/ 454048 h 600063"/>
                  <a:gd name="connsiteX26" fmla="*/ 430045 w 600063"/>
                  <a:gd name="connsiteY26" fmla="*/ 402757 h 600063"/>
                  <a:gd name="connsiteX27" fmla="*/ 467287 w 600063"/>
                  <a:gd name="connsiteY27" fmla="*/ 366419 h 600063"/>
                  <a:gd name="connsiteX28" fmla="*/ 461811 w 600063"/>
                  <a:gd name="connsiteY28" fmla="*/ 349560 h 600063"/>
                  <a:gd name="connsiteX29" fmla="*/ 410329 w 600063"/>
                  <a:gd name="connsiteY29" fmla="*/ 342084 h 600063"/>
                  <a:gd name="connsiteX30" fmla="*/ 387279 w 600063"/>
                  <a:gd name="connsiteY30" fmla="*/ 295412 h 600063"/>
                  <a:gd name="connsiteX31" fmla="*/ 378439 w 600063"/>
                  <a:gd name="connsiteY31" fmla="*/ 290340 h 600063"/>
                  <a:gd name="connsiteX32" fmla="*/ 269044 w 600063"/>
                  <a:gd name="connsiteY32" fmla="*/ 158372 h 600063"/>
                  <a:gd name="connsiteX33" fmla="*/ 333099 w 600063"/>
                  <a:gd name="connsiteY33" fmla="*/ 222470 h 600063"/>
                  <a:gd name="connsiteX34" fmla="*/ 269044 w 600063"/>
                  <a:gd name="connsiteY34" fmla="*/ 286521 h 600063"/>
                  <a:gd name="connsiteX35" fmla="*/ 268758 w 600063"/>
                  <a:gd name="connsiteY35" fmla="*/ 286521 h 600063"/>
                  <a:gd name="connsiteX36" fmla="*/ 204845 w 600063"/>
                  <a:gd name="connsiteY36" fmla="*/ 222327 h 600063"/>
                  <a:gd name="connsiteX37" fmla="*/ 269044 w 600063"/>
                  <a:gd name="connsiteY37" fmla="*/ 158372 h 600063"/>
                  <a:gd name="connsiteX38" fmla="*/ 268886 w 600063"/>
                  <a:gd name="connsiteY38" fmla="*/ 134538 h 600063"/>
                  <a:gd name="connsiteX39" fmla="*/ 184734 w 600063"/>
                  <a:gd name="connsiteY39" fmla="*/ 196783 h 600063"/>
                  <a:gd name="connsiteX40" fmla="*/ 219690 w 600063"/>
                  <a:gd name="connsiteY40" fmla="*/ 295412 h 600063"/>
                  <a:gd name="connsiteX41" fmla="*/ 129776 w 600063"/>
                  <a:gd name="connsiteY41" fmla="*/ 425283 h 600063"/>
                  <a:gd name="connsiteX42" fmla="*/ 141777 w 600063"/>
                  <a:gd name="connsiteY42" fmla="*/ 437284 h 600063"/>
                  <a:gd name="connsiteX43" fmla="*/ 153778 w 600063"/>
                  <a:gd name="connsiteY43" fmla="*/ 425283 h 600063"/>
                  <a:gd name="connsiteX44" fmla="*/ 268743 w 600063"/>
                  <a:gd name="connsiteY44" fmla="*/ 310461 h 600063"/>
                  <a:gd name="connsiteX45" fmla="*/ 269028 w 600063"/>
                  <a:gd name="connsiteY45" fmla="*/ 310461 h 600063"/>
                  <a:gd name="connsiteX46" fmla="*/ 323368 w 600063"/>
                  <a:gd name="connsiteY46" fmla="*/ 324129 h 600063"/>
                  <a:gd name="connsiteX47" fmla="*/ 343941 w 600063"/>
                  <a:gd name="connsiteY47" fmla="*/ 308509 h 600063"/>
                  <a:gd name="connsiteX48" fmla="*/ 318081 w 600063"/>
                  <a:gd name="connsiteY48" fmla="*/ 295412 h 600063"/>
                  <a:gd name="connsiteX49" fmla="*/ 353037 w 600063"/>
                  <a:gd name="connsiteY49" fmla="*/ 196783 h 600063"/>
                  <a:gd name="connsiteX50" fmla="*/ 268886 w 600063"/>
                  <a:gd name="connsiteY50" fmla="*/ 134538 h 600063"/>
                  <a:gd name="connsiteX51" fmla="*/ 300032 w 600063"/>
                  <a:gd name="connsiteY51" fmla="*/ 0 h 600063"/>
                  <a:gd name="connsiteX52" fmla="*/ 600063 w 600063"/>
                  <a:gd name="connsiteY52" fmla="*/ 300032 h 600063"/>
                  <a:gd name="connsiteX53" fmla="*/ 300032 w 600063"/>
                  <a:gd name="connsiteY53" fmla="*/ 600063 h 600063"/>
                  <a:gd name="connsiteX54" fmla="*/ 0 w 600063"/>
                  <a:gd name="connsiteY54" fmla="*/ 300032 h 600063"/>
                  <a:gd name="connsiteX55" fmla="*/ 300032 w 600063"/>
                  <a:gd name="connsiteY55" fmla="*/ 0 h 600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0063" h="600063">
                    <a:moveTo>
                      <a:pt x="378486" y="322142"/>
                    </a:moveTo>
                    <a:lnTo>
                      <a:pt x="394917" y="355525"/>
                    </a:lnTo>
                    <a:cubicBezTo>
                      <a:pt x="396345" y="358430"/>
                      <a:pt x="399155" y="360477"/>
                      <a:pt x="402346" y="360954"/>
                    </a:cubicBezTo>
                    <a:lnTo>
                      <a:pt x="439160" y="366287"/>
                    </a:lnTo>
                    <a:lnTo>
                      <a:pt x="412538" y="392241"/>
                    </a:lnTo>
                    <a:cubicBezTo>
                      <a:pt x="410204" y="394527"/>
                      <a:pt x="409157" y="397765"/>
                      <a:pt x="409680" y="401003"/>
                    </a:cubicBezTo>
                    <a:lnTo>
                      <a:pt x="415967" y="437672"/>
                    </a:lnTo>
                    <a:lnTo>
                      <a:pt x="383058" y="420338"/>
                    </a:lnTo>
                    <a:cubicBezTo>
                      <a:pt x="380153" y="418814"/>
                      <a:pt x="376724" y="418814"/>
                      <a:pt x="373866" y="420338"/>
                    </a:cubicBezTo>
                    <a:lnTo>
                      <a:pt x="340910" y="437672"/>
                    </a:lnTo>
                    <a:lnTo>
                      <a:pt x="347196" y="401003"/>
                    </a:lnTo>
                    <a:cubicBezTo>
                      <a:pt x="347768" y="397765"/>
                      <a:pt x="346720" y="394527"/>
                      <a:pt x="344387" y="392241"/>
                    </a:cubicBezTo>
                    <a:lnTo>
                      <a:pt x="317764" y="366287"/>
                    </a:lnTo>
                    <a:lnTo>
                      <a:pt x="354531" y="360954"/>
                    </a:lnTo>
                    <a:cubicBezTo>
                      <a:pt x="357769" y="360477"/>
                      <a:pt x="360579" y="358430"/>
                      <a:pt x="362008" y="355525"/>
                    </a:cubicBezTo>
                    <a:close/>
                    <a:moveTo>
                      <a:pt x="378439" y="290340"/>
                    </a:moveTo>
                    <a:cubicBezTo>
                      <a:pt x="374837" y="290340"/>
                      <a:pt x="371230" y="292031"/>
                      <a:pt x="369563" y="295412"/>
                    </a:cubicBezTo>
                    <a:lnTo>
                      <a:pt x="346560" y="342084"/>
                    </a:lnTo>
                    <a:lnTo>
                      <a:pt x="295079" y="349560"/>
                    </a:lnTo>
                    <a:cubicBezTo>
                      <a:pt x="286935" y="350704"/>
                      <a:pt x="283649" y="360705"/>
                      <a:pt x="289554" y="366419"/>
                    </a:cubicBezTo>
                    <a:lnTo>
                      <a:pt x="326796" y="402757"/>
                    </a:lnTo>
                    <a:lnTo>
                      <a:pt x="318034" y="454048"/>
                    </a:lnTo>
                    <a:cubicBezTo>
                      <a:pt x="316653" y="462096"/>
                      <a:pt x="325130" y="468287"/>
                      <a:pt x="332368" y="464430"/>
                    </a:cubicBezTo>
                    <a:lnTo>
                      <a:pt x="378421" y="440237"/>
                    </a:lnTo>
                    <a:lnTo>
                      <a:pt x="424473" y="464430"/>
                    </a:lnTo>
                    <a:cubicBezTo>
                      <a:pt x="431712" y="468287"/>
                      <a:pt x="440237" y="462144"/>
                      <a:pt x="438856" y="454048"/>
                    </a:cubicBezTo>
                    <a:lnTo>
                      <a:pt x="430045" y="402757"/>
                    </a:lnTo>
                    <a:lnTo>
                      <a:pt x="467287" y="366419"/>
                    </a:lnTo>
                    <a:cubicBezTo>
                      <a:pt x="473240" y="360705"/>
                      <a:pt x="469954" y="350704"/>
                      <a:pt x="461811" y="349560"/>
                    </a:cubicBezTo>
                    <a:lnTo>
                      <a:pt x="410329" y="342084"/>
                    </a:lnTo>
                    <a:lnTo>
                      <a:pt x="387279" y="295412"/>
                    </a:lnTo>
                    <a:cubicBezTo>
                      <a:pt x="385636" y="292031"/>
                      <a:pt x="382040" y="290340"/>
                      <a:pt x="378439" y="290340"/>
                    </a:cubicBezTo>
                    <a:close/>
                    <a:moveTo>
                      <a:pt x="269044" y="158372"/>
                    </a:moveTo>
                    <a:cubicBezTo>
                      <a:pt x="304429" y="158372"/>
                      <a:pt x="333099" y="187087"/>
                      <a:pt x="333099" y="222470"/>
                    </a:cubicBezTo>
                    <a:cubicBezTo>
                      <a:pt x="333099" y="257853"/>
                      <a:pt x="304429" y="286521"/>
                      <a:pt x="269044" y="286521"/>
                    </a:cubicBezTo>
                    <a:lnTo>
                      <a:pt x="268758" y="286521"/>
                    </a:lnTo>
                    <a:cubicBezTo>
                      <a:pt x="233373" y="286426"/>
                      <a:pt x="204750" y="257710"/>
                      <a:pt x="204845" y="222327"/>
                    </a:cubicBezTo>
                    <a:cubicBezTo>
                      <a:pt x="204893" y="186945"/>
                      <a:pt x="233659" y="158324"/>
                      <a:pt x="269044" y="158372"/>
                    </a:cubicBezTo>
                    <a:close/>
                    <a:moveTo>
                      <a:pt x="268886" y="134538"/>
                    </a:moveTo>
                    <a:cubicBezTo>
                      <a:pt x="230215" y="134538"/>
                      <a:pt x="196068" y="159779"/>
                      <a:pt x="184734" y="196783"/>
                    </a:cubicBezTo>
                    <a:cubicBezTo>
                      <a:pt x="173447" y="233786"/>
                      <a:pt x="187639" y="273791"/>
                      <a:pt x="219690" y="295412"/>
                    </a:cubicBezTo>
                    <a:cubicBezTo>
                      <a:pt x="165684" y="315890"/>
                      <a:pt x="129919" y="367562"/>
                      <a:pt x="129776" y="425283"/>
                    </a:cubicBezTo>
                    <a:cubicBezTo>
                      <a:pt x="129776" y="431902"/>
                      <a:pt x="135157" y="437284"/>
                      <a:pt x="141777" y="437284"/>
                    </a:cubicBezTo>
                    <a:cubicBezTo>
                      <a:pt x="148397" y="437284"/>
                      <a:pt x="153778" y="431902"/>
                      <a:pt x="153778" y="425283"/>
                    </a:cubicBezTo>
                    <a:cubicBezTo>
                      <a:pt x="153826" y="361848"/>
                      <a:pt x="205260" y="310414"/>
                      <a:pt x="268743" y="310461"/>
                    </a:cubicBezTo>
                    <a:lnTo>
                      <a:pt x="269028" y="310461"/>
                    </a:lnTo>
                    <a:cubicBezTo>
                      <a:pt x="287983" y="310461"/>
                      <a:pt x="306651" y="315176"/>
                      <a:pt x="323368" y="324129"/>
                    </a:cubicBezTo>
                    <a:cubicBezTo>
                      <a:pt x="329797" y="318319"/>
                      <a:pt x="336655" y="313128"/>
                      <a:pt x="343941" y="308509"/>
                    </a:cubicBezTo>
                    <a:cubicBezTo>
                      <a:pt x="335797" y="303270"/>
                      <a:pt x="327130" y="298889"/>
                      <a:pt x="318081" y="295412"/>
                    </a:cubicBezTo>
                    <a:cubicBezTo>
                      <a:pt x="350132" y="273791"/>
                      <a:pt x="364324" y="233786"/>
                      <a:pt x="353037" y="196783"/>
                    </a:cubicBezTo>
                    <a:cubicBezTo>
                      <a:pt x="341703" y="159779"/>
                      <a:pt x="307556" y="134538"/>
                      <a:pt x="268886" y="134538"/>
                    </a:cubicBezTo>
                    <a:close/>
                    <a:moveTo>
                      <a:pt x="300032" y="0"/>
                    </a:moveTo>
                    <a:cubicBezTo>
                      <a:pt x="465716" y="0"/>
                      <a:pt x="600063" y="134347"/>
                      <a:pt x="600063" y="300032"/>
                    </a:cubicBezTo>
                    <a:cubicBezTo>
                      <a:pt x="600063" y="465763"/>
                      <a:pt x="465716" y="600063"/>
                      <a:pt x="300032" y="600063"/>
                    </a:cubicBezTo>
                    <a:cubicBezTo>
                      <a:pt x="134348" y="600063"/>
                      <a:pt x="0" y="465763"/>
                      <a:pt x="0" y="300032"/>
                    </a:cubicBezTo>
                    <a:cubicBezTo>
                      <a:pt x="0" y="134347"/>
                      <a:pt x="134348" y="0"/>
                      <a:pt x="300032" y="0"/>
                    </a:cubicBezTo>
                    <a:close/>
                  </a:path>
                </a:pathLst>
              </a:custGeom>
              <a:solidFill>
                <a:srgbClr val="024CA4"/>
              </a:solidFill>
              <a:ln>
                <a:noFill/>
              </a:ln>
            </p:spPr>
            <p:txBody>
              <a:bodyPr vert="horz" wrap="square" lIns="86699" tIns="43349" rIns="86699" bIns="43349" numCol="1" anchor="t" anchorCtr="0" compatLnSpc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665" b="1">
                  <a:solidFill>
                    <a:srgbClr val="0B2C4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8638" name="矩形 8"/>
              <p:cNvSpPr/>
              <p:nvPr/>
            </p:nvSpPr>
            <p:spPr>
              <a:xfrm>
                <a:off x="4341228" y="6037136"/>
                <a:ext cx="1465361" cy="3509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465" b="1" spc="71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指导老师：张羽</a:t>
                </a:r>
              </a:p>
            </p:txBody>
          </p:sp>
        </p:grpSp>
        <p:grpSp>
          <p:nvGrpSpPr>
            <p:cNvPr id="48" name="Group 31"/>
            <p:cNvGrpSpPr/>
            <p:nvPr/>
          </p:nvGrpSpPr>
          <p:grpSpPr>
            <a:xfrm>
              <a:off x="9600" y="476"/>
              <a:ext cx="4376" cy="524"/>
              <a:chOff x="3875401" y="5490742"/>
              <a:chExt cx="2930420" cy="350937"/>
            </a:xfrm>
          </p:grpSpPr>
          <p:sp>
            <p:nvSpPr>
              <p:cNvPr id="1048639" name="PA_任意多边形 10"/>
              <p:cNvSpPr>
                <a:spLocks noChangeAspect="1" noEditPoints="1"/>
              </p:cNvSpPr>
              <p:nvPr/>
            </p:nvSpPr>
            <p:spPr bwMode="auto">
              <a:xfrm>
                <a:off x="3875401" y="5541459"/>
                <a:ext cx="232762" cy="232762"/>
              </a:xfrm>
              <a:custGeom>
                <a:avLst/>
                <a:gdLst>
                  <a:gd name="T0" fmla="*/ 6300 w 12600"/>
                  <a:gd name="T1" fmla="*/ 0 h 12600"/>
                  <a:gd name="T2" fmla="*/ 0 w 12600"/>
                  <a:gd name="T3" fmla="*/ 6300 h 12600"/>
                  <a:gd name="T4" fmla="*/ 6300 w 12600"/>
                  <a:gd name="T5" fmla="*/ 12600 h 12600"/>
                  <a:gd name="T6" fmla="*/ 12600 w 12600"/>
                  <a:gd name="T7" fmla="*/ 6300 h 12600"/>
                  <a:gd name="T8" fmla="*/ 6300 w 12600"/>
                  <a:gd name="T9" fmla="*/ 0 h 12600"/>
                  <a:gd name="T10" fmla="*/ 2730 w 12600"/>
                  <a:gd name="T11" fmla="*/ 9152 h 12600"/>
                  <a:gd name="T12" fmla="*/ 4279 w 12600"/>
                  <a:gd name="T13" fmla="*/ 8224 h 12600"/>
                  <a:gd name="T14" fmla="*/ 5515 w 12600"/>
                  <a:gd name="T15" fmla="*/ 6979 h 12600"/>
                  <a:gd name="T16" fmla="*/ 5104 w 12600"/>
                  <a:gd name="T17" fmla="*/ 6051 h 12600"/>
                  <a:gd name="T18" fmla="*/ 4751 w 12600"/>
                  <a:gd name="T19" fmla="*/ 5405 h 12600"/>
                  <a:gd name="T20" fmla="*/ 4889 w 12600"/>
                  <a:gd name="T21" fmla="*/ 5086 h 12600"/>
                  <a:gd name="T22" fmla="*/ 4791 w 12600"/>
                  <a:gd name="T23" fmla="*/ 4416 h 12600"/>
                  <a:gd name="T24" fmla="*/ 6300 w 12600"/>
                  <a:gd name="T25" fmla="*/ 3115 h 12600"/>
                  <a:gd name="T26" fmla="*/ 7808 w 12600"/>
                  <a:gd name="T27" fmla="*/ 4416 h 12600"/>
                  <a:gd name="T28" fmla="*/ 7711 w 12600"/>
                  <a:gd name="T29" fmla="*/ 5085 h 12600"/>
                  <a:gd name="T30" fmla="*/ 7849 w 12600"/>
                  <a:gd name="T31" fmla="*/ 5405 h 12600"/>
                  <a:gd name="T32" fmla="*/ 7496 w 12600"/>
                  <a:gd name="T33" fmla="*/ 6051 h 12600"/>
                  <a:gd name="T34" fmla="*/ 7085 w 12600"/>
                  <a:gd name="T35" fmla="*/ 6978 h 12600"/>
                  <a:gd name="T36" fmla="*/ 8320 w 12600"/>
                  <a:gd name="T37" fmla="*/ 8223 h 12600"/>
                  <a:gd name="T38" fmla="*/ 9869 w 12600"/>
                  <a:gd name="T39" fmla="*/ 9152 h 12600"/>
                  <a:gd name="T40" fmla="*/ 2730 w 12600"/>
                  <a:gd name="T41" fmla="*/ 9152 h 12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600" h="12600">
                    <a:moveTo>
                      <a:pt x="6300" y="0"/>
                    </a:moveTo>
                    <a:cubicBezTo>
                      <a:pt x="2821" y="0"/>
                      <a:pt x="0" y="2821"/>
                      <a:pt x="0" y="6300"/>
                    </a:cubicBezTo>
                    <a:cubicBezTo>
                      <a:pt x="0" y="9780"/>
                      <a:pt x="2821" y="12600"/>
                      <a:pt x="6300" y="12600"/>
                    </a:cubicBezTo>
                    <a:cubicBezTo>
                      <a:pt x="9779" y="12600"/>
                      <a:pt x="12600" y="9780"/>
                      <a:pt x="12600" y="6300"/>
                    </a:cubicBezTo>
                    <a:cubicBezTo>
                      <a:pt x="12600" y="2821"/>
                      <a:pt x="9779" y="0"/>
                      <a:pt x="6300" y="0"/>
                    </a:cubicBezTo>
                    <a:close/>
                    <a:moveTo>
                      <a:pt x="2730" y="9152"/>
                    </a:moveTo>
                    <a:cubicBezTo>
                      <a:pt x="2730" y="8914"/>
                      <a:pt x="3341" y="8565"/>
                      <a:pt x="4279" y="8224"/>
                    </a:cubicBezTo>
                    <a:cubicBezTo>
                      <a:pt x="5216" y="7882"/>
                      <a:pt x="5515" y="7595"/>
                      <a:pt x="5515" y="6979"/>
                    </a:cubicBezTo>
                    <a:cubicBezTo>
                      <a:pt x="5515" y="6608"/>
                      <a:pt x="5229" y="6729"/>
                      <a:pt x="5104" y="6051"/>
                    </a:cubicBezTo>
                    <a:cubicBezTo>
                      <a:pt x="5052" y="5770"/>
                      <a:pt x="4799" y="6047"/>
                      <a:pt x="4751" y="5405"/>
                    </a:cubicBezTo>
                    <a:cubicBezTo>
                      <a:pt x="4751" y="5150"/>
                      <a:pt x="4889" y="5086"/>
                      <a:pt x="4889" y="5086"/>
                    </a:cubicBezTo>
                    <a:cubicBezTo>
                      <a:pt x="4889" y="5086"/>
                      <a:pt x="4819" y="4707"/>
                      <a:pt x="4791" y="4416"/>
                    </a:cubicBezTo>
                    <a:cubicBezTo>
                      <a:pt x="4757" y="4053"/>
                      <a:pt x="5001" y="3115"/>
                      <a:pt x="6300" y="3115"/>
                    </a:cubicBezTo>
                    <a:cubicBezTo>
                      <a:pt x="7598" y="3115"/>
                      <a:pt x="7842" y="4053"/>
                      <a:pt x="7808" y="4416"/>
                    </a:cubicBezTo>
                    <a:cubicBezTo>
                      <a:pt x="7781" y="4707"/>
                      <a:pt x="7711" y="5085"/>
                      <a:pt x="7711" y="5085"/>
                    </a:cubicBezTo>
                    <a:cubicBezTo>
                      <a:pt x="7711" y="5085"/>
                      <a:pt x="7849" y="5149"/>
                      <a:pt x="7849" y="5405"/>
                    </a:cubicBezTo>
                    <a:cubicBezTo>
                      <a:pt x="7801" y="6046"/>
                      <a:pt x="7548" y="5770"/>
                      <a:pt x="7496" y="6051"/>
                    </a:cubicBezTo>
                    <a:cubicBezTo>
                      <a:pt x="7370" y="6728"/>
                      <a:pt x="7085" y="6607"/>
                      <a:pt x="7085" y="6978"/>
                    </a:cubicBezTo>
                    <a:cubicBezTo>
                      <a:pt x="7085" y="7594"/>
                      <a:pt x="7384" y="7882"/>
                      <a:pt x="8320" y="8223"/>
                    </a:cubicBezTo>
                    <a:cubicBezTo>
                      <a:pt x="9259" y="8565"/>
                      <a:pt x="9869" y="8914"/>
                      <a:pt x="9869" y="9152"/>
                    </a:cubicBezTo>
                    <a:cubicBezTo>
                      <a:pt x="9869" y="9594"/>
                      <a:pt x="2730" y="9594"/>
                      <a:pt x="2730" y="9152"/>
                    </a:cubicBezTo>
                    <a:close/>
                  </a:path>
                </a:pathLst>
              </a:custGeom>
              <a:solidFill>
                <a:srgbClr val="024CA4"/>
              </a:solidFill>
              <a:ln>
                <a:noFill/>
              </a:ln>
            </p:spPr>
            <p:txBody>
              <a:bodyPr vert="horz" wrap="square" lIns="86699" tIns="43349" rIns="86699" bIns="43349" numCol="1" anchor="t" anchorCtr="0" compatLnSpc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665" b="1">
                  <a:solidFill>
                    <a:srgbClr val="0B2C4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8640" name="矩形 11"/>
              <p:cNvSpPr/>
              <p:nvPr/>
            </p:nvSpPr>
            <p:spPr>
              <a:xfrm>
                <a:off x="4108163" y="5490742"/>
                <a:ext cx="2697658" cy="3509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465" b="1" spc="71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队员：黄赵翔，林宇轩，管孙笛</a:t>
                </a:r>
                <a:endParaRPr lang="en-US" altLang="zh-CN" sz="1465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048641" name="文本框 13"/>
            <p:cNvSpPr txBox="1"/>
            <p:nvPr/>
          </p:nvSpPr>
          <p:spPr>
            <a:xfrm>
              <a:off x="2317" y="362"/>
              <a:ext cx="9612" cy="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b="1" spc="300" dirty="0" err="1">
                  <a:solidFill>
                    <a:srgbClr val="024CA4"/>
                  </a:solidFill>
                  <a:latin typeface="+mn-lt"/>
                  <a:ea typeface="+mn-ea"/>
                  <a:cs typeface="+mn-ea"/>
                  <a:sym typeface="+mn-lt"/>
                </a:rPr>
                <a:t>NPUCore</a:t>
              </a:r>
              <a:endParaRPr lang="en-US" altLang="zh-CN" sz="2400" b="1" spc="300" dirty="0">
                <a:solidFill>
                  <a:srgbClr val="024CA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55090" y="2996565"/>
            <a:ext cx="6219825" cy="498475"/>
            <a:chOff x="8418" y="6887"/>
            <a:chExt cx="9795" cy="785"/>
          </a:xfrm>
        </p:grpSpPr>
        <p:sp>
          <p:nvSpPr>
            <p:cNvPr id="1048684" name="01xian"/>
            <p:cNvSpPr/>
            <p:nvPr>
              <p:custDataLst>
                <p:tags r:id="rId4"/>
              </p:custDataLst>
            </p:nvPr>
          </p:nvSpPr>
          <p:spPr>
            <a:xfrm rot="16200000">
              <a:off x="8494" y="6811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1048686" name="文本框 15"/>
            <p:cNvSpPr txBox="1"/>
            <p:nvPr/>
          </p:nvSpPr>
          <p:spPr>
            <a:xfrm>
              <a:off x="9477" y="6888"/>
              <a:ext cx="8737" cy="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x-none" sz="2400" b="1">
                  <a:solidFill>
                    <a:srgbClr val="FFFF00"/>
                  </a:solidFill>
                </a:rPr>
                <a:t>可靠性优化</a:t>
              </a:r>
              <a:r>
                <a:rPr lang="en-US" altLang="zh-CN" sz="2400" b="1">
                  <a:solidFill>
                    <a:srgbClr val="FFFF00"/>
                  </a:solidFill>
                </a:rPr>
                <a:t>:	SD</a:t>
              </a:r>
              <a:r>
                <a:rPr lang="zh-CN" altLang="en-US" sz="2400" b="1">
                  <a:solidFill>
                    <a:srgbClr val="FFFF00"/>
                  </a:solidFill>
                </a:rPr>
                <a:t>卡</a:t>
              </a:r>
              <a:r>
                <a:rPr lang="zh-CN" altLang="x-none" sz="2400" b="1">
                  <a:solidFill>
                    <a:srgbClr val="FFFF00"/>
                  </a:solidFill>
                </a:rPr>
                <a:t>驱动</a:t>
              </a:r>
              <a:r>
                <a:rPr lang="zh-CN" altLang="x-none" sz="2400" b="1">
                  <a:solidFill>
                    <a:srgbClr val="FFFF00"/>
                  </a:solidFill>
                  <a:sym typeface="+mn-ea"/>
                </a:rPr>
                <a:t>优化</a:t>
              </a:r>
            </a:p>
          </p:txBody>
        </p:sp>
      </p:grpSp>
      <p:sp>
        <p:nvSpPr>
          <p:cNvPr id="3" name="文本框 19"/>
          <p:cNvSpPr txBox="1"/>
          <p:nvPr/>
        </p:nvSpPr>
        <p:spPr>
          <a:xfrm>
            <a:off x="1422074" y="2996406"/>
            <a:ext cx="35242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</a:t>
            </a:r>
          </a:p>
        </p:txBody>
      </p:sp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56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57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753" name="文本框 46"/>
          <p:cNvSpPr txBox="1"/>
          <p:nvPr/>
        </p:nvSpPr>
        <p:spPr>
          <a:xfrm flipH="1">
            <a:off x="6293485" y="1106170"/>
            <a:ext cx="5775325" cy="44292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140B2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运行决赛第一阶段</a:t>
            </a:r>
            <a:r>
              <a:rPr lang="x-none" altLang="zh-CN" b="1" dirty="0">
                <a:solidFill>
                  <a:srgbClr val="0140B2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libc-test</a:t>
            </a:r>
            <a:r>
              <a:rPr lang="zh-CN" altLang="en-US" b="1" dirty="0">
                <a:solidFill>
                  <a:srgbClr val="0140B2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测试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x-none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k210</a:t>
            </a:r>
            <a:r>
              <a:rPr lang="zh-CN" altLang="x-none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板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SD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卡驱动在运行多个用户程序，内存占用率过高时会出现不稳定。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发现出现以上现象的原因：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  <a:p>
            <a:pPr marL="342900" indent="-34290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访问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KPU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内存（高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2M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物理内存）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  <a:p>
            <a:pPr indent="0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进一步分析：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  <a:p>
            <a:pPr marL="342900" indent="-34290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问题：内存率占用率高时，</a:t>
            </a: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CPU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会频繁访问</a:t>
            </a: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KPU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内存，由于</a:t>
            </a:r>
            <a:r>
              <a:rPr lang="en-US" altLang="zh-CN" sz="1800" b="1" u="sng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KPU</a:t>
            </a:r>
            <a:r>
              <a:rPr lang="zh-CN" altLang="en-US" sz="1800" b="1" u="sng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与</a:t>
            </a:r>
            <a:r>
              <a:rPr lang="en-US" altLang="zh-CN" sz="1800" b="1" u="sng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CPU</a:t>
            </a:r>
            <a:r>
              <a:rPr lang="zh-CN" altLang="en-US" sz="1800" b="1" u="sng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的时钟频率不同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，因此会造成访存不稳定，进而影响</a:t>
            </a: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SD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卡读写的稳定性。</a:t>
            </a:r>
          </a:p>
        </p:txBody>
      </p:sp>
      <p:sp>
        <p:nvSpPr>
          <p:cNvPr id="1048693" name="文本框 4"/>
          <p:cNvSpPr txBox="1">
            <a:spLocks noChangeArrowheads="1"/>
          </p:cNvSpPr>
          <p:nvPr/>
        </p:nvSpPr>
        <p:spPr bwMode="auto">
          <a:xfrm>
            <a:off x="727075" y="152400"/>
            <a:ext cx="9469755" cy="829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可靠性优化 —— </a:t>
            </a:r>
            <a:r>
              <a:rPr lang="en-US" altLang="zh-CN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SD</a:t>
            </a:r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卡驱动优化（</a:t>
            </a:r>
            <a:r>
              <a:rPr lang="en-US" altLang="zh-CN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） 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—— 问题</a:t>
            </a:r>
          </a:p>
          <a:p>
            <a:pPr eaLnBrk="1" hangingPunct="1"/>
            <a:endParaRPr lang="zh-CN" altLang="en-US" sz="20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82245" y="144145"/>
            <a:ext cx="587375" cy="490220"/>
            <a:chOff x="7213" y="8938"/>
            <a:chExt cx="925" cy="772"/>
          </a:xfrm>
        </p:grpSpPr>
        <p:sp>
          <p:nvSpPr>
            <p:cNvPr id="3" name="01xian"/>
            <p:cNvSpPr/>
            <p:nvPr>
              <p:custDataLst>
                <p:tags r:id="rId2"/>
              </p:custDataLst>
            </p:nvPr>
          </p:nvSpPr>
          <p:spPr>
            <a:xfrm rot="16200000">
              <a:off x="7289" y="8861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2" name="文本框 5"/>
            <p:cNvSpPr txBox="1"/>
            <p:nvPr/>
          </p:nvSpPr>
          <p:spPr>
            <a:xfrm>
              <a:off x="7312" y="8938"/>
              <a:ext cx="555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</a:rPr>
                <a:t>d</a:t>
              </a:r>
            </a:p>
          </p:txBody>
        </p:sp>
      </p:grpSp>
      <p:sp>
        <p:nvSpPr>
          <p:cNvPr id="1048695" name="文本框 46"/>
          <p:cNvSpPr txBox="1"/>
          <p:nvPr/>
        </p:nvSpPr>
        <p:spPr>
          <a:xfrm flipH="1">
            <a:off x="542290" y="605790"/>
            <a:ext cx="7178675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SD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卡稳定性问题</a:t>
            </a:r>
          </a:p>
        </p:txBody>
      </p:sp>
      <p:pic>
        <p:nvPicPr>
          <p:cNvPr id="5" name="图片 4" descr="2022-08-20-165331_882x456_scrot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645" y="1272540"/>
            <a:ext cx="5730240" cy="4385310"/>
          </a:xfrm>
          <a:prstGeom prst="rect">
            <a:avLst/>
          </a:prstGeom>
        </p:spPr>
      </p:pic>
      <p:sp>
        <p:nvSpPr>
          <p:cNvPr id="9" name="文本框 3"/>
          <p:cNvSpPr txBox="1"/>
          <p:nvPr/>
        </p:nvSpPr>
        <p:spPr>
          <a:xfrm>
            <a:off x="113335" y="5773722"/>
            <a:ext cx="64744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图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d1 rCore Tutorial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系统在</a:t>
            </a:r>
            <a:r>
              <a:rPr lang="zh-CN" altLang="en-US" b="1" dirty="0">
                <a:solidFill>
                  <a:srgbClr val="090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压力测试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下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SD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卡驱动读写异常实验</a:t>
            </a:r>
          </a:p>
        </p:txBody>
      </p:sp>
      <p:sp>
        <p:nvSpPr>
          <p:cNvPr id="6" name="椭圆 5"/>
          <p:cNvSpPr/>
          <p:nvPr/>
        </p:nvSpPr>
        <p:spPr>
          <a:xfrm>
            <a:off x="302260" y="2019300"/>
            <a:ext cx="5876925" cy="534670"/>
          </a:xfrm>
          <a:prstGeom prst="ellipse">
            <a:avLst/>
          </a:prstGeom>
          <a:noFill/>
          <a:ln w="381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56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57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93" name="文本框 4"/>
          <p:cNvSpPr txBox="1">
            <a:spLocks noChangeArrowheads="1"/>
          </p:cNvSpPr>
          <p:nvPr/>
        </p:nvSpPr>
        <p:spPr bwMode="auto">
          <a:xfrm>
            <a:off x="727075" y="144780"/>
            <a:ext cx="9469755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可靠性优化 —— </a:t>
            </a:r>
            <a:r>
              <a:rPr lang="en-US" altLang="zh-CN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SD</a:t>
            </a:r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卡驱动优化（</a:t>
            </a:r>
            <a:r>
              <a:rPr lang="en-US" altLang="zh-CN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2</a:t>
            </a:r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） 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—— 方法与实现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82245" y="144145"/>
            <a:ext cx="587375" cy="490220"/>
            <a:chOff x="7213" y="8938"/>
            <a:chExt cx="925" cy="772"/>
          </a:xfrm>
        </p:grpSpPr>
        <p:sp>
          <p:nvSpPr>
            <p:cNvPr id="3" name="01xian"/>
            <p:cNvSpPr/>
            <p:nvPr>
              <p:custDataLst>
                <p:tags r:id="rId2"/>
              </p:custDataLst>
            </p:nvPr>
          </p:nvSpPr>
          <p:spPr>
            <a:xfrm rot="16200000">
              <a:off x="7289" y="8861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2" name="文本框 5"/>
            <p:cNvSpPr txBox="1"/>
            <p:nvPr/>
          </p:nvSpPr>
          <p:spPr>
            <a:xfrm>
              <a:off x="7312" y="8938"/>
              <a:ext cx="555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</a:rPr>
                <a:t>d</a:t>
              </a:r>
            </a:p>
          </p:txBody>
        </p:sp>
      </p:grpSp>
      <p:sp>
        <p:nvSpPr>
          <p:cNvPr id="1048695" name="文本框 46"/>
          <p:cNvSpPr txBox="1"/>
          <p:nvPr/>
        </p:nvSpPr>
        <p:spPr>
          <a:xfrm flipH="1">
            <a:off x="514350" y="742950"/>
            <a:ext cx="7178675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SD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卡驱动读写失败恢复方法</a:t>
            </a:r>
          </a:p>
        </p:txBody>
      </p:sp>
      <p:sp>
        <p:nvSpPr>
          <p:cNvPr id="5" name="文本框 46"/>
          <p:cNvSpPr txBox="1"/>
          <p:nvPr/>
        </p:nvSpPr>
        <p:spPr>
          <a:xfrm flipH="1">
            <a:off x="334010" y="1609090"/>
            <a:ext cx="4836160" cy="5530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优化目标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：</a:t>
            </a:r>
            <a:r>
              <a:rPr 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读写失败后具有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错误中恢复能力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 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</a:endParaRPr>
          </a:p>
        </p:txBody>
      </p:sp>
      <p:pic>
        <p:nvPicPr>
          <p:cNvPr id="10" name="图片 9" descr="2022-08-20-165452_981x554_scrot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1165" y="1404620"/>
            <a:ext cx="6458585" cy="364744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44145" y="2420620"/>
            <a:ext cx="527240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具体实现</a:t>
            </a:r>
            <a:r>
              <a:rPr lang="en-US" altLang="zh-CN" b="1" dirty="0">
                <a:solidFill>
                  <a:srgbClr val="FF0000"/>
                </a:solidFill>
              </a:rPr>
              <a:t>:</a:t>
            </a:r>
            <a:r>
              <a:rPr lang="zh-CN" altLang="en-US" dirty="0"/>
              <a:t>　</a:t>
            </a:r>
          </a:p>
          <a:p>
            <a:pPr marL="285750" indent="-285750">
              <a:buFont typeface="Arial" panose="020B060402020209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</a:rPr>
              <a:t>错误判断</a:t>
            </a:r>
            <a:endParaRPr lang="zh-CN" altLang="en-US" dirty="0"/>
          </a:p>
          <a:p>
            <a:pPr lvl="1" indent="0">
              <a:buFont typeface="Arial" panose="020B0604020202090204" pitchFamily="34" charset="0"/>
              <a:buNone/>
            </a:pPr>
            <a:r>
              <a:rPr lang="zh-CN" altLang="en-US" dirty="0">
                <a:sym typeface="+mn-ea"/>
              </a:rPr>
              <a:t>如果</a:t>
            </a:r>
            <a:r>
              <a:rPr lang="en-US" altLang="zh-CN" dirty="0">
                <a:sym typeface="+mn-ea"/>
              </a:rPr>
              <a:t>SD</a:t>
            </a:r>
            <a:r>
              <a:rPr lang="zh-CN" altLang="en-US" dirty="0">
                <a:sym typeface="+mn-ea"/>
              </a:rPr>
              <a:t>卡驱动读写没完成</a:t>
            </a:r>
            <a:r>
              <a:rPr lang="zh-CN" altLang="en-US" b="1" dirty="0">
                <a:sym typeface="+mn-ea"/>
              </a:rPr>
              <a:t>导致失败</a:t>
            </a:r>
            <a:r>
              <a:rPr lang="en-US" altLang="zh-CN" b="1" dirty="0">
                <a:sym typeface="+mn-ea"/>
              </a:rPr>
              <a:t>(</a:t>
            </a:r>
            <a:r>
              <a:rPr lang="x-none" altLang="zh-CN" dirty="0">
                <a:sym typeface="+mn-ea"/>
              </a:rPr>
              <a:t>SD</a:t>
            </a:r>
            <a:r>
              <a:rPr lang="zh-CN" altLang="x-none" dirty="0">
                <a:sym typeface="+mn-ea"/>
              </a:rPr>
              <a:t>卡驱动崩溃后驱动函数会</a:t>
            </a:r>
            <a:r>
              <a:rPr lang="zh-CN" altLang="x-none" b="1" dirty="0">
                <a:sym typeface="+mn-ea"/>
              </a:rPr>
              <a:t>返回错误信息</a:t>
            </a:r>
            <a:r>
              <a:rPr lang="en-US" altLang="zh-CN" dirty="0">
                <a:sym typeface="+mn-ea"/>
              </a:rPr>
              <a:t>)</a:t>
            </a:r>
          </a:p>
          <a:p>
            <a:pPr marL="285750" indent="-285750">
              <a:buFont typeface="Arial" panose="020B0604020202090204" pitchFamily="34" charset="0"/>
              <a:buChar char="•"/>
            </a:pPr>
            <a:endParaRPr lang="zh-CN" altLang="en-US" dirty="0"/>
          </a:p>
          <a:p>
            <a:pPr marL="285750" indent="-285750">
              <a:buFont typeface="Arial" panose="020B060402020209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</a:rPr>
              <a:t>恢复方法</a:t>
            </a:r>
            <a:endParaRPr lang="zh-CN" altLang="en-US" dirty="0"/>
          </a:p>
          <a:p>
            <a:pPr lvl="1" indent="0">
              <a:buFont typeface="Arial" panose="020B0604020202090204" pitchFamily="34" charset="0"/>
              <a:buNone/>
            </a:pPr>
            <a:r>
              <a:rPr lang="zh-CN" altLang="en-US" dirty="0">
                <a:sym typeface="+mn-ea"/>
              </a:rPr>
              <a:t>多数情况下，</a:t>
            </a:r>
            <a:r>
              <a:rPr lang="en-US" altLang="zh-CN" dirty="0">
                <a:sym typeface="+mn-ea"/>
              </a:rPr>
              <a:t>5</a:t>
            </a:r>
            <a:r>
              <a:rPr lang="zh-CN" altLang="en-US" dirty="0">
                <a:sym typeface="+mn-ea"/>
              </a:rPr>
              <a:t>次尝试读写，如果失败（返回错误信息）</a:t>
            </a:r>
            <a:r>
              <a:rPr lang="en-US" altLang="zh-CN" dirty="0">
                <a:sym typeface="+mn-ea"/>
              </a:rPr>
              <a:t>, </a:t>
            </a:r>
            <a:r>
              <a:rPr lang="zh-CN" altLang="en-US" dirty="0">
                <a:sym typeface="+mn-ea"/>
              </a:rPr>
              <a:t>则等待</a:t>
            </a:r>
            <a:r>
              <a:rPr lang="en-US" altLang="zh-CN" dirty="0">
                <a:sym typeface="+mn-ea"/>
              </a:rPr>
              <a:t>1</a:t>
            </a:r>
            <a:r>
              <a:rPr lang="zh-CN" altLang="en-US" dirty="0">
                <a:sym typeface="+mn-ea"/>
              </a:rPr>
              <a:t>秒，再</a:t>
            </a:r>
            <a:r>
              <a:rPr lang="en-US" altLang="zh-CN" dirty="0">
                <a:sym typeface="+mn-ea"/>
              </a:rPr>
              <a:t>1</a:t>
            </a:r>
            <a:r>
              <a:rPr lang="zh-CN" altLang="en-US" dirty="0">
                <a:sym typeface="+mn-ea"/>
              </a:rPr>
              <a:t>次尝试读写；</a:t>
            </a:r>
            <a:r>
              <a:rPr lang="en-US" altLang="zh-CN" dirty="0">
                <a:sym typeface="+mn-ea"/>
              </a:rPr>
              <a:t> </a:t>
            </a:r>
            <a:r>
              <a:rPr lang="zh-CN" altLang="en-US" dirty="0">
                <a:sym typeface="+mn-ea"/>
              </a:rPr>
              <a:t>如果再失败，则</a:t>
            </a:r>
            <a:r>
              <a:rPr lang="zh-CN" altLang="en-US" dirty="0"/>
              <a:t>直接重新初始化整个驱动，</a:t>
            </a:r>
            <a:r>
              <a:rPr lang="zh-CN" altLang="en-US" dirty="0">
                <a:sym typeface="+mn-ea"/>
              </a:rPr>
              <a:t>再重复整个恢复过程，直到成功</a:t>
            </a:r>
          </a:p>
        </p:txBody>
      </p:sp>
      <p:sp>
        <p:nvSpPr>
          <p:cNvPr id="9" name="文本框 3"/>
          <p:cNvSpPr txBox="1"/>
          <p:nvPr/>
        </p:nvSpPr>
        <p:spPr>
          <a:xfrm>
            <a:off x="6843065" y="5132372"/>
            <a:ext cx="3611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图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d2 NPUcore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稳定性方法代码实现</a:t>
            </a:r>
          </a:p>
        </p:txBody>
      </p:sp>
    </p:spTree>
    <p:custDataLst>
      <p:tags r:id="rId1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58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59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93" name="文本框 4"/>
          <p:cNvSpPr txBox="1">
            <a:spLocks noChangeArrowheads="1"/>
          </p:cNvSpPr>
          <p:nvPr/>
        </p:nvSpPr>
        <p:spPr bwMode="auto">
          <a:xfrm>
            <a:off x="727075" y="152400"/>
            <a:ext cx="9469755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可靠性优化 —— </a:t>
            </a:r>
            <a:r>
              <a:rPr lang="en-US" altLang="zh-CN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SD</a:t>
            </a:r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卡驱动优化（</a:t>
            </a:r>
            <a:r>
              <a:rPr lang="en-US" altLang="zh-CN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3</a:t>
            </a:r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） 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—— 方法评估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82245" y="144145"/>
            <a:ext cx="587375" cy="490220"/>
            <a:chOff x="7213" y="8938"/>
            <a:chExt cx="925" cy="772"/>
          </a:xfrm>
        </p:grpSpPr>
        <p:sp>
          <p:nvSpPr>
            <p:cNvPr id="3" name="01xian"/>
            <p:cNvSpPr/>
            <p:nvPr>
              <p:custDataLst>
                <p:tags r:id="rId2"/>
              </p:custDataLst>
            </p:nvPr>
          </p:nvSpPr>
          <p:spPr>
            <a:xfrm rot="16200000">
              <a:off x="7289" y="8861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2" name="文本框 5"/>
            <p:cNvSpPr txBox="1"/>
            <p:nvPr/>
          </p:nvSpPr>
          <p:spPr>
            <a:xfrm>
              <a:off x="7312" y="8938"/>
              <a:ext cx="555" cy="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</a:rPr>
                <a:t>d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035040" y="1814830"/>
            <a:ext cx="5405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验证方法：</a:t>
            </a:r>
            <a:endParaRPr lang="zh-CN" altLang="en-US" sz="2400" dirty="0"/>
          </a:p>
          <a:p>
            <a:r>
              <a:rPr lang="zh-CN" altLang="en-US" sz="2400" dirty="0"/>
              <a:t>使用下列命令</a:t>
            </a:r>
            <a:r>
              <a:rPr lang="en-US" altLang="zh-CN" sz="2400" dirty="0"/>
              <a:t>:</a:t>
            </a:r>
          </a:p>
          <a:p>
            <a:r>
              <a:rPr lang="x-none" altLang="en-US" sz="2400" b="1" dirty="0"/>
              <a:t>while true; do ./run</a:t>
            </a:r>
            <a:r>
              <a:rPr lang="en-US" altLang="x-none" sz="2400" b="1" dirty="0"/>
              <a:t>-</a:t>
            </a:r>
            <a:r>
              <a:rPr lang="x-none" altLang="en-US" sz="2400" b="1" dirty="0"/>
              <a:t>all.sh; done</a:t>
            </a:r>
            <a:endParaRPr lang="en-US" altLang="en-US" sz="2400" b="1" dirty="0"/>
          </a:p>
          <a:p>
            <a:r>
              <a:rPr lang="zh-CN" altLang="x-none" sz="2400" dirty="0"/>
              <a:t>进行压力测试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035040" y="3462655"/>
            <a:ext cx="52012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</a:rPr>
              <a:t>实验结果</a:t>
            </a:r>
            <a:r>
              <a:rPr lang="x-none" altLang="zh-CN" sz="2400" b="1" dirty="0">
                <a:solidFill>
                  <a:schemeClr val="tx1"/>
                </a:solidFill>
              </a:rPr>
              <a:t>: </a:t>
            </a:r>
            <a:endParaRPr lang="x-none" altLang="zh-CN" sz="2400" b="1" dirty="0">
              <a:solidFill>
                <a:srgbClr val="FF0000"/>
              </a:solidFill>
            </a:endParaRPr>
          </a:p>
          <a:p>
            <a:r>
              <a:rPr lang="en-US" altLang="zh-CN" sz="2400" b="1" dirty="0">
                <a:solidFill>
                  <a:srgbClr val="FF0000"/>
                </a:solidFill>
              </a:rPr>
              <a:t>K210</a:t>
            </a:r>
            <a:r>
              <a:rPr lang="zh-CN" altLang="en-US" sz="2400" b="1" dirty="0">
                <a:solidFill>
                  <a:srgbClr val="FF0000"/>
                </a:solidFill>
              </a:rPr>
              <a:t>开发板上</a:t>
            </a:r>
            <a:r>
              <a:rPr lang="zh-CN" altLang="x-none" sz="2400" b="1" dirty="0">
                <a:solidFill>
                  <a:srgbClr val="FF0000"/>
                </a:solidFill>
              </a:rPr>
              <a:t>连续正确运行</a:t>
            </a:r>
            <a:r>
              <a:rPr lang="en-US" altLang="zh-CN" sz="2400" b="1" dirty="0">
                <a:solidFill>
                  <a:srgbClr val="FF0000"/>
                </a:solidFill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</a:rPr>
              <a:t>小时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r>
              <a:rPr lang="zh-CN" altLang="en-US" sz="2400" b="1" dirty="0">
                <a:solidFill>
                  <a:srgbClr val="FF0000"/>
                </a:solidFill>
              </a:rPr>
              <a:t>这项改进也被其他参赛队伍引用</a:t>
            </a:r>
          </a:p>
        </p:txBody>
      </p:sp>
      <p:pic>
        <p:nvPicPr>
          <p:cNvPr id="8" name="图片 7" descr="2022-08-20-165042_876x611_scrot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075" y="1165860"/>
            <a:ext cx="5010150" cy="3495675"/>
          </a:xfrm>
          <a:prstGeom prst="rect">
            <a:avLst/>
          </a:prstGeom>
        </p:spPr>
      </p:pic>
      <p:sp>
        <p:nvSpPr>
          <p:cNvPr id="9" name="文本框 3"/>
          <p:cNvSpPr txBox="1"/>
          <p:nvPr/>
        </p:nvSpPr>
        <p:spPr>
          <a:xfrm>
            <a:off x="354000" y="4870752"/>
            <a:ext cx="57835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图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d3 NPUcore SD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503050405090304" pitchFamily="18" charset="0"/>
              </a:rPr>
              <a:t>卡驱动读写错误恢复方法效果实验评估</a:t>
            </a:r>
          </a:p>
        </p:txBody>
      </p:sp>
    </p:spTree>
    <p:custDataLst>
      <p:tags r:id="rId1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图片 36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6" cstate="print"/>
          <a:srcRect t="41111" b="34040"/>
          <a:stretch>
            <a:fillRect/>
          </a:stretch>
        </p:blipFill>
        <p:spPr>
          <a:xfrm>
            <a:off x="252095" y="133052"/>
            <a:ext cx="2638922" cy="655732"/>
          </a:xfrm>
          <a:prstGeom prst="rect">
            <a:avLst/>
          </a:prstGeom>
        </p:spPr>
      </p:pic>
      <p:sp>
        <p:nvSpPr>
          <p:cNvPr id="1048634" name="矩形 1"/>
          <p:cNvSpPr/>
          <p:nvPr/>
        </p:nvSpPr>
        <p:spPr>
          <a:xfrm>
            <a:off x="635" y="1755140"/>
            <a:ext cx="12191365" cy="3347720"/>
          </a:xfrm>
          <a:prstGeom prst="rect">
            <a:avLst/>
          </a:prstGeom>
          <a:solidFill>
            <a:schemeClr val="accent2"/>
          </a:solidFill>
          <a:ln>
            <a:solidFill>
              <a:srgbClr val="177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45729" name="直接连接符 3"/>
          <p:cNvCxnSpPr/>
          <p:nvPr/>
        </p:nvCxnSpPr>
        <p:spPr>
          <a:xfrm>
            <a:off x="657546" y="3733800"/>
            <a:ext cx="8332342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014099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97156" name="图片 6" descr="Northwestern_Polytechnical_University_badge_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15705" y="1743075"/>
            <a:ext cx="3376295" cy="335978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471295" y="229870"/>
            <a:ext cx="10306050" cy="497840"/>
            <a:chOff x="2317" y="362"/>
            <a:chExt cx="16230" cy="784"/>
          </a:xfrm>
        </p:grpSpPr>
        <p:grpSp>
          <p:nvGrpSpPr>
            <p:cNvPr id="47" name="Group 26"/>
            <p:cNvGrpSpPr/>
            <p:nvPr/>
          </p:nvGrpSpPr>
          <p:grpSpPr>
            <a:xfrm>
              <a:off x="16011" y="443"/>
              <a:ext cx="2536" cy="524"/>
              <a:chOff x="4108466" y="6037136"/>
              <a:chExt cx="1698123" cy="350937"/>
            </a:xfrm>
          </p:grpSpPr>
          <p:sp>
            <p:nvSpPr>
              <p:cNvPr id="1048637" name="PA_任意多边形 10"/>
              <p:cNvSpPr>
                <a:spLocks noChangeAspect="1" noEditPoints="1"/>
              </p:cNvSpPr>
              <p:nvPr/>
            </p:nvSpPr>
            <p:spPr bwMode="auto">
              <a:xfrm>
                <a:off x="4108466" y="6115414"/>
                <a:ext cx="232762" cy="232762"/>
              </a:xfrm>
              <a:custGeom>
                <a:avLst/>
                <a:gdLst>
                  <a:gd name="connsiteX0" fmla="*/ 378486 w 600063"/>
                  <a:gd name="connsiteY0" fmla="*/ 322142 h 600063"/>
                  <a:gd name="connsiteX1" fmla="*/ 394917 w 600063"/>
                  <a:gd name="connsiteY1" fmla="*/ 355525 h 600063"/>
                  <a:gd name="connsiteX2" fmla="*/ 402346 w 600063"/>
                  <a:gd name="connsiteY2" fmla="*/ 360954 h 600063"/>
                  <a:gd name="connsiteX3" fmla="*/ 439160 w 600063"/>
                  <a:gd name="connsiteY3" fmla="*/ 366287 h 600063"/>
                  <a:gd name="connsiteX4" fmla="*/ 412538 w 600063"/>
                  <a:gd name="connsiteY4" fmla="*/ 392241 h 600063"/>
                  <a:gd name="connsiteX5" fmla="*/ 409680 w 600063"/>
                  <a:gd name="connsiteY5" fmla="*/ 401003 h 600063"/>
                  <a:gd name="connsiteX6" fmla="*/ 415967 w 600063"/>
                  <a:gd name="connsiteY6" fmla="*/ 437672 h 600063"/>
                  <a:gd name="connsiteX7" fmla="*/ 383058 w 600063"/>
                  <a:gd name="connsiteY7" fmla="*/ 420338 h 600063"/>
                  <a:gd name="connsiteX8" fmla="*/ 373866 w 600063"/>
                  <a:gd name="connsiteY8" fmla="*/ 420338 h 600063"/>
                  <a:gd name="connsiteX9" fmla="*/ 340910 w 600063"/>
                  <a:gd name="connsiteY9" fmla="*/ 437672 h 600063"/>
                  <a:gd name="connsiteX10" fmla="*/ 347196 w 600063"/>
                  <a:gd name="connsiteY10" fmla="*/ 401003 h 600063"/>
                  <a:gd name="connsiteX11" fmla="*/ 344387 w 600063"/>
                  <a:gd name="connsiteY11" fmla="*/ 392241 h 600063"/>
                  <a:gd name="connsiteX12" fmla="*/ 317764 w 600063"/>
                  <a:gd name="connsiteY12" fmla="*/ 366287 h 600063"/>
                  <a:gd name="connsiteX13" fmla="*/ 354531 w 600063"/>
                  <a:gd name="connsiteY13" fmla="*/ 360954 h 600063"/>
                  <a:gd name="connsiteX14" fmla="*/ 362008 w 600063"/>
                  <a:gd name="connsiteY14" fmla="*/ 355525 h 600063"/>
                  <a:gd name="connsiteX15" fmla="*/ 378439 w 600063"/>
                  <a:gd name="connsiteY15" fmla="*/ 290340 h 600063"/>
                  <a:gd name="connsiteX16" fmla="*/ 369563 w 600063"/>
                  <a:gd name="connsiteY16" fmla="*/ 295412 h 600063"/>
                  <a:gd name="connsiteX17" fmla="*/ 346560 w 600063"/>
                  <a:gd name="connsiteY17" fmla="*/ 342084 h 600063"/>
                  <a:gd name="connsiteX18" fmla="*/ 295079 w 600063"/>
                  <a:gd name="connsiteY18" fmla="*/ 349560 h 600063"/>
                  <a:gd name="connsiteX19" fmla="*/ 289554 w 600063"/>
                  <a:gd name="connsiteY19" fmla="*/ 366419 h 600063"/>
                  <a:gd name="connsiteX20" fmla="*/ 326796 w 600063"/>
                  <a:gd name="connsiteY20" fmla="*/ 402757 h 600063"/>
                  <a:gd name="connsiteX21" fmla="*/ 318034 w 600063"/>
                  <a:gd name="connsiteY21" fmla="*/ 454048 h 600063"/>
                  <a:gd name="connsiteX22" fmla="*/ 332368 w 600063"/>
                  <a:gd name="connsiteY22" fmla="*/ 464430 h 600063"/>
                  <a:gd name="connsiteX23" fmla="*/ 378421 w 600063"/>
                  <a:gd name="connsiteY23" fmla="*/ 440237 h 600063"/>
                  <a:gd name="connsiteX24" fmla="*/ 424473 w 600063"/>
                  <a:gd name="connsiteY24" fmla="*/ 464430 h 600063"/>
                  <a:gd name="connsiteX25" fmla="*/ 438856 w 600063"/>
                  <a:gd name="connsiteY25" fmla="*/ 454048 h 600063"/>
                  <a:gd name="connsiteX26" fmla="*/ 430045 w 600063"/>
                  <a:gd name="connsiteY26" fmla="*/ 402757 h 600063"/>
                  <a:gd name="connsiteX27" fmla="*/ 467287 w 600063"/>
                  <a:gd name="connsiteY27" fmla="*/ 366419 h 600063"/>
                  <a:gd name="connsiteX28" fmla="*/ 461811 w 600063"/>
                  <a:gd name="connsiteY28" fmla="*/ 349560 h 600063"/>
                  <a:gd name="connsiteX29" fmla="*/ 410329 w 600063"/>
                  <a:gd name="connsiteY29" fmla="*/ 342084 h 600063"/>
                  <a:gd name="connsiteX30" fmla="*/ 387279 w 600063"/>
                  <a:gd name="connsiteY30" fmla="*/ 295412 h 600063"/>
                  <a:gd name="connsiteX31" fmla="*/ 378439 w 600063"/>
                  <a:gd name="connsiteY31" fmla="*/ 290340 h 600063"/>
                  <a:gd name="connsiteX32" fmla="*/ 269044 w 600063"/>
                  <a:gd name="connsiteY32" fmla="*/ 158372 h 600063"/>
                  <a:gd name="connsiteX33" fmla="*/ 333099 w 600063"/>
                  <a:gd name="connsiteY33" fmla="*/ 222470 h 600063"/>
                  <a:gd name="connsiteX34" fmla="*/ 269044 w 600063"/>
                  <a:gd name="connsiteY34" fmla="*/ 286521 h 600063"/>
                  <a:gd name="connsiteX35" fmla="*/ 268758 w 600063"/>
                  <a:gd name="connsiteY35" fmla="*/ 286521 h 600063"/>
                  <a:gd name="connsiteX36" fmla="*/ 204845 w 600063"/>
                  <a:gd name="connsiteY36" fmla="*/ 222327 h 600063"/>
                  <a:gd name="connsiteX37" fmla="*/ 269044 w 600063"/>
                  <a:gd name="connsiteY37" fmla="*/ 158372 h 600063"/>
                  <a:gd name="connsiteX38" fmla="*/ 268886 w 600063"/>
                  <a:gd name="connsiteY38" fmla="*/ 134538 h 600063"/>
                  <a:gd name="connsiteX39" fmla="*/ 184734 w 600063"/>
                  <a:gd name="connsiteY39" fmla="*/ 196783 h 600063"/>
                  <a:gd name="connsiteX40" fmla="*/ 219690 w 600063"/>
                  <a:gd name="connsiteY40" fmla="*/ 295412 h 600063"/>
                  <a:gd name="connsiteX41" fmla="*/ 129776 w 600063"/>
                  <a:gd name="connsiteY41" fmla="*/ 425283 h 600063"/>
                  <a:gd name="connsiteX42" fmla="*/ 141777 w 600063"/>
                  <a:gd name="connsiteY42" fmla="*/ 437284 h 600063"/>
                  <a:gd name="connsiteX43" fmla="*/ 153778 w 600063"/>
                  <a:gd name="connsiteY43" fmla="*/ 425283 h 600063"/>
                  <a:gd name="connsiteX44" fmla="*/ 268743 w 600063"/>
                  <a:gd name="connsiteY44" fmla="*/ 310461 h 600063"/>
                  <a:gd name="connsiteX45" fmla="*/ 269028 w 600063"/>
                  <a:gd name="connsiteY45" fmla="*/ 310461 h 600063"/>
                  <a:gd name="connsiteX46" fmla="*/ 323368 w 600063"/>
                  <a:gd name="connsiteY46" fmla="*/ 324129 h 600063"/>
                  <a:gd name="connsiteX47" fmla="*/ 343941 w 600063"/>
                  <a:gd name="connsiteY47" fmla="*/ 308509 h 600063"/>
                  <a:gd name="connsiteX48" fmla="*/ 318081 w 600063"/>
                  <a:gd name="connsiteY48" fmla="*/ 295412 h 600063"/>
                  <a:gd name="connsiteX49" fmla="*/ 353037 w 600063"/>
                  <a:gd name="connsiteY49" fmla="*/ 196783 h 600063"/>
                  <a:gd name="connsiteX50" fmla="*/ 268886 w 600063"/>
                  <a:gd name="connsiteY50" fmla="*/ 134538 h 600063"/>
                  <a:gd name="connsiteX51" fmla="*/ 300032 w 600063"/>
                  <a:gd name="connsiteY51" fmla="*/ 0 h 600063"/>
                  <a:gd name="connsiteX52" fmla="*/ 600063 w 600063"/>
                  <a:gd name="connsiteY52" fmla="*/ 300032 h 600063"/>
                  <a:gd name="connsiteX53" fmla="*/ 300032 w 600063"/>
                  <a:gd name="connsiteY53" fmla="*/ 600063 h 600063"/>
                  <a:gd name="connsiteX54" fmla="*/ 0 w 600063"/>
                  <a:gd name="connsiteY54" fmla="*/ 300032 h 600063"/>
                  <a:gd name="connsiteX55" fmla="*/ 300032 w 600063"/>
                  <a:gd name="connsiteY55" fmla="*/ 0 h 600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0063" h="600063">
                    <a:moveTo>
                      <a:pt x="378486" y="322142"/>
                    </a:moveTo>
                    <a:lnTo>
                      <a:pt x="394917" y="355525"/>
                    </a:lnTo>
                    <a:cubicBezTo>
                      <a:pt x="396345" y="358430"/>
                      <a:pt x="399155" y="360477"/>
                      <a:pt x="402346" y="360954"/>
                    </a:cubicBezTo>
                    <a:lnTo>
                      <a:pt x="439160" y="366287"/>
                    </a:lnTo>
                    <a:lnTo>
                      <a:pt x="412538" y="392241"/>
                    </a:lnTo>
                    <a:cubicBezTo>
                      <a:pt x="410204" y="394527"/>
                      <a:pt x="409157" y="397765"/>
                      <a:pt x="409680" y="401003"/>
                    </a:cubicBezTo>
                    <a:lnTo>
                      <a:pt x="415967" y="437672"/>
                    </a:lnTo>
                    <a:lnTo>
                      <a:pt x="383058" y="420338"/>
                    </a:lnTo>
                    <a:cubicBezTo>
                      <a:pt x="380153" y="418814"/>
                      <a:pt x="376724" y="418814"/>
                      <a:pt x="373866" y="420338"/>
                    </a:cubicBezTo>
                    <a:lnTo>
                      <a:pt x="340910" y="437672"/>
                    </a:lnTo>
                    <a:lnTo>
                      <a:pt x="347196" y="401003"/>
                    </a:lnTo>
                    <a:cubicBezTo>
                      <a:pt x="347768" y="397765"/>
                      <a:pt x="346720" y="394527"/>
                      <a:pt x="344387" y="392241"/>
                    </a:cubicBezTo>
                    <a:lnTo>
                      <a:pt x="317764" y="366287"/>
                    </a:lnTo>
                    <a:lnTo>
                      <a:pt x="354531" y="360954"/>
                    </a:lnTo>
                    <a:cubicBezTo>
                      <a:pt x="357769" y="360477"/>
                      <a:pt x="360579" y="358430"/>
                      <a:pt x="362008" y="355525"/>
                    </a:cubicBezTo>
                    <a:close/>
                    <a:moveTo>
                      <a:pt x="378439" y="290340"/>
                    </a:moveTo>
                    <a:cubicBezTo>
                      <a:pt x="374837" y="290340"/>
                      <a:pt x="371230" y="292031"/>
                      <a:pt x="369563" y="295412"/>
                    </a:cubicBezTo>
                    <a:lnTo>
                      <a:pt x="346560" y="342084"/>
                    </a:lnTo>
                    <a:lnTo>
                      <a:pt x="295079" y="349560"/>
                    </a:lnTo>
                    <a:cubicBezTo>
                      <a:pt x="286935" y="350704"/>
                      <a:pt x="283649" y="360705"/>
                      <a:pt x="289554" y="366419"/>
                    </a:cubicBezTo>
                    <a:lnTo>
                      <a:pt x="326796" y="402757"/>
                    </a:lnTo>
                    <a:lnTo>
                      <a:pt x="318034" y="454048"/>
                    </a:lnTo>
                    <a:cubicBezTo>
                      <a:pt x="316653" y="462096"/>
                      <a:pt x="325130" y="468287"/>
                      <a:pt x="332368" y="464430"/>
                    </a:cubicBezTo>
                    <a:lnTo>
                      <a:pt x="378421" y="440237"/>
                    </a:lnTo>
                    <a:lnTo>
                      <a:pt x="424473" y="464430"/>
                    </a:lnTo>
                    <a:cubicBezTo>
                      <a:pt x="431712" y="468287"/>
                      <a:pt x="440237" y="462144"/>
                      <a:pt x="438856" y="454048"/>
                    </a:cubicBezTo>
                    <a:lnTo>
                      <a:pt x="430045" y="402757"/>
                    </a:lnTo>
                    <a:lnTo>
                      <a:pt x="467287" y="366419"/>
                    </a:lnTo>
                    <a:cubicBezTo>
                      <a:pt x="473240" y="360705"/>
                      <a:pt x="469954" y="350704"/>
                      <a:pt x="461811" y="349560"/>
                    </a:cubicBezTo>
                    <a:lnTo>
                      <a:pt x="410329" y="342084"/>
                    </a:lnTo>
                    <a:lnTo>
                      <a:pt x="387279" y="295412"/>
                    </a:lnTo>
                    <a:cubicBezTo>
                      <a:pt x="385636" y="292031"/>
                      <a:pt x="382040" y="290340"/>
                      <a:pt x="378439" y="290340"/>
                    </a:cubicBezTo>
                    <a:close/>
                    <a:moveTo>
                      <a:pt x="269044" y="158372"/>
                    </a:moveTo>
                    <a:cubicBezTo>
                      <a:pt x="304429" y="158372"/>
                      <a:pt x="333099" y="187087"/>
                      <a:pt x="333099" y="222470"/>
                    </a:cubicBezTo>
                    <a:cubicBezTo>
                      <a:pt x="333099" y="257853"/>
                      <a:pt x="304429" y="286521"/>
                      <a:pt x="269044" y="286521"/>
                    </a:cubicBezTo>
                    <a:lnTo>
                      <a:pt x="268758" y="286521"/>
                    </a:lnTo>
                    <a:cubicBezTo>
                      <a:pt x="233373" y="286426"/>
                      <a:pt x="204750" y="257710"/>
                      <a:pt x="204845" y="222327"/>
                    </a:cubicBezTo>
                    <a:cubicBezTo>
                      <a:pt x="204893" y="186945"/>
                      <a:pt x="233659" y="158324"/>
                      <a:pt x="269044" y="158372"/>
                    </a:cubicBezTo>
                    <a:close/>
                    <a:moveTo>
                      <a:pt x="268886" y="134538"/>
                    </a:moveTo>
                    <a:cubicBezTo>
                      <a:pt x="230215" y="134538"/>
                      <a:pt x="196068" y="159779"/>
                      <a:pt x="184734" y="196783"/>
                    </a:cubicBezTo>
                    <a:cubicBezTo>
                      <a:pt x="173447" y="233786"/>
                      <a:pt x="187639" y="273791"/>
                      <a:pt x="219690" y="295412"/>
                    </a:cubicBezTo>
                    <a:cubicBezTo>
                      <a:pt x="165684" y="315890"/>
                      <a:pt x="129919" y="367562"/>
                      <a:pt x="129776" y="425283"/>
                    </a:cubicBezTo>
                    <a:cubicBezTo>
                      <a:pt x="129776" y="431902"/>
                      <a:pt x="135157" y="437284"/>
                      <a:pt x="141777" y="437284"/>
                    </a:cubicBezTo>
                    <a:cubicBezTo>
                      <a:pt x="148397" y="437284"/>
                      <a:pt x="153778" y="431902"/>
                      <a:pt x="153778" y="425283"/>
                    </a:cubicBezTo>
                    <a:cubicBezTo>
                      <a:pt x="153826" y="361848"/>
                      <a:pt x="205260" y="310414"/>
                      <a:pt x="268743" y="310461"/>
                    </a:cubicBezTo>
                    <a:lnTo>
                      <a:pt x="269028" y="310461"/>
                    </a:lnTo>
                    <a:cubicBezTo>
                      <a:pt x="287983" y="310461"/>
                      <a:pt x="306651" y="315176"/>
                      <a:pt x="323368" y="324129"/>
                    </a:cubicBezTo>
                    <a:cubicBezTo>
                      <a:pt x="329797" y="318319"/>
                      <a:pt x="336655" y="313128"/>
                      <a:pt x="343941" y="308509"/>
                    </a:cubicBezTo>
                    <a:cubicBezTo>
                      <a:pt x="335797" y="303270"/>
                      <a:pt x="327130" y="298889"/>
                      <a:pt x="318081" y="295412"/>
                    </a:cubicBezTo>
                    <a:cubicBezTo>
                      <a:pt x="350132" y="273791"/>
                      <a:pt x="364324" y="233786"/>
                      <a:pt x="353037" y="196783"/>
                    </a:cubicBezTo>
                    <a:cubicBezTo>
                      <a:pt x="341703" y="159779"/>
                      <a:pt x="307556" y="134538"/>
                      <a:pt x="268886" y="134538"/>
                    </a:cubicBezTo>
                    <a:close/>
                    <a:moveTo>
                      <a:pt x="300032" y="0"/>
                    </a:moveTo>
                    <a:cubicBezTo>
                      <a:pt x="465716" y="0"/>
                      <a:pt x="600063" y="134347"/>
                      <a:pt x="600063" y="300032"/>
                    </a:cubicBezTo>
                    <a:cubicBezTo>
                      <a:pt x="600063" y="465763"/>
                      <a:pt x="465716" y="600063"/>
                      <a:pt x="300032" y="600063"/>
                    </a:cubicBezTo>
                    <a:cubicBezTo>
                      <a:pt x="134348" y="600063"/>
                      <a:pt x="0" y="465763"/>
                      <a:pt x="0" y="300032"/>
                    </a:cubicBezTo>
                    <a:cubicBezTo>
                      <a:pt x="0" y="134347"/>
                      <a:pt x="134348" y="0"/>
                      <a:pt x="300032" y="0"/>
                    </a:cubicBezTo>
                    <a:close/>
                  </a:path>
                </a:pathLst>
              </a:custGeom>
              <a:solidFill>
                <a:srgbClr val="024CA4"/>
              </a:solidFill>
              <a:ln>
                <a:noFill/>
              </a:ln>
            </p:spPr>
            <p:txBody>
              <a:bodyPr vert="horz" wrap="square" lIns="86699" tIns="43349" rIns="86699" bIns="43349" numCol="1" anchor="t" anchorCtr="0" compatLnSpc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665" b="1">
                  <a:solidFill>
                    <a:srgbClr val="0B2C4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8638" name="矩形 8"/>
              <p:cNvSpPr/>
              <p:nvPr/>
            </p:nvSpPr>
            <p:spPr>
              <a:xfrm>
                <a:off x="4341228" y="6037136"/>
                <a:ext cx="1465361" cy="3509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465" b="1" spc="71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指导老师：张羽</a:t>
                </a:r>
              </a:p>
            </p:txBody>
          </p:sp>
        </p:grpSp>
        <p:grpSp>
          <p:nvGrpSpPr>
            <p:cNvPr id="48" name="Group 31"/>
            <p:cNvGrpSpPr/>
            <p:nvPr/>
          </p:nvGrpSpPr>
          <p:grpSpPr>
            <a:xfrm>
              <a:off x="9600" y="476"/>
              <a:ext cx="4376" cy="524"/>
              <a:chOff x="3875401" y="5490742"/>
              <a:chExt cx="2930420" cy="350937"/>
            </a:xfrm>
          </p:grpSpPr>
          <p:sp>
            <p:nvSpPr>
              <p:cNvPr id="1048639" name="PA_任意多边形 10"/>
              <p:cNvSpPr>
                <a:spLocks noChangeAspect="1" noEditPoints="1"/>
              </p:cNvSpPr>
              <p:nvPr/>
            </p:nvSpPr>
            <p:spPr bwMode="auto">
              <a:xfrm>
                <a:off x="3875401" y="5541459"/>
                <a:ext cx="232762" cy="232762"/>
              </a:xfrm>
              <a:custGeom>
                <a:avLst/>
                <a:gdLst>
                  <a:gd name="T0" fmla="*/ 6300 w 12600"/>
                  <a:gd name="T1" fmla="*/ 0 h 12600"/>
                  <a:gd name="T2" fmla="*/ 0 w 12600"/>
                  <a:gd name="T3" fmla="*/ 6300 h 12600"/>
                  <a:gd name="T4" fmla="*/ 6300 w 12600"/>
                  <a:gd name="T5" fmla="*/ 12600 h 12600"/>
                  <a:gd name="T6" fmla="*/ 12600 w 12600"/>
                  <a:gd name="T7" fmla="*/ 6300 h 12600"/>
                  <a:gd name="T8" fmla="*/ 6300 w 12600"/>
                  <a:gd name="T9" fmla="*/ 0 h 12600"/>
                  <a:gd name="T10" fmla="*/ 2730 w 12600"/>
                  <a:gd name="T11" fmla="*/ 9152 h 12600"/>
                  <a:gd name="T12" fmla="*/ 4279 w 12600"/>
                  <a:gd name="T13" fmla="*/ 8224 h 12600"/>
                  <a:gd name="T14" fmla="*/ 5515 w 12600"/>
                  <a:gd name="T15" fmla="*/ 6979 h 12600"/>
                  <a:gd name="T16" fmla="*/ 5104 w 12600"/>
                  <a:gd name="T17" fmla="*/ 6051 h 12600"/>
                  <a:gd name="T18" fmla="*/ 4751 w 12600"/>
                  <a:gd name="T19" fmla="*/ 5405 h 12600"/>
                  <a:gd name="T20" fmla="*/ 4889 w 12600"/>
                  <a:gd name="T21" fmla="*/ 5086 h 12600"/>
                  <a:gd name="T22" fmla="*/ 4791 w 12600"/>
                  <a:gd name="T23" fmla="*/ 4416 h 12600"/>
                  <a:gd name="T24" fmla="*/ 6300 w 12600"/>
                  <a:gd name="T25" fmla="*/ 3115 h 12600"/>
                  <a:gd name="T26" fmla="*/ 7808 w 12600"/>
                  <a:gd name="T27" fmla="*/ 4416 h 12600"/>
                  <a:gd name="T28" fmla="*/ 7711 w 12600"/>
                  <a:gd name="T29" fmla="*/ 5085 h 12600"/>
                  <a:gd name="T30" fmla="*/ 7849 w 12600"/>
                  <a:gd name="T31" fmla="*/ 5405 h 12600"/>
                  <a:gd name="T32" fmla="*/ 7496 w 12600"/>
                  <a:gd name="T33" fmla="*/ 6051 h 12600"/>
                  <a:gd name="T34" fmla="*/ 7085 w 12600"/>
                  <a:gd name="T35" fmla="*/ 6978 h 12600"/>
                  <a:gd name="T36" fmla="*/ 8320 w 12600"/>
                  <a:gd name="T37" fmla="*/ 8223 h 12600"/>
                  <a:gd name="T38" fmla="*/ 9869 w 12600"/>
                  <a:gd name="T39" fmla="*/ 9152 h 12600"/>
                  <a:gd name="T40" fmla="*/ 2730 w 12600"/>
                  <a:gd name="T41" fmla="*/ 9152 h 12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600" h="12600">
                    <a:moveTo>
                      <a:pt x="6300" y="0"/>
                    </a:moveTo>
                    <a:cubicBezTo>
                      <a:pt x="2821" y="0"/>
                      <a:pt x="0" y="2821"/>
                      <a:pt x="0" y="6300"/>
                    </a:cubicBezTo>
                    <a:cubicBezTo>
                      <a:pt x="0" y="9780"/>
                      <a:pt x="2821" y="12600"/>
                      <a:pt x="6300" y="12600"/>
                    </a:cubicBezTo>
                    <a:cubicBezTo>
                      <a:pt x="9779" y="12600"/>
                      <a:pt x="12600" y="9780"/>
                      <a:pt x="12600" y="6300"/>
                    </a:cubicBezTo>
                    <a:cubicBezTo>
                      <a:pt x="12600" y="2821"/>
                      <a:pt x="9779" y="0"/>
                      <a:pt x="6300" y="0"/>
                    </a:cubicBezTo>
                    <a:close/>
                    <a:moveTo>
                      <a:pt x="2730" y="9152"/>
                    </a:moveTo>
                    <a:cubicBezTo>
                      <a:pt x="2730" y="8914"/>
                      <a:pt x="3341" y="8565"/>
                      <a:pt x="4279" y="8224"/>
                    </a:cubicBezTo>
                    <a:cubicBezTo>
                      <a:pt x="5216" y="7882"/>
                      <a:pt x="5515" y="7595"/>
                      <a:pt x="5515" y="6979"/>
                    </a:cubicBezTo>
                    <a:cubicBezTo>
                      <a:pt x="5515" y="6608"/>
                      <a:pt x="5229" y="6729"/>
                      <a:pt x="5104" y="6051"/>
                    </a:cubicBezTo>
                    <a:cubicBezTo>
                      <a:pt x="5052" y="5770"/>
                      <a:pt x="4799" y="6047"/>
                      <a:pt x="4751" y="5405"/>
                    </a:cubicBezTo>
                    <a:cubicBezTo>
                      <a:pt x="4751" y="5150"/>
                      <a:pt x="4889" y="5086"/>
                      <a:pt x="4889" y="5086"/>
                    </a:cubicBezTo>
                    <a:cubicBezTo>
                      <a:pt x="4889" y="5086"/>
                      <a:pt x="4819" y="4707"/>
                      <a:pt x="4791" y="4416"/>
                    </a:cubicBezTo>
                    <a:cubicBezTo>
                      <a:pt x="4757" y="4053"/>
                      <a:pt x="5001" y="3115"/>
                      <a:pt x="6300" y="3115"/>
                    </a:cubicBezTo>
                    <a:cubicBezTo>
                      <a:pt x="7598" y="3115"/>
                      <a:pt x="7842" y="4053"/>
                      <a:pt x="7808" y="4416"/>
                    </a:cubicBezTo>
                    <a:cubicBezTo>
                      <a:pt x="7781" y="4707"/>
                      <a:pt x="7711" y="5085"/>
                      <a:pt x="7711" y="5085"/>
                    </a:cubicBezTo>
                    <a:cubicBezTo>
                      <a:pt x="7711" y="5085"/>
                      <a:pt x="7849" y="5149"/>
                      <a:pt x="7849" y="5405"/>
                    </a:cubicBezTo>
                    <a:cubicBezTo>
                      <a:pt x="7801" y="6046"/>
                      <a:pt x="7548" y="5770"/>
                      <a:pt x="7496" y="6051"/>
                    </a:cubicBezTo>
                    <a:cubicBezTo>
                      <a:pt x="7370" y="6728"/>
                      <a:pt x="7085" y="6607"/>
                      <a:pt x="7085" y="6978"/>
                    </a:cubicBezTo>
                    <a:cubicBezTo>
                      <a:pt x="7085" y="7594"/>
                      <a:pt x="7384" y="7882"/>
                      <a:pt x="8320" y="8223"/>
                    </a:cubicBezTo>
                    <a:cubicBezTo>
                      <a:pt x="9259" y="8565"/>
                      <a:pt x="9869" y="8914"/>
                      <a:pt x="9869" y="9152"/>
                    </a:cubicBezTo>
                    <a:cubicBezTo>
                      <a:pt x="9869" y="9594"/>
                      <a:pt x="2730" y="9594"/>
                      <a:pt x="2730" y="9152"/>
                    </a:cubicBezTo>
                    <a:close/>
                  </a:path>
                </a:pathLst>
              </a:custGeom>
              <a:solidFill>
                <a:srgbClr val="024CA4"/>
              </a:solidFill>
              <a:ln>
                <a:noFill/>
              </a:ln>
            </p:spPr>
            <p:txBody>
              <a:bodyPr vert="horz" wrap="square" lIns="86699" tIns="43349" rIns="86699" bIns="43349" numCol="1" anchor="t" anchorCtr="0" compatLnSpc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665" b="1">
                  <a:solidFill>
                    <a:srgbClr val="0B2C4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8640" name="矩形 11"/>
              <p:cNvSpPr/>
              <p:nvPr/>
            </p:nvSpPr>
            <p:spPr>
              <a:xfrm>
                <a:off x="4108163" y="5490742"/>
                <a:ext cx="2697658" cy="3509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465" b="1" spc="71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队员：黄赵翔，林宇轩，管孙笛</a:t>
                </a:r>
                <a:endParaRPr lang="en-US" altLang="zh-CN" sz="1465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048641" name="文本框 13"/>
            <p:cNvSpPr txBox="1"/>
            <p:nvPr/>
          </p:nvSpPr>
          <p:spPr>
            <a:xfrm>
              <a:off x="2317" y="362"/>
              <a:ext cx="9612" cy="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b="1" spc="300" dirty="0" err="1">
                  <a:solidFill>
                    <a:srgbClr val="024CA4"/>
                  </a:solidFill>
                  <a:latin typeface="+mn-lt"/>
                  <a:ea typeface="+mn-ea"/>
                  <a:cs typeface="+mn-ea"/>
                  <a:sym typeface="+mn-lt"/>
                </a:rPr>
                <a:t>NPUCore</a:t>
              </a:r>
              <a:endParaRPr lang="en-US" altLang="zh-CN" sz="2400" b="1" spc="300" dirty="0">
                <a:solidFill>
                  <a:srgbClr val="024CA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57779" y="2846070"/>
            <a:ext cx="5514421" cy="706754"/>
            <a:chOff x="1036" y="4022"/>
            <a:chExt cx="8684" cy="1113"/>
          </a:xfrm>
        </p:grpSpPr>
        <p:sp>
          <p:nvSpPr>
            <p:cNvPr id="1048636" name="文本框 4"/>
            <p:cNvSpPr txBox="1"/>
            <p:nvPr/>
          </p:nvSpPr>
          <p:spPr>
            <a:xfrm>
              <a:off x="1980" y="4022"/>
              <a:ext cx="7740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rgbClr val="002060"/>
                  </a:solidFill>
                </a:rPr>
                <a:t>参赛感言</a:t>
              </a:r>
            </a:p>
          </p:txBody>
        </p:sp>
        <p:sp>
          <p:nvSpPr>
            <p:cNvPr id="1048609" name="01xian"/>
            <p:cNvSpPr/>
            <p:nvPr>
              <p:custDataLst>
                <p:tags r:id="rId3"/>
              </p:custDataLst>
            </p:nvPr>
          </p:nvSpPr>
          <p:spPr>
            <a:xfrm>
              <a:off x="1036" y="4102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r>
                <a:rPr lang="en-US" altLang="zh-CN" sz="2400" b="1" kern="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90204" pitchFamily="34" charset="0"/>
                  <a:sym typeface="Arial" panose="020B0604020202090204" pitchFamily="34" charset="0"/>
                </a:rPr>
                <a:t>4</a:t>
              </a:r>
            </a:p>
          </p:txBody>
        </p:sp>
      </p:grpSp>
    </p:spTree>
    <p:custDataLst>
      <p:tags r:id="rId1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0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1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49" name="文本框 4"/>
          <p:cNvSpPr txBox="1">
            <a:spLocks noChangeArrowheads="1"/>
          </p:cNvSpPr>
          <p:nvPr/>
        </p:nvSpPr>
        <p:spPr bwMode="auto">
          <a:xfrm>
            <a:off x="1328823" y="157563"/>
            <a:ext cx="6234932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3B3838"/>
                </a:solidFill>
                <a:latin typeface="+mn-lt"/>
                <a:ea typeface="+mn-ea"/>
                <a:cs typeface="+mn-ea"/>
                <a:sym typeface="+mn-lt"/>
              </a:rPr>
              <a:t>参赛感言</a:t>
            </a:r>
          </a:p>
        </p:txBody>
      </p:sp>
      <p:sp>
        <p:nvSpPr>
          <p:cNvPr id="1048650" name="文本框 1"/>
          <p:cNvSpPr txBox="1"/>
          <p:nvPr/>
        </p:nvSpPr>
        <p:spPr>
          <a:xfrm>
            <a:off x="1430655" y="617855"/>
            <a:ext cx="9707880" cy="5602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 dirty="0"/>
              <a:t>这次比赛历时</a:t>
            </a:r>
            <a:r>
              <a:rPr lang="en-US" altLang="zh-CN" sz="2000" dirty="0"/>
              <a:t>6</a:t>
            </a:r>
            <a:r>
              <a:rPr lang="zh-CN" altLang="en-US" sz="2000" dirty="0"/>
              <a:t>个月但投入近</a:t>
            </a:r>
            <a:r>
              <a:rPr lang="en-US" altLang="zh-CN" sz="2000" dirty="0"/>
              <a:t>1</a:t>
            </a:r>
            <a:r>
              <a:rPr lang="zh-CN" altLang="en-US" sz="2000" dirty="0"/>
              <a:t>年</a:t>
            </a:r>
            <a:r>
              <a:rPr lang="en-US" altLang="zh-CN" sz="2000" dirty="0"/>
              <a:t>, </a:t>
            </a:r>
            <a:r>
              <a:rPr lang="zh-CN" altLang="en-US" sz="3600" b="1" dirty="0">
                <a:solidFill>
                  <a:srgbClr val="C00000"/>
                </a:solidFill>
              </a:rPr>
              <a:t>收获巨大</a:t>
            </a:r>
            <a:endParaRPr lang="en-US" altLang="zh-CN" sz="3600" b="1" dirty="0">
              <a:solidFill>
                <a:srgbClr val="C00000"/>
              </a:solidFill>
            </a:endParaRPr>
          </a:p>
          <a:p>
            <a:pPr marL="342900" indent="-342900" algn="l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dirty="0"/>
              <a:t>培养了研究的范式和科学思维方法</a:t>
            </a:r>
          </a:p>
          <a:p>
            <a:pPr marL="342900" indent="-342900" algn="l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dirty="0"/>
              <a:t>编程能力提升</a:t>
            </a:r>
          </a:p>
          <a:p>
            <a:pPr marL="342900" indent="-342900" algn="l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dirty="0"/>
              <a:t>团队协作能力大大加强</a:t>
            </a:r>
            <a:endParaRPr lang="en-US" altLang="zh-CN" sz="2000" dirty="0"/>
          </a:p>
          <a:p>
            <a:pPr algn="l">
              <a:lnSpc>
                <a:spcPct val="150000"/>
              </a:lnSpc>
            </a:pPr>
            <a:r>
              <a:rPr lang="zh-CN" altLang="en-US" sz="2800" b="1" dirty="0"/>
              <a:t>感谢：</a:t>
            </a:r>
            <a:endParaRPr lang="zh-CN" altLang="en-US" sz="2000" dirty="0"/>
          </a:p>
          <a:p>
            <a:pPr marL="342900" indent="-342900" algn="l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600" dirty="0"/>
              <a:t>非常感谢组委会为我们提供了这样一个锻炼编程和综合能力的平台</a:t>
            </a:r>
            <a:r>
              <a:rPr lang="en-US" altLang="zh-CN" sz="1600" dirty="0"/>
              <a:t> </a:t>
            </a:r>
          </a:p>
          <a:p>
            <a:pPr marL="342900" indent="-342900" algn="l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600" dirty="0"/>
              <a:t>也很感谢我们的指导老师</a:t>
            </a:r>
            <a:r>
              <a:rPr lang="zh-CN" altLang="en-US" sz="1600" dirty="0">
                <a:sym typeface="+mn-ea"/>
              </a:rPr>
              <a:t>全程</a:t>
            </a:r>
            <a:r>
              <a:rPr lang="zh-CN" altLang="en-US" sz="1600" dirty="0"/>
              <a:t>为我们提供了大量的关心和帮助</a:t>
            </a:r>
          </a:p>
          <a:p>
            <a:pPr marL="342900" indent="-342900" algn="l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600" dirty="0"/>
              <a:t>也要感恩</a:t>
            </a:r>
            <a:r>
              <a:rPr lang="zh-CN" altLang="en-US" sz="1600" dirty="0">
                <a:sym typeface="+mn-ea"/>
              </a:rPr>
              <a:t>在计算机领域为我们提供了指导的教材还有各位老师</a:t>
            </a:r>
          </a:p>
          <a:p>
            <a:pPr marL="342900" indent="-342900" algn="l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600" dirty="0"/>
              <a:t>特别感谢</a:t>
            </a:r>
            <a:r>
              <a:rPr lang="zh-CN" altLang="en-US" sz="2400" b="1" dirty="0">
                <a:solidFill>
                  <a:srgbClr val="C00000"/>
                </a:solidFill>
              </a:rPr>
              <a:t>北航和希冀的老师</a:t>
            </a:r>
            <a:r>
              <a:rPr lang="zh-CN" altLang="en-US" sz="1600" dirty="0"/>
              <a:t>及时、</a:t>
            </a:r>
            <a:r>
              <a:rPr lang="zh-CN" altLang="en-US" sz="1600" dirty="0">
                <a:sym typeface="+mn-ea"/>
              </a:rPr>
              <a:t>耐心的</a:t>
            </a:r>
            <a:r>
              <a:rPr lang="zh-CN" altLang="en-US" sz="1600" dirty="0"/>
              <a:t>帮助</a:t>
            </a:r>
          </a:p>
          <a:p>
            <a:pPr marL="342900" indent="-342900" algn="l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600" dirty="0"/>
              <a:t>最后衷心感谢</a:t>
            </a:r>
            <a:r>
              <a:rPr lang="zh-CN" altLang="en-US" sz="2400" b="1" dirty="0">
                <a:solidFill>
                  <a:srgbClr val="C00000"/>
                </a:solidFill>
              </a:rPr>
              <a:t>我的队友们</a:t>
            </a:r>
            <a:r>
              <a:rPr lang="zh-CN" altLang="en-US" sz="1600" dirty="0"/>
              <a:t>的帮助和各个参赛队的共同参与</a:t>
            </a:r>
            <a:endParaRPr lang="zh-CN" altLang="en-US" sz="2000" dirty="0"/>
          </a:p>
          <a:p>
            <a:pPr indent="0" algn="l">
              <a:lnSpc>
                <a:spcPct val="150000"/>
              </a:lnSpc>
              <a:buFont typeface="Arial" panose="020B0604020202090204" pitchFamily="34" charset="0"/>
              <a:buNone/>
            </a:pPr>
            <a:r>
              <a:rPr lang="zh-CN" altLang="en-US" sz="2800" b="1" dirty="0"/>
              <a:t>希望：</a:t>
            </a:r>
            <a:r>
              <a:rPr lang="zh-CN" altLang="en-US" sz="2000" dirty="0"/>
              <a:t>大家在一起共同学习、共同进步、互相启发，使</a:t>
            </a:r>
            <a:r>
              <a:rPr lang="en-US" altLang="zh-CN" sz="2000" dirty="0"/>
              <a:t>NPUcore</a:t>
            </a:r>
            <a:r>
              <a:rPr lang="zh-CN" altLang="en-US" sz="2000" dirty="0"/>
              <a:t>有更好的未来</a:t>
            </a:r>
            <a:endParaRPr lang="en-US" altLang="zh-CN" sz="2000" dirty="0"/>
          </a:p>
        </p:txBody>
      </p:sp>
      <p:sp>
        <p:nvSpPr>
          <p:cNvPr id="1048609" name="01xian"/>
          <p:cNvSpPr/>
          <p:nvPr>
            <p:custDataLst>
              <p:tags r:id="rId2"/>
            </p:custDataLst>
          </p:nvPr>
        </p:nvSpPr>
        <p:spPr>
          <a:xfrm>
            <a:off x="726994" y="132080"/>
            <a:ext cx="490227" cy="587374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rgbClr val="0140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683" tIns="43341" rIns="86683" bIns="107961" anchor="ctr"/>
          <a:lstStyle/>
          <a:p>
            <a:pPr algn="ctr"/>
            <a:r>
              <a:rPr lang="en-US" altLang="zh-CN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rPr>
              <a:t>4</a:t>
            </a:r>
          </a:p>
        </p:txBody>
      </p:sp>
    </p:spTree>
    <p:custDataLst>
      <p:tags r:id="rId1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文本框 18"/>
          <p:cNvSpPr txBox="1"/>
          <p:nvPr/>
        </p:nvSpPr>
        <p:spPr>
          <a:xfrm>
            <a:off x="8626475" y="529590"/>
            <a:ext cx="3235960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4400" b="1" spc="300" dirty="0" err="1">
                <a:solidFill>
                  <a:srgbClr val="024CA4"/>
                </a:solidFill>
                <a:latin typeface="+mn-lt"/>
                <a:ea typeface="+mn-ea"/>
                <a:cs typeface="+mn-ea"/>
                <a:sym typeface="+mn-lt"/>
              </a:rPr>
              <a:t>NPUCore</a:t>
            </a:r>
            <a:endParaRPr lang="en-US" altLang="zh-CN" sz="4400" b="1" spc="300" dirty="0">
              <a:solidFill>
                <a:srgbClr val="024C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145728" name="直接连接符 20"/>
          <p:cNvCxnSpPr/>
          <p:nvPr/>
        </p:nvCxnSpPr>
        <p:spPr bwMode="auto">
          <a:xfrm>
            <a:off x="2343785" y="3502863"/>
            <a:ext cx="7743825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587" name="矩形 8"/>
          <p:cNvSpPr/>
          <p:nvPr/>
        </p:nvSpPr>
        <p:spPr>
          <a:xfrm>
            <a:off x="1600200" y="1968499"/>
            <a:ext cx="8956675" cy="2906215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7" name="组合 42"/>
          <p:cNvGrpSpPr/>
          <p:nvPr/>
        </p:nvGrpSpPr>
        <p:grpSpPr bwMode="auto">
          <a:xfrm>
            <a:off x="10290175" y="4573588"/>
            <a:ext cx="1109663" cy="1130300"/>
            <a:chOff x="2666985" y="682103"/>
            <a:chExt cx="1109138" cy="1131217"/>
          </a:xfrm>
        </p:grpSpPr>
        <p:sp>
          <p:nvSpPr>
            <p:cNvPr id="1048588" name="矩形 39"/>
            <p:cNvSpPr/>
            <p:nvPr/>
          </p:nvSpPr>
          <p:spPr>
            <a:xfrm>
              <a:off x="2841527" y="858458"/>
              <a:ext cx="769574" cy="768973"/>
            </a:xfrm>
            <a:prstGeom prst="rect">
              <a:avLst/>
            </a:prstGeom>
            <a:solidFill>
              <a:srgbClr val="014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8589" name="矩形 40"/>
            <p:cNvSpPr/>
            <p:nvPr/>
          </p:nvSpPr>
          <p:spPr>
            <a:xfrm>
              <a:off x="2666985" y="682103"/>
              <a:ext cx="558536" cy="5592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8590" name="矩形 41"/>
            <p:cNvSpPr/>
            <p:nvPr/>
          </p:nvSpPr>
          <p:spPr>
            <a:xfrm>
              <a:off x="3217587" y="1254067"/>
              <a:ext cx="558536" cy="55925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43"/>
          <p:cNvGrpSpPr/>
          <p:nvPr/>
        </p:nvGrpSpPr>
        <p:grpSpPr bwMode="auto">
          <a:xfrm>
            <a:off x="792163" y="1173163"/>
            <a:ext cx="1109662" cy="1131887"/>
            <a:chOff x="2666985" y="682103"/>
            <a:chExt cx="1109138" cy="1131217"/>
          </a:xfrm>
        </p:grpSpPr>
        <p:sp>
          <p:nvSpPr>
            <p:cNvPr id="1048591" name="矩形 44"/>
            <p:cNvSpPr/>
            <p:nvPr/>
          </p:nvSpPr>
          <p:spPr>
            <a:xfrm>
              <a:off x="2841528" y="858211"/>
              <a:ext cx="769573" cy="769482"/>
            </a:xfrm>
            <a:prstGeom prst="rect">
              <a:avLst/>
            </a:prstGeom>
            <a:solidFill>
              <a:srgbClr val="014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8592" name="矩形 45"/>
            <p:cNvSpPr/>
            <p:nvPr/>
          </p:nvSpPr>
          <p:spPr>
            <a:xfrm>
              <a:off x="2666985" y="682103"/>
              <a:ext cx="558536" cy="558469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8593" name="矩形 46"/>
            <p:cNvSpPr/>
            <p:nvPr/>
          </p:nvSpPr>
          <p:spPr>
            <a:xfrm>
              <a:off x="3217587" y="1254851"/>
              <a:ext cx="558536" cy="558469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48594" name="矩形 48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rgbClr val="014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9" name="Group 31"/>
          <p:cNvGrpSpPr/>
          <p:nvPr/>
        </p:nvGrpSpPr>
        <p:grpSpPr>
          <a:xfrm>
            <a:off x="2089233" y="3687102"/>
            <a:ext cx="4724748" cy="923330"/>
            <a:chOff x="3875401" y="5490742"/>
            <a:chExt cx="4983124" cy="973825"/>
          </a:xfrm>
        </p:grpSpPr>
        <p:sp>
          <p:nvSpPr>
            <p:cNvPr id="1048595" name="PA_任意多边形 10"/>
            <p:cNvSpPr>
              <a:spLocks noChangeAspect="1" noEditPoints="1"/>
            </p:cNvSpPr>
            <p:nvPr/>
          </p:nvSpPr>
          <p:spPr bwMode="auto">
            <a:xfrm>
              <a:off x="3875401" y="5541459"/>
              <a:ext cx="232762" cy="232762"/>
            </a:xfrm>
            <a:custGeom>
              <a:avLst/>
              <a:gdLst>
                <a:gd name="T0" fmla="*/ 6300 w 12600"/>
                <a:gd name="T1" fmla="*/ 0 h 12600"/>
                <a:gd name="T2" fmla="*/ 0 w 12600"/>
                <a:gd name="T3" fmla="*/ 6300 h 12600"/>
                <a:gd name="T4" fmla="*/ 6300 w 12600"/>
                <a:gd name="T5" fmla="*/ 12600 h 12600"/>
                <a:gd name="T6" fmla="*/ 12600 w 12600"/>
                <a:gd name="T7" fmla="*/ 6300 h 12600"/>
                <a:gd name="T8" fmla="*/ 6300 w 12600"/>
                <a:gd name="T9" fmla="*/ 0 h 12600"/>
                <a:gd name="T10" fmla="*/ 2730 w 12600"/>
                <a:gd name="T11" fmla="*/ 9152 h 12600"/>
                <a:gd name="T12" fmla="*/ 4279 w 12600"/>
                <a:gd name="T13" fmla="*/ 8224 h 12600"/>
                <a:gd name="T14" fmla="*/ 5515 w 12600"/>
                <a:gd name="T15" fmla="*/ 6979 h 12600"/>
                <a:gd name="T16" fmla="*/ 5104 w 12600"/>
                <a:gd name="T17" fmla="*/ 6051 h 12600"/>
                <a:gd name="T18" fmla="*/ 4751 w 12600"/>
                <a:gd name="T19" fmla="*/ 5405 h 12600"/>
                <a:gd name="T20" fmla="*/ 4889 w 12600"/>
                <a:gd name="T21" fmla="*/ 5086 h 12600"/>
                <a:gd name="T22" fmla="*/ 4791 w 12600"/>
                <a:gd name="T23" fmla="*/ 4416 h 12600"/>
                <a:gd name="T24" fmla="*/ 6300 w 12600"/>
                <a:gd name="T25" fmla="*/ 3115 h 12600"/>
                <a:gd name="T26" fmla="*/ 7808 w 12600"/>
                <a:gd name="T27" fmla="*/ 4416 h 12600"/>
                <a:gd name="T28" fmla="*/ 7711 w 12600"/>
                <a:gd name="T29" fmla="*/ 5085 h 12600"/>
                <a:gd name="T30" fmla="*/ 7849 w 12600"/>
                <a:gd name="T31" fmla="*/ 5405 h 12600"/>
                <a:gd name="T32" fmla="*/ 7496 w 12600"/>
                <a:gd name="T33" fmla="*/ 6051 h 12600"/>
                <a:gd name="T34" fmla="*/ 7085 w 12600"/>
                <a:gd name="T35" fmla="*/ 6978 h 12600"/>
                <a:gd name="T36" fmla="*/ 8320 w 12600"/>
                <a:gd name="T37" fmla="*/ 8223 h 12600"/>
                <a:gd name="T38" fmla="*/ 9869 w 12600"/>
                <a:gd name="T39" fmla="*/ 9152 h 12600"/>
                <a:gd name="T40" fmla="*/ 2730 w 12600"/>
                <a:gd name="T41" fmla="*/ 9152 h 1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600" h="12600">
                  <a:moveTo>
                    <a:pt x="6300" y="0"/>
                  </a:moveTo>
                  <a:cubicBezTo>
                    <a:pt x="2821" y="0"/>
                    <a:pt x="0" y="2821"/>
                    <a:pt x="0" y="6300"/>
                  </a:cubicBezTo>
                  <a:cubicBezTo>
                    <a:pt x="0" y="9780"/>
                    <a:pt x="2821" y="12600"/>
                    <a:pt x="6300" y="12600"/>
                  </a:cubicBezTo>
                  <a:cubicBezTo>
                    <a:pt x="9779" y="12600"/>
                    <a:pt x="12600" y="9780"/>
                    <a:pt x="12600" y="6300"/>
                  </a:cubicBezTo>
                  <a:cubicBezTo>
                    <a:pt x="12600" y="2821"/>
                    <a:pt x="9779" y="0"/>
                    <a:pt x="6300" y="0"/>
                  </a:cubicBezTo>
                  <a:close/>
                  <a:moveTo>
                    <a:pt x="2730" y="9152"/>
                  </a:moveTo>
                  <a:cubicBezTo>
                    <a:pt x="2730" y="8914"/>
                    <a:pt x="3341" y="8565"/>
                    <a:pt x="4279" y="8224"/>
                  </a:cubicBezTo>
                  <a:cubicBezTo>
                    <a:pt x="5216" y="7882"/>
                    <a:pt x="5515" y="7595"/>
                    <a:pt x="5515" y="6979"/>
                  </a:cubicBezTo>
                  <a:cubicBezTo>
                    <a:pt x="5515" y="6608"/>
                    <a:pt x="5229" y="6729"/>
                    <a:pt x="5104" y="6051"/>
                  </a:cubicBezTo>
                  <a:cubicBezTo>
                    <a:pt x="5052" y="5770"/>
                    <a:pt x="4799" y="6047"/>
                    <a:pt x="4751" y="5405"/>
                  </a:cubicBezTo>
                  <a:cubicBezTo>
                    <a:pt x="4751" y="5150"/>
                    <a:pt x="4889" y="5086"/>
                    <a:pt x="4889" y="5086"/>
                  </a:cubicBezTo>
                  <a:cubicBezTo>
                    <a:pt x="4889" y="5086"/>
                    <a:pt x="4819" y="4707"/>
                    <a:pt x="4791" y="4416"/>
                  </a:cubicBezTo>
                  <a:cubicBezTo>
                    <a:pt x="4757" y="4053"/>
                    <a:pt x="5001" y="3115"/>
                    <a:pt x="6300" y="3115"/>
                  </a:cubicBezTo>
                  <a:cubicBezTo>
                    <a:pt x="7598" y="3115"/>
                    <a:pt x="7842" y="4053"/>
                    <a:pt x="7808" y="4416"/>
                  </a:cubicBezTo>
                  <a:cubicBezTo>
                    <a:pt x="7781" y="4707"/>
                    <a:pt x="7711" y="5085"/>
                    <a:pt x="7711" y="5085"/>
                  </a:cubicBezTo>
                  <a:cubicBezTo>
                    <a:pt x="7711" y="5085"/>
                    <a:pt x="7849" y="5149"/>
                    <a:pt x="7849" y="5405"/>
                  </a:cubicBezTo>
                  <a:cubicBezTo>
                    <a:pt x="7801" y="6046"/>
                    <a:pt x="7548" y="5770"/>
                    <a:pt x="7496" y="6051"/>
                  </a:cubicBezTo>
                  <a:cubicBezTo>
                    <a:pt x="7370" y="6728"/>
                    <a:pt x="7085" y="6607"/>
                    <a:pt x="7085" y="6978"/>
                  </a:cubicBezTo>
                  <a:cubicBezTo>
                    <a:pt x="7085" y="7594"/>
                    <a:pt x="7384" y="7882"/>
                    <a:pt x="8320" y="8223"/>
                  </a:cubicBezTo>
                  <a:cubicBezTo>
                    <a:pt x="9259" y="8565"/>
                    <a:pt x="9869" y="8914"/>
                    <a:pt x="9869" y="9152"/>
                  </a:cubicBezTo>
                  <a:cubicBezTo>
                    <a:pt x="9869" y="9594"/>
                    <a:pt x="2730" y="9594"/>
                    <a:pt x="2730" y="9152"/>
                  </a:cubicBezTo>
                  <a:close/>
                </a:path>
              </a:pathLst>
            </a:custGeom>
            <a:solidFill>
              <a:srgbClr val="024CA4"/>
            </a:solidFill>
            <a:ln>
              <a:noFill/>
            </a:ln>
          </p:spPr>
          <p:txBody>
            <a:bodyPr vert="horz" wrap="square" lIns="86699" tIns="43349" rIns="86699" bIns="43349" numCol="1" anchor="t" anchorCtr="0" compatLnSpc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665" b="1">
                <a:solidFill>
                  <a:srgbClr val="0B2C4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8596" name="矩形 34"/>
            <p:cNvSpPr/>
            <p:nvPr/>
          </p:nvSpPr>
          <p:spPr>
            <a:xfrm>
              <a:off x="4108163" y="5490742"/>
              <a:ext cx="4750362" cy="97382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队员： 黄赵翔（内存</a:t>
              </a:r>
              <a:r>
                <a:rPr lang="en-US" altLang="zh-CN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&amp;</a:t>
              </a:r>
              <a:r>
                <a:rPr lang="zh-CN" altLang="en-US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进程）</a:t>
              </a:r>
              <a:endParaRPr lang="en-US" altLang="zh-CN" b="1" spc="7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          林宇轩（</a:t>
              </a:r>
              <a:r>
                <a:rPr lang="en-US" altLang="zh-CN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Fat32&amp;</a:t>
              </a:r>
              <a:r>
                <a:rPr lang="zh-CN" altLang="en-US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扩展内容支持）</a:t>
              </a:r>
              <a:endParaRPr lang="en-US" altLang="zh-CN" b="1" spc="7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          管孙笛（文件系统</a:t>
              </a:r>
              <a:r>
                <a:rPr lang="en-US" altLang="zh-CN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&amp;</a:t>
              </a:r>
              <a:r>
                <a:rPr lang="zh-CN" altLang="en-US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缓存）</a:t>
              </a:r>
            </a:p>
          </p:txBody>
        </p:sp>
      </p:grpSp>
      <p:pic>
        <p:nvPicPr>
          <p:cNvPr id="2097152" name="图片 1"/>
          <p:cNvPicPr>
            <a:picLocks noChangeAspect="1"/>
          </p:cNvPicPr>
          <p:nvPr/>
        </p:nvPicPr>
        <p:blipFill rotWithShape="1">
          <a:blip r:embed="rId5"/>
          <a:srcRect t="1" r="685" b="684"/>
          <a:stretch>
            <a:fillRect/>
          </a:stretch>
        </p:blipFill>
        <p:spPr>
          <a:xfrm>
            <a:off x="3565820" y="1467042"/>
            <a:ext cx="5060360" cy="759468"/>
          </a:xfrm>
          <a:prstGeom prst="rect">
            <a:avLst/>
          </a:prstGeom>
        </p:spPr>
      </p:pic>
      <p:sp>
        <p:nvSpPr>
          <p:cNvPr id="1048597" name="矩形 38"/>
          <p:cNvSpPr/>
          <p:nvPr/>
        </p:nvSpPr>
        <p:spPr>
          <a:xfrm>
            <a:off x="0" y="6645274"/>
            <a:ext cx="12192000" cy="255399"/>
          </a:xfrm>
          <a:prstGeom prst="rect">
            <a:avLst/>
          </a:prstGeom>
          <a:solidFill>
            <a:srgbClr val="014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0" name="Group 26"/>
          <p:cNvGrpSpPr/>
          <p:nvPr/>
        </p:nvGrpSpPr>
        <p:grpSpPr>
          <a:xfrm>
            <a:off x="8019414" y="3686810"/>
            <a:ext cx="2392046" cy="368300"/>
            <a:chOff x="4128158" y="6037136"/>
            <a:chExt cx="1854569" cy="329647"/>
          </a:xfrm>
        </p:grpSpPr>
        <p:sp>
          <p:nvSpPr>
            <p:cNvPr id="1048598" name="PA_任意多边形 10"/>
            <p:cNvSpPr>
              <a:spLocks noChangeAspect="1" noEditPoints="1"/>
            </p:cNvSpPr>
            <p:nvPr/>
          </p:nvSpPr>
          <p:spPr bwMode="auto">
            <a:xfrm>
              <a:off x="4128158" y="6081313"/>
              <a:ext cx="232762" cy="232762"/>
            </a:xfrm>
            <a:custGeom>
              <a:avLst/>
              <a:gdLst>
                <a:gd name="connsiteX0" fmla="*/ 378486 w 600063"/>
                <a:gd name="connsiteY0" fmla="*/ 322142 h 600063"/>
                <a:gd name="connsiteX1" fmla="*/ 394917 w 600063"/>
                <a:gd name="connsiteY1" fmla="*/ 355525 h 600063"/>
                <a:gd name="connsiteX2" fmla="*/ 402346 w 600063"/>
                <a:gd name="connsiteY2" fmla="*/ 360954 h 600063"/>
                <a:gd name="connsiteX3" fmla="*/ 439160 w 600063"/>
                <a:gd name="connsiteY3" fmla="*/ 366287 h 600063"/>
                <a:gd name="connsiteX4" fmla="*/ 412538 w 600063"/>
                <a:gd name="connsiteY4" fmla="*/ 392241 h 600063"/>
                <a:gd name="connsiteX5" fmla="*/ 409680 w 600063"/>
                <a:gd name="connsiteY5" fmla="*/ 401003 h 600063"/>
                <a:gd name="connsiteX6" fmla="*/ 415967 w 600063"/>
                <a:gd name="connsiteY6" fmla="*/ 437672 h 600063"/>
                <a:gd name="connsiteX7" fmla="*/ 383058 w 600063"/>
                <a:gd name="connsiteY7" fmla="*/ 420338 h 600063"/>
                <a:gd name="connsiteX8" fmla="*/ 373866 w 600063"/>
                <a:gd name="connsiteY8" fmla="*/ 420338 h 600063"/>
                <a:gd name="connsiteX9" fmla="*/ 340910 w 600063"/>
                <a:gd name="connsiteY9" fmla="*/ 437672 h 600063"/>
                <a:gd name="connsiteX10" fmla="*/ 347196 w 600063"/>
                <a:gd name="connsiteY10" fmla="*/ 401003 h 600063"/>
                <a:gd name="connsiteX11" fmla="*/ 344387 w 600063"/>
                <a:gd name="connsiteY11" fmla="*/ 392241 h 600063"/>
                <a:gd name="connsiteX12" fmla="*/ 317764 w 600063"/>
                <a:gd name="connsiteY12" fmla="*/ 366287 h 600063"/>
                <a:gd name="connsiteX13" fmla="*/ 354531 w 600063"/>
                <a:gd name="connsiteY13" fmla="*/ 360954 h 600063"/>
                <a:gd name="connsiteX14" fmla="*/ 362008 w 600063"/>
                <a:gd name="connsiteY14" fmla="*/ 355525 h 600063"/>
                <a:gd name="connsiteX15" fmla="*/ 378439 w 600063"/>
                <a:gd name="connsiteY15" fmla="*/ 290340 h 600063"/>
                <a:gd name="connsiteX16" fmla="*/ 369563 w 600063"/>
                <a:gd name="connsiteY16" fmla="*/ 295412 h 600063"/>
                <a:gd name="connsiteX17" fmla="*/ 346560 w 600063"/>
                <a:gd name="connsiteY17" fmla="*/ 342084 h 600063"/>
                <a:gd name="connsiteX18" fmla="*/ 295079 w 600063"/>
                <a:gd name="connsiteY18" fmla="*/ 349560 h 600063"/>
                <a:gd name="connsiteX19" fmla="*/ 289554 w 600063"/>
                <a:gd name="connsiteY19" fmla="*/ 366419 h 600063"/>
                <a:gd name="connsiteX20" fmla="*/ 326796 w 600063"/>
                <a:gd name="connsiteY20" fmla="*/ 402757 h 600063"/>
                <a:gd name="connsiteX21" fmla="*/ 318034 w 600063"/>
                <a:gd name="connsiteY21" fmla="*/ 454048 h 600063"/>
                <a:gd name="connsiteX22" fmla="*/ 332368 w 600063"/>
                <a:gd name="connsiteY22" fmla="*/ 464430 h 600063"/>
                <a:gd name="connsiteX23" fmla="*/ 378421 w 600063"/>
                <a:gd name="connsiteY23" fmla="*/ 440237 h 600063"/>
                <a:gd name="connsiteX24" fmla="*/ 424473 w 600063"/>
                <a:gd name="connsiteY24" fmla="*/ 464430 h 600063"/>
                <a:gd name="connsiteX25" fmla="*/ 438856 w 600063"/>
                <a:gd name="connsiteY25" fmla="*/ 454048 h 600063"/>
                <a:gd name="connsiteX26" fmla="*/ 430045 w 600063"/>
                <a:gd name="connsiteY26" fmla="*/ 402757 h 600063"/>
                <a:gd name="connsiteX27" fmla="*/ 467287 w 600063"/>
                <a:gd name="connsiteY27" fmla="*/ 366419 h 600063"/>
                <a:gd name="connsiteX28" fmla="*/ 461811 w 600063"/>
                <a:gd name="connsiteY28" fmla="*/ 349560 h 600063"/>
                <a:gd name="connsiteX29" fmla="*/ 410329 w 600063"/>
                <a:gd name="connsiteY29" fmla="*/ 342084 h 600063"/>
                <a:gd name="connsiteX30" fmla="*/ 387279 w 600063"/>
                <a:gd name="connsiteY30" fmla="*/ 295412 h 600063"/>
                <a:gd name="connsiteX31" fmla="*/ 378439 w 600063"/>
                <a:gd name="connsiteY31" fmla="*/ 290340 h 600063"/>
                <a:gd name="connsiteX32" fmla="*/ 269044 w 600063"/>
                <a:gd name="connsiteY32" fmla="*/ 158372 h 600063"/>
                <a:gd name="connsiteX33" fmla="*/ 333099 w 600063"/>
                <a:gd name="connsiteY33" fmla="*/ 222470 h 600063"/>
                <a:gd name="connsiteX34" fmla="*/ 269044 w 600063"/>
                <a:gd name="connsiteY34" fmla="*/ 286521 h 600063"/>
                <a:gd name="connsiteX35" fmla="*/ 268758 w 600063"/>
                <a:gd name="connsiteY35" fmla="*/ 286521 h 600063"/>
                <a:gd name="connsiteX36" fmla="*/ 204845 w 600063"/>
                <a:gd name="connsiteY36" fmla="*/ 222327 h 600063"/>
                <a:gd name="connsiteX37" fmla="*/ 269044 w 600063"/>
                <a:gd name="connsiteY37" fmla="*/ 158372 h 600063"/>
                <a:gd name="connsiteX38" fmla="*/ 268886 w 600063"/>
                <a:gd name="connsiteY38" fmla="*/ 134538 h 600063"/>
                <a:gd name="connsiteX39" fmla="*/ 184734 w 600063"/>
                <a:gd name="connsiteY39" fmla="*/ 196783 h 600063"/>
                <a:gd name="connsiteX40" fmla="*/ 219690 w 600063"/>
                <a:gd name="connsiteY40" fmla="*/ 295412 h 600063"/>
                <a:gd name="connsiteX41" fmla="*/ 129776 w 600063"/>
                <a:gd name="connsiteY41" fmla="*/ 425283 h 600063"/>
                <a:gd name="connsiteX42" fmla="*/ 141777 w 600063"/>
                <a:gd name="connsiteY42" fmla="*/ 437284 h 600063"/>
                <a:gd name="connsiteX43" fmla="*/ 153778 w 600063"/>
                <a:gd name="connsiteY43" fmla="*/ 425283 h 600063"/>
                <a:gd name="connsiteX44" fmla="*/ 268743 w 600063"/>
                <a:gd name="connsiteY44" fmla="*/ 310461 h 600063"/>
                <a:gd name="connsiteX45" fmla="*/ 269028 w 600063"/>
                <a:gd name="connsiteY45" fmla="*/ 310461 h 600063"/>
                <a:gd name="connsiteX46" fmla="*/ 323368 w 600063"/>
                <a:gd name="connsiteY46" fmla="*/ 324129 h 600063"/>
                <a:gd name="connsiteX47" fmla="*/ 343941 w 600063"/>
                <a:gd name="connsiteY47" fmla="*/ 308509 h 600063"/>
                <a:gd name="connsiteX48" fmla="*/ 318081 w 600063"/>
                <a:gd name="connsiteY48" fmla="*/ 295412 h 600063"/>
                <a:gd name="connsiteX49" fmla="*/ 353037 w 600063"/>
                <a:gd name="connsiteY49" fmla="*/ 196783 h 600063"/>
                <a:gd name="connsiteX50" fmla="*/ 268886 w 600063"/>
                <a:gd name="connsiteY50" fmla="*/ 134538 h 600063"/>
                <a:gd name="connsiteX51" fmla="*/ 300032 w 600063"/>
                <a:gd name="connsiteY51" fmla="*/ 0 h 600063"/>
                <a:gd name="connsiteX52" fmla="*/ 600063 w 600063"/>
                <a:gd name="connsiteY52" fmla="*/ 300032 h 600063"/>
                <a:gd name="connsiteX53" fmla="*/ 300032 w 600063"/>
                <a:gd name="connsiteY53" fmla="*/ 600063 h 600063"/>
                <a:gd name="connsiteX54" fmla="*/ 0 w 600063"/>
                <a:gd name="connsiteY54" fmla="*/ 300032 h 600063"/>
                <a:gd name="connsiteX55" fmla="*/ 300032 w 600063"/>
                <a:gd name="connsiteY55" fmla="*/ 0 h 60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00063" h="600063">
                  <a:moveTo>
                    <a:pt x="378486" y="322142"/>
                  </a:moveTo>
                  <a:lnTo>
                    <a:pt x="394917" y="355525"/>
                  </a:lnTo>
                  <a:cubicBezTo>
                    <a:pt x="396345" y="358430"/>
                    <a:pt x="399155" y="360477"/>
                    <a:pt x="402346" y="360954"/>
                  </a:cubicBezTo>
                  <a:lnTo>
                    <a:pt x="439160" y="366287"/>
                  </a:lnTo>
                  <a:lnTo>
                    <a:pt x="412538" y="392241"/>
                  </a:lnTo>
                  <a:cubicBezTo>
                    <a:pt x="410204" y="394527"/>
                    <a:pt x="409157" y="397765"/>
                    <a:pt x="409680" y="401003"/>
                  </a:cubicBezTo>
                  <a:lnTo>
                    <a:pt x="415967" y="437672"/>
                  </a:lnTo>
                  <a:lnTo>
                    <a:pt x="383058" y="420338"/>
                  </a:lnTo>
                  <a:cubicBezTo>
                    <a:pt x="380153" y="418814"/>
                    <a:pt x="376724" y="418814"/>
                    <a:pt x="373866" y="420338"/>
                  </a:cubicBezTo>
                  <a:lnTo>
                    <a:pt x="340910" y="437672"/>
                  </a:lnTo>
                  <a:lnTo>
                    <a:pt x="347196" y="401003"/>
                  </a:lnTo>
                  <a:cubicBezTo>
                    <a:pt x="347768" y="397765"/>
                    <a:pt x="346720" y="394527"/>
                    <a:pt x="344387" y="392241"/>
                  </a:cubicBezTo>
                  <a:lnTo>
                    <a:pt x="317764" y="366287"/>
                  </a:lnTo>
                  <a:lnTo>
                    <a:pt x="354531" y="360954"/>
                  </a:lnTo>
                  <a:cubicBezTo>
                    <a:pt x="357769" y="360477"/>
                    <a:pt x="360579" y="358430"/>
                    <a:pt x="362008" y="355525"/>
                  </a:cubicBezTo>
                  <a:close/>
                  <a:moveTo>
                    <a:pt x="378439" y="290340"/>
                  </a:moveTo>
                  <a:cubicBezTo>
                    <a:pt x="374837" y="290340"/>
                    <a:pt x="371230" y="292031"/>
                    <a:pt x="369563" y="295412"/>
                  </a:cubicBezTo>
                  <a:lnTo>
                    <a:pt x="346560" y="342084"/>
                  </a:lnTo>
                  <a:lnTo>
                    <a:pt x="295079" y="349560"/>
                  </a:lnTo>
                  <a:cubicBezTo>
                    <a:pt x="286935" y="350704"/>
                    <a:pt x="283649" y="360705"/>
                    <a:pt x="289554" y="366419"/>
                  </a:cubicBezTo>
                  <a:lnTo>
                    <a:pt x="326796" y="402757"/>
                  </a:lnTo>
                  <a:lnTo>
                    <a:pt x="318034" y="454048"/>
                  </a:lnTo>
                  <a:cubicBezTo>
                    <a:pt x="316653" y="462096"/>
                    <a:pt x="325130" y="468287"/>
                    <a:pt x="332368" y="464430"/>
                  </a:cubicBezTo>
                  <a:lnTo>
                    <a:pt x="378421" y="440237"/>
                  </a:lnTo>
                  <a:lnTo>
                    <a:pt x="424473" y="464430"/>
                  </a:lnTo>
                  <a:cubicBezTo>
                    <a:pt x="431712" y="468287"/>
                    <a:pt x="440237" y="462144"/>
                    <a:pt x="438856" y="454048"/>
                  </a:cubicBezTo>
                  <a:lnTo>
                    <a:pt x="430045" y="402757"/>
                  </a:lnTo>
                  <a:lnTo>
                    <a:pt x="467287" y="366419"/>
                  </a:lnTo>
                  <a:cubicBezTo>
                    <a:pt x="473240" y="360705"/>
                    <a:pt x="469954" y="350704"/>
                    <a:pt x="461811" y="349560"/>
                  </a:cubicBezTo>
                  <a:lnTo>
                    <a:pt x="410329" y="342084"/>
                  </a:lnTo>
                  <a:lnTo>
                    <a:pt x="387279" y="295412"/>
                  </a:lnTo>
                  <a:cubicBezTo>
                    <a:pt x="385636" y="292031"/>
                    <a:pt x="382040" y="290340"/>
                    <a:pt x="378439" y="290340"/>
                  </a:cubicBezTo>
                  <a:close/>
                  <a:moveTo>
                    <a:pt x="269044" y="158372"/>
                  </a:moveTo>
                  <a:cubicBezTo>
                    <a:pt x="304429" y="158372"/>
                    <a:pt x="333099" y="187087"/>
                    <a:pt x="333099" y="222470"/>
                  </a:cubicBezTo>
                  <a:cubicBezTo>
                    <a:pt x="333099" y="257853"/>
                    <a:pt x="304429" y="286521"/>
                    <a:pt x="269044" y="286521"/>
                  </a:cubicBezTo>
                  <a:lnTo>
                    <a:pt x="268758" y="286521"/>
                  </a:lnTo>
                  <a:cubicBezTo>
                    <a:pt x="233373" y="286426"/>
                    <a:pt x="204750" y="257710"/>
                    <a:pt x="204845" y="222327"/>
                  </a:cubicBezTo>
                  <a:cubicBezTo>
                    <a:pt x="204893" y="186945"/>
                    <a:pt x="233659" y="158324"/>
                    <a:pt x="269044" y="158372"/>
                  </a:cubicBezTo>
                  <a:close/>
                  <a:moveTo>
                    <a:pt x="268886" y="134538"/>
                  </a:moveTo>
                  <a:cubicBezTo>
                    <a:pt x="230215" y="134538"/>
                    <a:pt x="196068" y="159779"/>
                    <a:pt x="184734" y="196783"/>
                  </a:cubicBezTo>
                  <a:cubicBezTo>
                    <a:pt x="173447" y="233786"/>
                    <a:pt x="187639" y="273791"/>
                    <a:pt x="219690" y="295412"/>
                  </a:cubicBezTo>
                  <a:cubicBezTo>
                    <a:pt x="165684" y="315890"/>
                    <a:pt x="129919" y="367562"/>
                    <a:pt x="129776" y="425283"/>
                  </a:cubicBezTo>
                  <a:cubicBezTo>
                    <a:pt x="129776" y="431902"/>
                    <a:pt x="135157" y="437284"/>
                    <a:pt x="141777" y="437284"/>
                  </a:cubicBezTo>
                  <a:cubicBezTo>
                    <a:pt x="148397" y="437284"/>
                    <a:pt x="153778" y="431902"/>
                    <a:pt x="153778" y="425283"/>
                  </a:cubicBezTo>
                  <a:cubicBezTo>
                    <a:pt x="153826" y="361848"/>
                    <a:pt x="205260" y="310414"/>
                    <a:pt x="268743" y="310461"/>
                  </a:cubicBezTo>
                  <a:lnTo>
                    <a:pt x="269028" y="310461"/>
                  </a:lnTo>
                  <a:cubicBezTo>
                    <a:pt x="287983" y="310461"/>
                    <a:pt x="306651" y="315176"/>
                    <a:pt x="323368" y="324129"/>
                  </a:cubicBezTo>
                  <a:cubicBezTo>
                    <a:pt x="329797" y="318319"/>
                    <a:pt x="336655" y="313128"/>
                    <a:pt x="343941" y="308509"/>
                  </a:cubicBezTo>
                  <a:cubicBezTo>
                    <a:pt x="335797" y="303270"/>
                    <a:pt x="327130" y="298889"/>
                    <a:pt x="318081" y="295412"/>
                  </a:cubicBezTo>
                  <a:cubicBezTo>
                    <a:pt x="350132" y="273791"/>
                    <a:pt x="364324" y="233786"/>
                    <a:pt x="353037" y="196783"/>
                  </a:cubicBezTo>
                  <a:cubicBezTo>
                    <a:pt x="341703" y="159779"/>
                    <a:pt x="307556" y="134538"/>
                    <a:pt x="268886" y="134538"/>
                  </a:cubicBezTo>
                  <a:close/>
                  <a:moveTo>
                    <a:pt x="300032" y="0"/>
                  </a:moveTo>
                  <a:cubicBezTo>
                    <a:pt x="465716" y="0"/>
                    <a:pt x="600063" y="134347"/>
                    <a:pt x="600063" y="300032"/>
                  </a:cubicBezTo>
                  <a:cubicBezTo>
                    <a:pt x="600063" y="465763"/>
                    <a:pt x="465716" y="600063"/>
                    <a:pt x="300032" y="600063"/>
                  </a:cubicBezTo>
                  <a:cubicBezTo>
                    <a:pt x="134348" y="600063"/>
                    <a:pt x="0" y="465763"/>
                    <a:pt x="0" y="300032"/>
                  </a:cubicBezTo>
                  <a:cubicBezTo>
                    <a:pt x="0" y="134347"/>
                    <a:pt x="134348" y="0"/>
                    <a:pt x="300032" y="0"/>
                  </a:cubicBezTo>
                  <a:close/>
                </a:path>
              </a:pathLst>
            </a:custGeom>
            <a:solidFill>
              <a:srgbClr val="024CA4"/>
            </a:solidFill>
            <a:ln>
              <a:noFill/>
            </a:ln>
          </p:spPr>
          <p:txBody>
            <a:bodyPr vert="horz" wrap="square" lIns="86699" tIns="43349" rIns="86699" bIns="43349" numCol="1" anchor="t" anchorCtr="0" compatLnSpc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665" b="1">
                <a:solidFill>
                  <a:srgbClr val="0B2C4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8599" name="矩形 37"/>
            <p:cNvSpPr/>
            <p:nvPr/>
          </p:nvSpPr>
          <p:spPr>
            <a:xfrm>
              <a:off x="4341228" y="6037136"/>
              <a:ext cx="1641499" cy="32964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800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rPr>
                <a:t>指导老师：张羽</a:t>
              </a:r>
            </a:p>
          </p:txBody>
        </p:sp>
      </p:grpSp>
      <p:pic>
        <p:nvPicPr>
          <p:cNvPr id="2097153" name="图片 26"/>
          <p:cNvPicPr>
            <a:picLocks noChangeAspect="1"/>
          </p:cNvPicPr>
          <p:nvPr/>
        </p:nvPicPr>
        <p:blipFill rotWithShape="1">
          <a:blip r:embed="rId6" cstate="print"/>
          <a:srcRect t="41111" b="34040"/>
          <a:stretch>
            <a:fillRect/>
          </a:stretch>
        </p:blipFill>
        <p:spPr>
          <a:xfrm>
            <a:off x="4066678" y="1413264"/>
            <a:ext cx="4058643" cy="1008511"/>
          </a:xfrm>
          <a:prstGeom prst="rect">
            <a:avLst/>
          </a:prstGeom>
        </p:spPr>
      </p:pic>
      <p:sp>
        <p:nvSpPr>
          <p:cNvPr id="1048817" name="文本框 18"/>
          <p:cNvSpPr txBox="1"/>
          <p:nvPr/>
        </p:nvSpPr>
        <p:spPr>
          <a:xfrm>
            <a:off x="1322070" y="2668270"/>
            <a:ext cx="995299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4800" b="1" dirty="0">
                <a:solidFill>
                  <a:srgbClr val="C00000"/>
                </a:solidFill>
                <a:sym typeface="+mn-ea"/>
              </a:rPr>
              <a:t>感谢各位专家老师批评指正！</a:t>
            </a:r>
            <a:endParaRPr lang="en-US" altLang="zh-CN" sz="4400" b="1" spc="300" dirty="0">
              <a:solidFill>
                <a:srgbClr val="024CA4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图片 36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6" cstate="print"/>
          <a:srcRect t="41111" b="34040"/>
          <a:stretch>
            <a:fillRect/>
          </a:stretch>
        </p:blipFill>
        <p:spPr>
          <a:xfrm>
            <a:off x="252095" y="133052"/>
            <a:ext cx="2638922" cy="655732"/>
          </a:xfrm>
          <a:prstGeom prst="rect">
            <a:avLst/>
          </a:prstGeom>
        </p:spPr>
      </p:pic>
      <p:sp>
        <p:nvSpPr>
          <p:cNvPr id="1048634" name="矩形 1"/>
          <p:cNvSpPr/>
          <p:nvPr/>
        </p:nvSpPr>
        <p:spPr>
          <a:xfrm>
            <a:off x="635" y="1755140"/>
            <a:ext cx="12191365" cy="3347720"/>
          </a:xfrm>
          <a:prstGeom prst="rect">
            <a:avLst/>
          </a:prstGeom>
          <a:solidFill>
            <a:schemeClr val="accent2"/>
          </a:solidFill>
          <a:ln>
            <a:solidFill>
              <a:srgbClr val="177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45729" name="直接连接符 3"/>
          <p:cNvCxnSpPr/>
          <p:nvPr/>
        </p:nvCxnSpPr>
        <p:spPr>
          <a:xfrm>
            <a:off x="657546" y="3733800"/>
            <a:ext cx="8332342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014099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97156" name="图片 6" descr="Northwestern_Polytechnical_University_badge_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15705" y="1743075"/>
            <a:ext cx="3376295" cy="335978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471295" y="229870"/>
            <a:ext cx="10306050" cy="497840"/>
            <a:chOff x="2317" y="362"/>
            <a:chExt cx="16230" cy="784"/>
          </a:xfrm>
        </p:grpSpPr>
        <p:grpSp>
          <p:nvGrpSpPr>
            <p:cNvPr id="47" name="Group 26"/>
            <p:cNvGrpSpPr/>
            <p:nvPr/>
          </p:nvGrpSpPr>
          <p:grpSpPr>
            <a:xfrm>
              <a:off x="16011" y="443"/>
              <a:ext cx="2536" cy="524"/>
              <a:chOff x="4108466" y="6037136"/>
              <a:chExt cx="1698123" cy="350937"/>
            </a:xfrm>
          </p:grpSpPr>
          <p:sp>
            <p:nvSpPr>
              <p:cNvPr id="1048637" name="PA_任意多边形 10"/>
              <p:cNvSpPr>
                <a:spLocks noChangeAspect="1" noEditPoints="1"/>
              </p:cNvSpPr>
              <p:nvPr/>
            </p:nvSpPr>
            <p:spPr bwMode="auto">
              <a:xfrm>
                <a:off x="4108466" y="6115414"/>
                <a:ext cx="232762" cy="232762"/>
              </a:xfrm>
              <a:custGeom>
                <a:avLst/>
                <a:gdLst>
                  <a:gd name="connsiteX0" fmla="*/ 378486 w 600063"/>
                  <a:gd name="connsiteY0" fmla="*/ 322142 h 600063"/>
                  <a:gd name="connsiteX1" fmla="*/ 394917 w 600063"/>
                  <a:gd name="connsiteY1" fmla="*/ 355525 h 600063"/>
                  <a:gd name="connsiteX2" fmla="*/ 402346 w 600063"/>
                  <a:gd name="connsiteY2" fmla="*/ 360954 h 600063"/>
                  <a:gd name="connsiteX3" fmla="*/ 439160 w 600063"/>
                  <a:gd name="connsiteY3" fmla="*/ 366287 h 600063"/>
                  <a:gd name="connsiteX4" fmla="*/ 412538 w 600063"/>
                  <a:gd name="connsiteY4" fmla="*/ 392241 h 600063"/>
                  <a:gd name="connsiteX5" fmla="*/ 409680 w 600063"/>
                  <a:gd name="connsiteY5" fmla="*/ 401003 h 600063"/>
                  <a:gd name="connsiteX6" fmla="*/ 415967 w 600063"/>
                  <a:gd name="connsiteY6" fmla="*/ 437672 h 600063"/>
                  <a:gd name="connsiteX7" fmla="*/ 383058 w 600063"/>
                  <a:gd name="connsiteY7" fmla="*/ 420338 h 600063"/>
                  <a:gd name="connsiteX8" fmla="*/ 373866 w 600063"/>
                  <a:gd name="connsiteY8" fmla="*/ 420338 h 600063"/>
                  <a:gd name="connsiteX9" fmla="*/ 340910 w 600063"/>
                  <a:gd name="connsiteY9" fmla="*/ 437672 h 600063"/>
                  <a:gd name="connsiteX10" fmla="*/ 347196 w 600063"/>
                  <a:gd name="connsiteY10" fmla="*/ 401003 h 600063"/>
                  <a:gd name="connsiteX11" fmla="*/ 344387 w 600063"/>
                  <a:gd name="connsiteY11" fmla="*/ 392241 h 600063"/>
                  <a:gd name="connsiteX12" fmla="*/ 317764 w 600063"/>
                  <a:gd name="connsiteY12" fmla="*/ 366287 h 600063"/>
                  <a:gd name="connsiteX13" fmla="*/ 354531 w 600063"/>
                  <a:gd name="connsiteY13" fmla="*/ 360954 h 600063"/>
                  <a:gd name="connsiteX14" fmla="*/ 362008 w 600063"/>
                  <a:gd name="connsiteY14" fmla="*/ 355525 h 600063"/>
                  <a:gd name="connsiteX15" fmla="*/ 378439 w 600063"/>
                  <a:gd name="connsiteY15" fmla="*/ 290340 h 600063"/>
                  <a:gd name="connsiteX16" fmla="*/ 369563 w 600063"/>
                  <a:gd name="connsiteY16" fmla="*/ 295412 h 600063"/>
                  <a:gd name="connsiteX17" fmla="*/ 346560 w 600063"/>
                  <a:gd name="connsiteY17" fmla="*/ 342084 h 600063"/>
                  <a:gd name="connsiteX18" fmla="*/ 295079 w 600063"/>
                  <a:gd name="connsiteY18" fmla="*/ 349560 h 600063"/>
                  <a:gd name="connsiteX19" fmla="*/ 289554 w 600063"/>
                  <a:gd name="connsiteY19" fmla="*/ 366419 h 600063"/>
                  <a:gd name="connsiteX20" fmla="*/ 326796 w 600063"/>
                  <a:gd name="connsiteY20" fmla="*/ 402757 h 600063"/>
                  <a:gd name="connsiteX21" fmla="*/ 318034 w 600063"/>
                  <a:gd name="connsiteY21" fmla="*/ 454048 h 600063"/>
                  <a:gd name="connsiteX22" fmla="*/ 332368 w 600063"/>
                  <a:gd name="connsiteY22" fmla="*/ 464430 h 600063"/>
                  <a:gd name="connsiteX23" fmla="*/ 378421 w 600063"/>
                  <a:gd name="connsiteY23" fmla="*/ 440237 h 600063"/>
                  <a:gd name="connsiteX24" fmla="*/ 424473 w 600063"/>
                  <a:gd name="connsiteY24" fmla="*/ 464430 h 600063"/>
                  <a:gd name="connsiteX25" fmla="*/ 438856 w 600063"/>
                  <a:gd name="connsiteY25" fmla="*/ 454048 h 600063"/>
                  <a:gd name="connsiteX26" fmla="*/ 430045 w 600063"/>
                  <a:gd name="connsiteY26" fmla="*/ 402757 h 600063"/>
                  <a:gd name="connsiteX27" fmla="*/ 467287 w 600063"/>
                  <a:gd name="connsiteY27" fmla="*/ 366419 h 600063"/>
                  <a:gd name="connsiteX28" fmla="*/ 461811 w 600063"/>
                  <a:gd name="connsiteY28" fmla="*/ 349560 h 600063"/>
                  <a:gd name="connsiteX29" fmla="*/ 410329 w 600063"/>
                  <a:gd name="connsiteY29" fmla="*/ 342084 h 600063"/>
                  <a:gd name="connsiteX30" fmla="*/ 387279 w 600063"/>
                  <a:gd name="connsiteY30" fmla="*/ 295412 h 600063"/>
                  <a:gd name="connsiteX31" fmla="*/ 378439 w 600063"/>
                  <a:gd name="connsiteY31" fmla="*/ 290340 h 600063"/>
                  <a:gd name="connsiteX32" fmla="*/ 269044 w 600063"/>
                  <a:gd name="connsiteY32" fmla="*/ 158372 h 600063"/>
                  <a:gd name="connsiteX33" fmla="*/ 333099 w 600063"/>
                  <a:gd name="connsiteY33" fmla="*/ 222470 h 600063"/>
                  <a:gd name="connsiteX34" fmla="*/ 269044 w 600063"/>
                  <a:gd name="connsiteY34" fmla="*/ 286521 h 600063"/>
                  <a:gd name="connsiteX35" fmla="*/ 268758 w 600063"/>
                  <a:gd name="connsiteY35" fmla="*/ 286521 h 600063"/>
                  <a:gd name="connsiteX36" fmla="*/ 204845 w 600063"/>
                  <a:gd name="connsiteY36" fmla="*/ 222327 h 600063"/>
                  <a:gd name="connsiteX37" fmla="*/ 269044 w 600063"/>
                  <a:gd name="connsiteY37" fmla="*/ 158372 h 600063"/>
                  <a:gd name="connsiteX38" fmla="*/ 268886 w 600063"/>
                  <a:gd name="connsiteY38" fmla="*/ 134538 h 600063"/>
                  <a:gd name="connsiteX39" fmla="*/ 184734 w 600063"/>
                  <a:gd name="connsiteY39" fmla="*/ 196783 h 600063"/>
                  <a:gd name="connsiteX40" fmla="*/ 219690 w 600063"/>
                  <a:gd name="connsiteY40" fmla="*/ 295412 h 600063"/>
                  <a:gd name="connsiteX41" fmla="*/ 129776 w 600063"/>
                  <a:gd name="connsiteY41" fmla="*/ 425283 h 600063"/>
                  <a:gd name="connsiteX42" fmla="*/ 141777 w 600063"/>
                  <a:gd name="connsiteY42" fmla="*/ 437284 h 600063"/>
                  <a:gd name="connsiteX43" fmla="*/ 153778 w 600063"/>
                  <a:gd name="connsiteY43" fmla="*/ 425283 h 600063"/>
                  <a:gd name="connsiteX44" fmla="*/ 268743 w 600063"/>
                  <a:gd name="connsiteY44" fmla="*/ 310461 h 600063"/>
                  <a:gd name="connsiteX45" fmla="*/ 269028 w 600063"/>
                  <a:gd name="connsiteY45" fmla="*/ 310461 h 600063"/>
                  <a:gd name="connsiteX46" fmla="*/ 323368 w 600063"/>
                  <a:gd name="connsiteY46" fmla="*/ 324129 h 600063"/>
                  <a:gd name="connsiteX47" fmla="*/ 343941 w 600063"/>
                  <a:gd name="connsiteY47" fmla="*/ 308509 h 600063"/>
                  <a:gd name="connsiteX48" fmla="*/ 318081 w 600063"/>
                  <a:gd name="connsiteY48" fmla="*/ 295412 h 600063"/>
                  <a:gd name="connsiteX49" fmla="*/ 353037 w 600063"/>
                  <a:gd name="connsiteY49" fmla="*/ 196783 h 600063"/>
                  <a:gd name="connsiteX50" fmla="*/ 268886 w 600063"/>
                  <a:gd name="connsiteY50" fmla="*/ 134538 h 600063"/>
                  <a:gd name="connsiteX51" fmla="*/ 300032 w 600063"/>
                  <a:gd name="connsiteY51" fmla="*/ 0 h 600063"/>
                  <a:gd name="connsiteX52" fmla="*/ 600063 w 600063"/>
                  <a:gd name="connsiteY52" fmla="*/ 300032 h 600063"/>
                  <a:gd name="connsiteX53" fmla="*/ 300032 w 600063"/>
                  <a:gd name="connsiteY53" fmla="*/ 600063 h 600063"/>
                  <a:gd name="connsiteX54" fmla="*/ 0 w 600063"/>
                  <a:gd name="connsiteY54" fmla="*/ 300032 h 600063"/>
                  <a:gd name="connsiteX55" fmla="*/ 300032 w 600063"/>
                  <a:gd name="connsiteY55" fmla="*/ 0 h 600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0063" h="600063">
                    <a:moveTo>
                      <a:pt x="378486" y="322142"/>
                    </a:moveTo>
                    <a:lnTo>
                      <a:pt x="394917" y="355525"/>
                    </a:lnTo>
                    <a:cubicBezTo>
                      <a:pt x="396345" y="358430"/>
                      <a:pt x="399155" y="360477"/>
                      <a:pt x="402346" y="360954"/>
                    </a:cubicBezTo>
                    <a:lnTo>
                      <a:pt x="439160" y="366287"/>
                    </a:lnTo>
                    <a:lnTo>
                      <a:pt x="412538" y="392241"/>
                    </a:lnTo>
                    <a:cubicBezTo>
                      <a:pt x="410204" y="394527"/>
                      <a:pt x="409157" y="397765"/>
                      <a:pt x="409680" y="401003"/>
                    </a:cubicBezTo>
                    <a:lnTo>
                      <a:pt x="415967" y="437672"/>
                    </a:lnTo>
                    <a:lnTo>
                      <a:pt x="383058" y="420338"/>
                    </a:lnTo>
                    <a:cubicBezTo>
                      <a:pt x="380153" y="418814"/>
                      <a:pt x="376724" y="418814"/>
                      <a:pt x="373866" y="420338"/>
                    </a:cubicBezTo>
                    <a:lnTo>
                      <a:pt x="340910" y="437672"/>
                    </a:lnTo>
                    <a:lnTo>
                      <a:pt x="347196" y="401003"/>
                    </a:lnTo>
                    <a:cubicBezTo>
                      <a:pt x="347768" y="397765"/>
                      <a:pt x="346720" y="394527"/>
                      <a:pt x="344387" y="392241"/>
                    </a:cubicBezTo>
                    <a:lnTo>
                      <a:pt x="317764" y="366287"/>
                    </a:lnTo>
                    <a:lnTo>
                      <a:pt x="354531" y="360954"/>
                    </a:lnTo>
                    <a:cubicBezTo>
                      <a:pt x="357769" y="360477"/>
                      <a:pt x="360579" y="358430"/>
                      <a:pt x="362008" y="355525"/>
                    </a:cubicBezTo>
                    <a:close/>
                    <a:moveTo>
                      <a:pt x="378439" y="290340"/>
                    </a:moveTo>
                    <a:cubicBezTo>
                      <a:pt x="374837" y="290340"/>
                      <a:pt x="371230" y="292031"/>
                      <a:pt x="369563" y="295412"/>
                    </a:cubicBezTo>
                    <a:lnTo>
                      <a:pt x="346560" y="342084"/>
                    </a:lnTo>
                    <a:lnTo>
                      <a:pt x="295079" y="349560"/>
                    </a:lnTo>
                    <a:cubicBezTo>
                      <a:pt x="286935" y="350704"/>
                      <a:pt x="283649" y="360705"/>
                      <a:pt x="289554" y="366419"/>
                    </a:cubicBezTo>
                    <a:lnTo>
                      <a:pt x="326796" y="402757"/>
                    </a:lnTo>
                    <a:lnTo>
                      <a:pt x="318034" y="454048"/>
                    </a:lnTo>
                    <a:cubicBezTo>
                      <a:pt x="316653" y="462096"/>
                      <a:pt x="325130" y="468287"/>
                      <a:pt x="332368" y="464430"/>
                    </a:cubicBezTo>
                    <a:lnTo>
                      <a:pt x="378421" y="440237"/>
                    </a:lnTo>
                    <a:lnTo>
                      <a:pt x="424473" y="464430"/>
                    </a:lnTo>
                    <a:cubicBezTo>
                      <a:pt x="431712" y="468287"/>
                      <a:pt x="440237" y="462144"/>
                      <a:pt x="438856" y="454048"/>
                    </a:cubicBezTo>
                    <a:lnTo>
                      <a:pt x="430045" y="402757"/>
                    </a:lnTo>
                    <a:lnTo>
                      <a:pt x="467287" y="366419"/>
                    </a:lnTo>
                    <a:cubicBezTo>
                      <a:pt x="473240" y="360705"/>
                      <a:pt x="469954" y="350704"/>
                      <a:pt x="461811" y="349560"/>
                    </a:cubicBezTo>
                    <a:lnTo>
                      <a:pt x="410329" y="342084"/>
                    </a:lnTo>
                    <a:lnTo>
                      <a:pt x="387279" y="295412"/>
                    </a:lnTo>
                    <a:cubicBezTo>
                      <a:pt x="385636" y="292031"/>
                      <a:pt x="382040" y="290340"/>
                      <a:pt x="378439" y="290340"/>
                    </a:cubicBezTo>
                    <a:close/>
                    <a:moveTo>
                      <a:pt x="269044" y="158372"/>
                    </a:moveTo>
                    <a:cubicBezTo>
                      <a:pt x="304429" y="158372"/>
                      <a:pt x="333099" y="187087"/>
                      <a:pt x="333099" y="222470"/>
                    </a:cubicBezTo>
                    <a:cubicBezTo>
                      <a:pt x="333099" y="257853"/>
                      <a:pt x="304429" y="286521"/>
                      <a:pt x="269044" y="286521"/>
                    </a:cubicBezTo>
                    <a:lnTo>
                      <a:pt x="268758" y="286521"/>
                    </a:lnTo>
                    <a:cubicBezTo>
                      <a:pt x="233373" y="286426"/>
                      <a:pt x="204750" y="257710"/>
                      <a:pt x="204845" y="222327"/>
                    </a:cubicBezTo>
                    <a:cubicBezTo>
                      <a:pt x="204893" y="186945"/>
                      <a:pt x="233659" y="158324"/>
                      <a:pt x="269044" y="158372"/>
                    </a:cubicBezTo>
                    <a:close/>
                    <a:moveTo>
                      <a:pt x="268886" y="134538"/>
                    </a:moveTo>
                    <a:cubicBezTo>
                      <a:pt x="230215" y="134538"/>
                      <a:pt x="196068" y="159779"/>
                      <a:pt x="184734" y="196783"/>
                    </a:cubicBezTo>
                    <a:cubicBezTo>
                      <a:pt x="173447" y="233786"/>
                      <a:pt x="187639" y="273791"/>
                      <a:pt x="219690" y="295412"/>
                    </a:cubicBezTo>
                    <a:cubicBezTo>
                      <a:pt x="165684" y="315890"/>
                      <a:pt x="129919" y="367562"/>
                      <a:pt x="129776" y="425283"/>
                    </a:cubicBezTo>
                    <a:cubicBezTo>
                      <a:pt x="129776" y="431902"/>
                      <a:pt x="135157" y="437284"/>
                      <a:pt x="141777" y="437284"/>
                    </a:cubicBezTo>
                    <a:cubicBezTo>
                      <a:pt x="148397" y="437284"/>
                      <a:pt x="153778" y="431902"/>
                      <a:pt x="153778" y="425283"/>
                    </a:cubicBezTo>
                    <a:cubicBezTo>
                      <a:pt x="153826" y="361848"/>
                      <a:pt x="205260" y="310414"/>
                      <a:pt x="268743" y="310461"/>
                    </a:cubicBezTo>
                    <a:lnTo>
                      <a:pt x="269028" y="310461"/>
                    </a:lnTo>
                    <a:cubicBezTo>
                      <a:pt x="287983" y="310461"/>
                      <a:pt x="306651" y="315176"/>
                      <a:pt x="323368" y="324129"/>
                    </a:cubicBezTo>
                    <a:cubicBezTo>
                      <a:pt x="329797" y="318319"/>
                      <a:pt x="336655" y="313128"/>
                      <a:pt x="343941" y="308509"/>
                    </a:cubicBezTo>
                    <a:cubicBezTo>
                      <a:pt x="335797" y="303270"/>
                      <a:pt x="327130" y="298889"/>
                      <a:pt x="318081" y="295412"/>
                    </a:cubicBezTo>
                    <a:cubicBezTo>
                      <a:pt x="350132" y="273791"/>
                      <a:pt x="364324" y="233786"/>
                      <a:pt x="353037" y="196783"/>
                    </a:cubicBezTo>
                    <a:cubicBezTo>
                      <a:pt x="341703" y="159779"/>
                      <a:pt x="307556" y="134538"/>
                      <a:pt x="268886" y="134538"/>
                    </a:cubicBezTo>
                    <a:close/>
                    <a:moveTo>
                      <a:pt x="300032" y="0"/>
                    </a:moveTo>
                    <a:cubicBezTo>
                      <a:pt x="465716" y="0"/>
                      <a:pt x="600063" y="134347"/>
                      <a:pt x="600063" y="300032"/>
                    </a:cubicBezTo>
                    <a:cubicBezTo>
                      <a:pt x="600063" y="465763"/>
                      <a:pt x="465716" y="600063"/>
                      <a:pt x="300032" y="600063"/>
                    </a:cubicBezTo>
                    <a:cubicBezTo>
                      <a:pt x="134348" y="600063"/>
                      <a:pt x="0" y="465763"/>
                      <a:pt x="0" y="300032"/>
                    </a:cubicBezTo>
                    <a:cubicBezTo>
                      <a:pt x="0" y="134347"/>
                      <a:pt x="134348" y="0"/>
                      <a:pt x="300032" y="0"/>
                    </a:cubicBezTo>
                    <a:close/>
                  </a:path>
                </a:pathLst>
              </a:custGeom>
              <a:solidFill>
                <a:srgbClr val="024CA4"/>
              </a:solidFill>
              <a:ln>
                <a:noFill/>
              </a:ln>
            </p:spPr>
            <p:txBody>
              <a:bodyPr vert="horz" wrap="square" lIns="86699" tIns="43349" rIns="86699" bIns="43349" numCol="1" anchor="t" anchorCtr="0" compatLnSpc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665" b="1">
                  <a:solidFill>
                    <a:srgbClr val="0B2C4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8638" name="矩形 8"/>
              <p:cNvSpPr/>
              <p:nvPr/>
            </p:nvSpPr>
            <p:spPr>
              <a:xfrm>
                <a:off x="4341228" y="6037136"/>
                <a:ext cx="1465361" cy="3509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465" b="1" spc="71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指导老师：张羽</a:t>
                </a:r>
              </a:p>
            </p:txBody>
          </p:sp>
        </p:grpSp>
        <p:grpSp>
          <p:nvGrpSpPr>
            <p:cNvPr id="48" name="Group 31"/>
            <p:cNvGrpSpPr/>
            <p:nvPr/>
          </p:nvGrpSpPr>
          <p:grpSpPr>
            <a:xfrm>
              <a:off x="9600" y="476"/>
              <a:ext cx="4376" cy="524"/>
              <a:chOff x="3875401" y="5490742"/>
              <a:chExt cx="2930420" cy="350937"/>
            </a:xfrm>
          </p:grpSpPr>
          <p:sp>
            <p:nvSpPr>
              <p:cNvPr id="1048639" name="PA_任意多边形 10"/>
              <p:cNvSpPr>
                <a:spLocks noChangeAspect="1" noEditPoints="1"/>
              </p:cNvSpPr>
              <p:nvPr/>
            </p:nvSpPr>
            <p:spPr bwMode="auto">
              <a:xfrm>
                <a:off x="3875401" y="5541459"/>
                <a:ext cx="232762" cy="232762"/>
              </a:xfrm>
              <a:custGeom>
                <a:avLst/>
                <a:gdLst>
                  <a:gd name="T0" fmla="*/ 6300 w 12600"/>
                  <a:gd name="T1" fmla="*/ 0 h 12600"/>
                  <a:gd name="T2" fmla="*/ 0 w 12600"/>
                  <a:gd name="T3" fmla="*/ 6300 h 12600"/>
                  <a:gd name="T4" fmla="*/ 6300 w 12600"/>
                  <a:gd name="T5" fmla="*/ 12600 h 12600"/>
                  <a:gd name="T6" fmla="*/ 12600 w 12600"/>
                  <a:gd name="T7" fmla="*/ 6300 h 12600"/>
                  <a:gd name="T8" fmla="*/ 6300 w 12600"/>
                  <a:gd name="T9" fmla="*/ 0 h 12600"/>
                  <a:gd name="T10" fmla="*/ 2730 w 12600"/>
                  <a:gd name="T11" fmla="*/ 9152 h 12600"/>
                  <a:gd name="T12" fmla="*/ 4279 w 12600"/>
                  <a:gd name="T13" fmla="*/ 8224 h 12600"/>
                  <a:gd name="T14" fmla="*/ 5515 w 12600"/>
                  <a:gd name="T15" fmla="*/ 6979 h 12600"/>
                  <a:gd name="T16" fmla="*/ 5104 w 12600"/>
                  <a:gd name="T17" fmla="*/ 6051 h 12600"/>
                  <a:gd name="T18" fmla="*/ 4751 w 12600"/>
                  <a:gd name="T19" fmla="*/ 5405 h 12600"/>
                  <a:gd name="T20" fmla="*/ 4889 w 12600"/>
                  <a:gd name="T21" fmla="*/ 5086 h 12600"/>
                  <a:gd name="T22" fmla="*/ 4791 w 12600"/>
                  <a:gd name="T23" fmla="*/ 4416 h 12600"/>
                  <a:gd name="T24" fmla="*/ 6300 w 12600"/>
                  <a:gd name="T25" fmla="*/ 3115 h 12600"/>
                  <a:gd name="T26" fmla="*/ 7808 w 12600"/>
                  <a:gd name="T27" fmla="*/ 4416 h 12600"/>
                  <a:gd name="T28" fmla="*/ 7711 w 12600"/>
                  <a:gd name="T29" fmla="*/ 5085 h 12600"/>
                  <a:gd name="T30" fmla="*/ 7849 w 12600"/>
                  <a:gd name="T31" fmla="*/ 5405 h 12600"/>
                  <a:gd name="T32" fmla="*/ 7496 w 12600"/>
                  <a:gd name="T33" fmla="*/ 6051 h 12600"/>
                  <a:gd name="T34" fmla="*/ 7085 w 12600"/>
                  <a:gd name="T35" fmla="*/ 6978 h 12600"/>
                  <a:gd name="T36" fmla="*/ 8320 w 12600"/>
                  <a:gd name="T37" fmla="*/ 8223 h 12600"/>
                  <a:gd name="T38" fmla="*/ 9869 w 12600"/>
                  <a:gd name="T39" fmla="*/ 9152 h 12600"/>
                  <a:gd name="T40" fmla="*/ 2730 w 12600"/>
                  <a:gd name="T41" fmla="*/ 9152 h 12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600" h="12600">
                    <a:moveTo>
                      <a:pt x="6300" y="0"/>
                    </a:moveTo>
                    <a:cubicBezTo>
                      <a:pt x="2821" y="0"/>
                      <a:pt x="0" y="2821"/>
                      <a:pt x="0" y="6300"/>
                    </a:cubicBezTo>
                    <a:cubicBezTo>
                      <a:pt x="0" y="9780"/>
                      <a:pt x="2821" y="12600"/>
                      <a:pt x="6300" y="12600"/>
                    </a:cubicBezTo>
                    <a:cubicBezTo>
                      <a:pt x="9779" y="12600"/>
                      <a:pt x="12600" y="9780"/>
                      <a:pt x="12600" y="6300"/>
                    </a:cubicBezTo>
                    <a:cubicBezTo>
                      <a:pt x="12600" y="2821"/>
                      <a:pt x="9779" y="0"/>
                      <a:pt x="6300" y="0"/>
                    </a:cubicBezTo>
                    <a:close/>
                    <a:moveTo>
                      <a:pt x="2730" y="9152"/>
                    </a:moveTo>
                    <a:cubicBezTo>
                      <a:pt x="2730" y="8914"/>
                      <a:pt x="3341" y="8565"/>
                      <a:pt x="4279" y="8224"/>
                    </a:cubicBezTo>
                    <a:cubicBezTo>
                      <a:pt x="5216" y="7882"/>
                      <a:pt x="5515" y="7595"/>
                      <a:pt x="5515" y="6979"/>
                    </a:cubicBezTo>
                    <a:cubicBezTo>
                      <a:pt x="5515" y="6608"/>
                      <a:pt x="5229" y="6729"/>
                      <a:pt x="5104" y="6051"/>
                    </a:cubicBezTo>
                    <a:cubicBezTo>
                      <a:pt x="5052" y="5770"/>
                      <a:pt x="4799" y="6047"/>
                      <a:pt x="4751" y="5405"/>
                    </a:cubicBezTo>
                    <a:cubicBezTo>
                      <a:pt x="4751" y="5150"/>
                      <a:pt x="4889" y="5086"/>
                      <a:pt x="4889" y="5086"/>
                    </a:cubicBezTo>
                    <a:cubicBezTo>
                      <a:pt x="4889" y="5086"/>
                      <a:pt x="4819" y="4707"/>
                      <a:pt x="4791" y="4416"/>
                    </a:cubicBezTo>
                    <a:cubicBezTo>
                      <a:pt x="4757" y="4053"/>
                      <a:pt x="5001" y="3115"/>
                      <a:pt x="6300" y="3115"/>
                    </a:cubicBezTo>
                    <a:cubicBezTo>
                      <a:pt x="7598" y="3115"/>
                      <a:pt x="7842" y="4053"/>
                      <a:pt x="7808" y="4416"/>
                    </a:cubicBezTo>
                    <a:cubicBezTo>
                      <a:pt x="7781" y="4707"/>
                      <a:pt x="7711" y="5085"/>
                      <a:pt x="7711" y="5085"/>
                    </a:cubicBezTo>
                    <a:cubicBezTo>
                      <a:pt x="7711" y="5085"/>
                      <a:pt x="7849" y="5149"/>
                      <a:pt x="7849" y="5405"/>
                    </a:cubicBezTo>
                    <a:cubicBezTo>
                      <a:pt x="7801" y="6046"/>
                      <a:pt x="7548" y="5770"/>
                      <a:pt x="7496" y="6051"/>
                    </a:cubicBezTo>
                    <a:cubicBezTo>
                      <a:pt x="7370" y="6728"/>
                      <a:pt x="7085" y="6607"/>
                      <a:pt x="7085" y="6978"/>
                    </a:cubicBezTo>
                    <a:cubicBezTo>
                      <a:pt x="7085" y="7594"/>
                      <a:pt x="7384" y="7882"/>
                      <a:pt x="8320" y="8223"/>
                    </a:cubicBezTo>
                    <a:cubicBezTo>
                      <a:pt x="9259" y="8565"/>
                      <a:pt x="9869" y="8914"/>
                      <a:pt x="9869" y="9152"/>
                    </a:cubicBezTo>
                    <a:cubicBezTo>
                      <a:pt x="9869" y="9594"/>
                      <a:pt x="2730" y="9594"/>
                      <a:pt x="2730" y="9152"/>
                    </a:cubicBezTo>
                    <a:close/>
                  </a:path>
                </a:pathLst>
              </a:custGeom>
              <a:solidFill>
                <a:srgbClr val="024CA4"/>
              </a:solidFill>
              <a:ln>
                <a:noFill/>
              </a:ln>
            </p:spPr>
            <p:txBody>
              <a:bodyPr vert="horz" wrap="square" lIns="86699" tIns="43349" rIns="86699" bIns="43349" numCol="1" anchor="t" anchorCtr="0" compatLnSpc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665" b="1">
                  <a:solidFill>
                    <a:srgbClr val="0B2C4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8640" name="矩形 11"/>
              <p:cNvSpPr/>
              <p:nvPr/>
            </p:nvSpPr>
            <p:spPr>
              <a:xfrm>
                <a:off x="4108163" y="5490742"/>
                <a:ext cx="2697658" cy="3509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465" b="1" spc="71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队员：黄赵翔，林宇轩，管孙笛</a:t>
                </a:r>
                <a:endParaRPr lang="en-US" altLang="zh-CN" sz="1465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048641" name="文本框 13"/>
            <p:cNvSpPr txBox="1"/>
            <p:nvPr/>
          </p:nvSpPr>
          <p:spPr>
            <a:xfrm>
              <a:off x="2317" y="362"/>
              <a:ext cx="9612" cy="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b="1" spc="300" dirty="0" err="1">
                  <a:solidFill>
                    <a:srgbClr val="024CA4"/>
                  </a:solidFill>
                  <a:latin typeface="+mn-lt"/>
                  <a:ea typeface="+mn-ea"/>
                  <a:cs typeface="+mn-ea"/>
                  <a:sym typeface="+mn-lt"/>
                </a:rPr>
                <a:t>NPUCore</a:t>
              </a:r>
              <a:endParaRPr lang="en-US" altLang="zh-CN" sz="2400" b="1" spc="300" dirty="0">
                <a:solidFill>
                  <a:srgbClr val="024CA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57779" y="2846070"/>
            <a:ext cx="8075376" cy="706755"/>
            <a:chOff x="1036" y="4022"/>
            <a:chExt cx="12717" cy="1113"/>
          </a:xfrm>
        </p:grpSpPr>
        <p:sp>
          <p:nvSpPr>
            <p:cNvPr id="1048636" name="文本框 4"/>
            <p:cNvSpPr txBox="1"/>
            <p:nvPr/>
          </p:nvSpPr>
          <p:spPr>
            <a:xfrm>
              <a:off x="1980" y="4022"/>
              <a:ext cx="11773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>
                  <a:solidFill>
                    <a:srgbClr val="002060"/>
                  </a:solidFill>
                </a:rPr>
                <a:t>NPUcore</a:t>
              </a:r>
              <a:r>
                <a:rPr lang="zh-CN" altLang="en-US" sz="4000" dirty="0">
                  <a:solidFill>
                    <a:srgbClr val="002060"/>
                  </a:solidFill>
                </a:rPr>
                <a:t>概述 </a:t>
              </a:r>
              <a:r>
                <a:rPr lang="en-US" altLang="zh-CN" sz="4000" dirty="0">
                  <a:solidFill>
                    <a:srgbClr val="002060"/>
                  </a:solidFill>
                </a:rPr>
                <a:t>&amp; </a:t>
              </a:r>
              <a:r>
                <a:rPr lang="zh-CN" altLang="en-US" sz="4000" dirty="0">
                  <a:solidFill>
                    <a:srgbClr val="002060"/>
                  </a:solidFill>
                </a:rPr>
                <a:t>扩展内容</a:t>
              </a:r>
              <a:r>
                <a:rPr lang="en-US" altLang="zh-CN" sz="4000" dirty="0">
                  <a:solidFill>
                    <a:srgbClr val="002060"/>
                  </a:solidFill>
                </a:rPr>
                <a:t>Demo</a:t>
              </a:r>
            </a:p>
          </p:txBody>
        </p:sp>
        <p:sp>
          <p:nvSpPr>
            <p:cNvPr id="1048609" name="01xian"/>
            <p:cNvSpPr/>
            <p:nvPr>
              <p:custDataLst>
                <p:tags r:id="rId3"/>
              </p:custDataLst>
            </p:nvPr>
          </p:nvSpPr>
          <p:spPr>
            <a:xfrm>
              <a:off x="1036" y="4102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r>
                <a:rPr lang="en-US" altLang="zh-CN" sz="2400" b="1" kern="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90204" pitchFamily="34" charset="0"/>
                  <a:sym typeface="Arial" panose="020B0604020202090204" pitchFamily="34" charset="0"/>
                </a:rPr>
                <a:t>1</a:t>
              </a:r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0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1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50" name="文本框 1"/>
          <p:cNvSpPr txBox="1"/>
          <p:nvPr/>
        </p:nvSpPr>
        <p:spPr>
          <a:xfrm>
            <a:off x="275590" y="678180"/>
            <a:ext cx="11793855" cy="6039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功能</a:t>
            </a: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2000" dirty="0"/>
              <a:t>基于</a:t>
            </a:r>
            <a:r>
              <a:rPr lang="en-US" altLang="zh-CN" sz="2000" dirty="0" err="1"/>
              <a:t>rCore</a:t>
            </a:r>
            <a:r>
              <a:rPr lang="en-US" altLang="zh-CN" sz="2000" dirty="0"/>
              <a:t>-Tutorial</a:t>
            </a:r>
            <a:r>
              <a:rPr lang="zh-CN" altLang="en-US" sz="2000" dirty="0"/>
              <a:t>迭代开发，重构</a:t>
            </a:r>
            <a:r>
              <a:rPr lang="en-US" altLang="zh-CN" sz="2000" b="1" dirty="0">
                <a:solidFill>
                  <a:srgbClr val="0900C0"/>
                </a:solidFill>
              </a:rPr>
              <a:t>90%</a:t>
            </a:r>
            <a:r>
              <a:rPr lang="zh-CN" altLang="en-US" sz="2000" dirty="0"/>
              <a:t>模块</a:t>
            </a:r>
            <a:r>
              <a:rPr lang="zh-CN" altLang="en-US" sz="2000" b="1" dirty="0">
                <a:solidFill>
                  <a:srgbClr val="0900C0"/>
                </a:solidFill>
              </a:rPr>
              <a:t>以支持</a:t>
            </a:r>
            <a:r>
              <a:rPr lang="en-US" altLang="zh-CN" sz="2000" b="1" dirty="0">
                <a:solidFill>
                  <a:srgbClr val="0900C0"/>
                </a:solidFill>
              </a:rPr>
              <a:t>Linux</a:t>
            </a:r>
            <a:r>
              <a:rPr lang="zh-CN" altLang="en-US" sz="2000" b="1" dirty="0">
                <a:solidFill>
                  <a:srgbClr val="0900C0"/>
                </a:solidFill>
              </a:rPr>
              <a:t>接口</a:t>
            </a:r>
            <a:endParaRPr lang="en-US" altLang="zh-CN" sz="2000" b="1" dirty="0">
              <a:solidFill>
                <a:srgbClr val="0900C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2000" dirty="0"/>
              <a:t>实现系统调用</a:t>
            </a:r>
            <a:r>
              <a:rPr lang="en-US" altLang="zh-CN" sz="2000" b="1" dirty="0">
                <a:solidFill>
                  <a:srgbClr val="0900C0"/>
                </a:solidFill>
              </a:rPr>
              <a:t>81</a:t>
            </a:r>
            <a:r>
              <a:rPr lang="zh-CN" altLang="en-US" sz="2000" b="1" dirty="0">
                <a:solidFill>
                  <a:srgbClr val="0900C0"/>
                </a:solidFill>
              </a:rPr>
              <a:t>个，满分通过</a:t>
            </a:r>
            <a:r>
              <a:rPr lang="en-US" altLang="zh-CN" sz="2000" dirty="0" err="1"/>
              <a:t>libc</a:t>
            </a:r>
            <a:r>
              <a:rPr lang="en-US" altLang="zh-CN" sz="2000" dirty="0"/>
              <a:t>-test</a:t>
            </a: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2000" dirty="0"/>
              <a:t>自编总代码量</a:t>
            </a:r>
            <a:r>
              <a:rPr lang="zh-CN" altLang="en-US" sz="2000" b="1" dirty="0">
                <a:solidFill>
                  <a:srgbClr val="0900C0"/>
                </a:solidFill>
              </a:rPr>
              <a:t>超过</a:t>
            </a:r>
            <a:r>
              <a:rPr lang="en-US" altLang="zh-CN" sz="2000" b="1" dirty="0">
                <a:solidFill>
                  <a:srgbClr val="0900C0"/>
                </a:solidFill>
              </a:rPr>
              <a:t>2</a:t>
            </a:r>
            <a:r>
              <a:rPr lang="zh-CN" altLang="en-US" sz="2000" b="1" dirty="0">
                <a:solidFill>
                  <a:srgbClr val="0900C0"/>
                </a:solidFill>
              </a:rPr>
              <a:t>万行</a:t>
            </a: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en-US" altLang="zh-CN" sz="2000" b="1" dirty="0">
                <a:solidFill>
                  <a:srgbClr val="0900C0"/>
                </a:solidFill>
              </a:rPr>
              <a:t>k210</a:t>
            </a:r>
            <a:r>
              <a:rPr lang="zh-CN" altLang="en-US" sz="2000" b="1" dirty="0">
                <a:solidFill>
                  <a:srgbClr val="0900C0"/>
                </a:solidFill>
              </a:rPr>
              <a:t>榜单上唯一功能完整</a:t>
            </a:r>
            <a:r>
              <a:rPr lang="en-US" altLang="zh-CN" sz="2000" b="1" dirty="0">
                <a:solidFill>
                  <a:srgbClr val="0900C0"/>
                </a:solidFill>
              </a:rPr>
              <a:t>(</a:t>
            </a:r>
            <a:r>
              <a:rPr lang="zh-CN" altLang="en-US" sz="2000" b="1" dirty="0">
                <a:solidFill>
                  <a:srgbClr val="0900C0"/>
                </a:solidFill>
              </a:rPr>
              <a:t>能够通过所有性能测试项</a:t>
            </a:r>
            <a:r>
              <a:rPr lang="en-US" altLang="zh-CN" sz="2000" b="1" dirty="0">
                <a:solidFill>
                  <a:srgbClr val="0900C0"/>
                </a:solidFill>
              </a:rPr>
              <a:t>)</a:t>
            </a:r>
            <a:r>
              <a:rPr lang="zh-CN" altLang="en-US" sz="2000" b="1" dirty="0">
                <a:solidFill>
                  <a:srgbClr val="0900C0"/>
                </a:solidFill>
              </a:rPr>
              <a:t>的队伍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运行平台</a:t>
            </a: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2000" dirty="0"/>
              <a:t>同时支持</a:t>
            </a:r>
            <a:r>
              <a:rPr lang="en-US" altLang="zh-CN" sz="2000" dirty="0"/>
              <a:t>QEMU</a:t>
            </a:r>
            <a:r>
              <a:rPr lang="zh-CN" altLang="en-US" sz="2000" dirty="0"/>
              <a:t>模拟器，</a:t>
            </a:r>
            <a:r>
              <a:rPr lang="zh-CN" altLang="en-US" sz="2800" b="1" dirty="0">
                <a:solidFill>
                  <a:srgbClr val="0900C0"/>
                </a:solidFill>
              </a:rPr>
              <a:t>K210 / U740三个平台</a:t>
            </a:r>
            <a:r>
              <a:rPr lang="en-US" altLang="zh-CN" sz="2000" b="1" dirty="0"/>
              <a:t>(</a:t>
            </a:r>
            <a:r>
              <a:rPr lang="zh-CN" altLang="en-US" sz="2000" b="1" dirty="0"/>
              <a:t>到决赛二阶段仍支持双赛道的</a:t>
            </a:r>
            <a:r>
              <a:rPr lang="zh-CN" altLang="en-US" sz="2800" b="1" dirty="0">
                <a:solidFill>
                  <a:srgbClr val="FF0000"/>
                </a:solidFill>
              </a:rPr>
              <a:t>唯一队伍</a:t>
            </a:r>
            <a:r>
              <a:rPr lang="en-US" altLang="zh-CN" sz="2000" b="1" dirty="0"/>
              <a:t>)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性能</a:t>
            </a: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en-US" altLang="zh-CN" sz="2000" dirty="0">
                <a:sym typeface="+mn-ea"/>
              </a:rPr>
              <a:t>U740</a:t>
            </a:r>
            <a:r>
              <a:rPr lang="zh-CN" altLang="en-US" sz="2000" dirty="0">
                <a:sym typeface="+mn-ea"/>
              </a:rPr>
              <a:t>平台上</a:t>
            </a:r>
            <a:r>
              <a:rPr lang="en-US" altLang="zh-CN" sz="2000" b="1" dirty="0">
                <a:solidFill>
                  <a:srgbClr val="0900C0"/>
                </a:solidFill>
                <a:sym typeface="+mn-ea"/>
              </a:rPr>
              <a:t>80%</a:t>
            </a:r>
            <a:r>
              <a:rPr lang="zh-CN" altLang="en-US" sz="2000" dirty="0">
                <a:sym typeface="+mn-ea"/>
              </a:rPr>
              <a:t>性能测试项超越基准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扩展内容（决赛第二阶段）</a:t>
            </a:r>
            <a:endParaRPr lang="en-US" altLang="zh-CN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2000" dirty="0"/>
              <a:t>命令行交互支持：</a:t>
            </a:r>
            <a:r>
              <a:rPr lang="en-US" altLang="zh-CN" sz="2000" dirty="0"/>
              <a:t> </a:t>
            </a:r>
            <a:r>
              <a:rPr lang="en-US" altLang="zh-CN" sz="2000" b="1" dirty="0">
                <a:solidFill>
                  <a:srgbClr val="0900C0"/>
                </a:solidFill>
              </a:rPr>
              <a:t>bash shell</a:t>
            </a:r>
            <a:r>
              <a:rPr lang="zh-CN" altLang="en-US" sz="2000" b="1" dirty="0">
                <a:solidFill>
                  <a:srgbClr val="0900C0"/>
                </a:solidFill>
              </a:rPr>
              <a:t> </a:t>
            </a:r>
            <a:r>
              <a:rPr lang="en-US" altLang="zh-CN" sz="2000" dirty="0"/>
              <a:t>&amp;</a:t>
            </a:r>
            <a:r>
              <a:rPr lang="zh-CN" altLang="en-US" sz="2000" dirty="0"/>
              <a:t> </a:t>
            </a:r>
            <a:r>
              <a:rPr lang="en-US" altLang="zh-CN" sz="2000" dirty="0" err="1"/>
              <a:t>busybox</a:t>
            </a:r>
            <a:r>
              <a:rPr lang="en-US" altLang="zh-CN" sz="2000" dirty="0"/>
              <a:t> </a:t>
            </a:r>
            <a:r>
              <a:rPr lang="zh-CN" altLang="en-US" sz="2000" dirty="0"/>
              <a:t>工具箱</a:t>
            </a:r>
            <a:endParaRPr lang="en-US" altLang="zh-CN" sz="2000" dirty="0"/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2000" dirty="0"/>
              <a:t>开发环境支持：</a:t>
            </a:r>
            <a:r>
              <a:rPr lang="en-US" altLang="zh-CN" sz="2000" b="1" dirty="0">
                <a:solidFill>
                  <a:srgbClr val="0900C0"/>
                </a:solidFill>
              </a:rPr>
              <a:t>vi</a:t>
            </a:r>
            <a:r>
              <a:rPr lang="zh-CN" altLang="en-US" sz="2000" b="1" dirty="0">
                <a:solidFill>
                  <a:srgbClr val="0900C0"/>
                </a:solidFill>
              </a:rPr>
              <a:t>，</a:t>
            </a:r>
            <a:r>
              <a:rPr lang="en-US" altLang="zh-CN" sz="2000" b="1" dirty="0">
                <a:solidFill>
                  <a:srgbClr val="0900C0"/>
                </a:solidFill>
              </a:rPr>
              <a:t>nano </a:t>
            </a:r>
            <a:r>
              <a:rPr lang="zh-CN" altLang="en-US" sz="2000" b="1" dirty="0">
                <a:solidFill>
                  <a:srgbClr val="0900C0"/>
                </a:solidFill>
              </a:rPr>
              <a:t>编辑器 </a:t>
            </a:r>
            <a:r>
              <a:rPr lang="en-US" altLang="zh-CN" sz="2000" b="1" dirty="0">
                <a:solidFill>
                  <a:srgbClr val="0900C0"/>
                </a:solidFill>
              </a:rPr>
              <a:t>&amp;</a:t>
            </a:r>
            <a:r>
              <a:rPr lang="zh-CN" altLang="en-US" sz="2000" b="1" dirty="0">
                <a:solidFill>
                  <a:srgbClr val="0900C0"/>
                </a:solidFill>
              </a:rPr>
              <a:t> </a:t>
            </a:r>
            <a:r>
              <a:rPr lang="en-US" altLang="zh-CN" sz="2000" b="1" dirty="0">
                <a:solidFill>
                  <a:srgbClr val="0900C0"/>
                </a:solidFill>
              </a:rPr>
              <a:t>TCC </a:t>
            </a:r>
            <a:r>
              <a:rPr lang="en-US" altLang="zh-CN" sz="2000" dirty="0"/>
              <a:t>(</a:t>
            </a:r>
            <a:r>
              <a:rPr lang="en-US" sz="2000" b="0" i="0" u="none" strike="noStrike" dirty="0">
                <a:solidFill>
                  <a:srgbClr val="CC0000"/>
                </a:solidFill>
                <a:effectLst/>
                <a:latin typeface="微软雅黑" panose="020B0503020204020204" charset="-122"/>
                <a:ea typeface="微软雅黑" panose="020B0503020204020204" charset="-122"/>
                <a:hlinkClick r:id="rId6"/>
              </a:rPr>
              <a:t>Tiny C Compiler</a:t>
            </a:r>
            <a:r>
              <a:rPr lang="en-US" altLang="zh-CN" sz="2000" dirty="0"/>
              <a:t>) </a:t>
            </a:r>
            <a:r>
              <a:rPr lang="zh-CN" altLang="en-US" sz="2000" dirty="0"/>
              <a:t>编译器</a:t>
            </a:r>
            <a:endParaRPr lang="en-US" altLang="zh-CN" sz="2000" dirty="0"/>
          </a:p>
        </p:txBody>
      </p:sp>
      <p:grpSp>
        <p:nvGrpSpPr>
          <p:cNvPr id="2" name="组合 1"/>
          <p:cNvGrpSpPr/>
          <p:nvPr/>
        </p:nvGrpSpPr>
        <p:grpSpPr>
          <a:xfrm>
            <a:off x="726994" y="90611"/>
            <a:ext cx="6853636" cy="592649"/>
            <a:chOff x="1145" y="143"/>
            <a:chExt cx="10793" cy="933"/>
          </a:xfrm>
        </p:grpSpPr>
        <p:sp>
          <p:nvSpPr>
            <p:cNvPr id="1048649" name="文本框 4"/>
            <p:cNvSpPr txBox="1">
              <a:spLocks noChangeArrowheads="1"/>
            </p:cNvSpPr>
            <p:nvPr/>
          </p:nvSpPr>
          <p:spPr bwMode="auto">
            <a:xfrm>
              <a:off x="2120" y="254"/>
              <a:ext cx="9818" cy="8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b="1" dirty="0" err="1">
                  <a:solidFill>
                    <a:srgbClr val="3B3838"/>
                  </a:solidFill>
                  <a:latin typeface="+mn-lt"/>
                  <a:ea typeface="+mn-ea"/>
                  <a:cs typeface="+mn-ea"/>
                  <a:sym typeface="+mn-lt"/>
                </a:rPr>
                <a:t>NPUcore</a:t>
              </a:r>
              <a:r>
                <a:rPr lang="zh-CN" altLang="en-US" b="1" dirty="0">
                  <a:solidFill>
                    <a:srgbClr val="3B3838"/>
                  </a:solidFill>
                  <a:latin typeface="+mn-lt"/>
                  <a:ea typeface="+mn-ea"/>
                  <a:cs typeface="+mn-ea"/>
                  <a:sym typeface="+mn-lt"/>
                </a:rPr>
                <a:t>概述（</a:t>
              </a:r>
              <a:r>
                <a:rPr lang="en-US" altLang="zh-CN" b="1" dirty="0">
                  <a:solidFill>
                    <a:srgbClr val="3B3838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r>
                <a:rPr lang="zh-CN" altLang="en-US" b="1" dirty="0">
                  <a:solidFill>
                    <a:srgbClr val="3B3838"/>
                  </a:solidFill>
                  <a:latin typeface="+mn-lt"/>
                  <a:ea typeface="+mn-ea"/>
                  <a:cs typeface="+mn-ea"/>
                  <a:sym typeface="+mn-lt"/>
                </a:rPr>
                <a:t>）</a:t>
              </a:r>
            </a:p>
          </p:txBody>
        </p:sp>
        <p:sp>
          <p:nvSpPr>
            <p:cNvPr id="1048609" name="01xian"/>
            <p:cNvSpPr/>
            <p:nvPr>
              <p:custDataLst>
                <p:tags r:id="rId2"/>
              </p:custDataLst>
            </p:nvPr>
          </p:nvSpPr>
          <p:spPr>
            <a:xfrm>
              <a:off x="1145" y="143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r>
                <a:rPr lang="en-US" altLang="zh-CN" sz="2400" b="1" kern="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90204" pitchFamily="34" charset="0"/>
                  <a:sym typeface="Arial" panose="020B0604020202090204" pitchFamily="34" charset="0"/>
                </a:rPr>
                <a:t>1</a:t>
              </a:r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097" y="816916"/>
            <a:ext cx="3372592" cy="232601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360229" y="3154996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K210</a:t>
            </a:r>
            <a:r>
              <a:rPr lang="zh-CN" altLang="en-US" b="1" dirty="0"/>
              <a:t>最终测评榜单截图 </a:t>
            </a:r>
            <a:r>
              <a:rPr lang="en-US" altLang="zh-CN" b="1" dirty="0"/>
              <a:t>(8</a:t>
            </a:r>
            <a:r>
              <a:rPr lang="zh-CN" altLang="en-US" b="1" dirty="0"/>
              <a:t>月</a:t>
            </a:r>
            <a:r>
              <a:rPr lang="en-US" altLang="zh-CN" b="1" dirty="0"/>
              <a:t>21</a:t>
            </a:r>
            <a:r>
              <a:rPr lang="zh-CN" altLang="en-US" b="1" dirty="0"/>
              <a:t>日</a:t>
            </a:r>
            <a:r>
              <a:rPr lang="en-US" altLang="zh-CN" dirty="0"/>
              <a:t>)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4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5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60" name="右箭头 5"/>
          <p:cNvSpPr/>
          <p:nvPr/>
        </p:nvSpPr>
        <p:spPr>
          <a:xfrm>
            <a:off x="654685" y="2630170"/>
            <a:ext cx="3549650" cy="121412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初赛</a:t>
            </a:r>
            <a:r>
              <a:rPr lang="en-US" altLang="zh-CN">
                <a:solidFill>
                  <a:schemeClr val="tx1"/>
                </a:solidFill>
              </a:rPr>
              <a:t>(2022.01-2022.06)</a:t>
            </a:r>
          </a:p>
        </p:txBody>
      </p:sp>
      <p:sp>
        <p:nvSpPr>
          <p:cNvPr id="1048661" name="右箭头 6"/>
          <p:cNvSpPr/>
          <p:nvPr/>
        </p:nvSpPr>
        <p:spPr>
          <a:xfrm>
            <a:off x="4290060" y="2630170"/>
            <a:ext cx="3549650" cy="1214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sym typeface="+mn-ea"/>
              </a:rPr>
              <a:t>决赛一阶段</a:t>
            </a:r>
            <a:r>
              <a:rPr lang="en-US" altLang="zh-CN" dirty="0">
                <a:solidFill>
                  <a:schemeClr val="tx1"/>
                </a:solidFill>
                <a:sym typeface="+mn-ea"/>
              </a:rPr>
              <a:t>(2022.06-2022.07)</a:t>
            </a:r>
            <a:endParaRPr lang="zh-CN" altLang="en-US" dirty="0"/>
          </a:p>
        </p:txBody>
      </p:sp>
      <p:sp>
        <p:nvSpPr>
          <p:cNvPr id="1048662" name="右箭头 11"/>
          <p:cNvSpPr/>
          <p:nvPr/>
        </p:nvSpPr>
        <p:spPr>
          <a:xfrm>
            <a:off x="8077201" y="2630170"/>
            <a:ext cx="3397884" cy="1214120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sym typeface="+mn-ea"/>
              </a:rPr>
              <a:t>决赛二阶段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(2022.08)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48663" name="圆角矩形 13"/>
          <p:cNvSpPr/>
          <p:nvPr/>
        </p:nvSpPr>
        <p:spPr>
          <a:xfrm>
            <a:off x="881380" y="797560"/>
            <a:ext cx="2738755" cy="84264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K210</a:t>
            </a:r>
            <a:r>
              <a:rPr lang="zh-CN" altLang="en-US" dirty="0">
                <a:solidFill>
                  <a:schemeClr val="tx1"/>
                </a:solidFill>
              </a:rPr>
              <a:t>赛道</a:t>
            </a:r>
            <a:r>
              <a:rPr lang="zh-CN" altLang="en-US" sz="2800" b="1" dirty="0">
                <a:solidFill>
                  <a:srgbClr val="C00000"/>
                </a:solidFill>
              </a:rPr>
              <a:t>满分</a:t>
            </a:r>
          </a:p>
        </p:txBody>
      </p:sp>
      <p:cxnSp>
        <p:nvCxnSpPr>
          <p:cNvPr id="3145736" name="直接连接符 5"/>
          <p:cNvCxnSpPr/>
          <p:nvPr/>
        </p:nvCxnSpPr>
        <p:spPr>
          <a:xfrm flipV="1">
            <a:off x="4204335" y="1210945"/>
            <a:ext cx="0" cy="202184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7" name="直接连接符 6"/>
          <p:cNvCxnSpPr/>
          <p:nvPr/>
        </p:nvCxnSpPr>
        <p:spPr>
          <a:xfrm>
            <a:off x="3620135" y="1218565"/>
            <a:ext cx="582930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48664" name="文本框 7"/>
          <p:cNvSpPr txBox="1"/>
          <p:nvPr/>
        </p:nvSpPr>
        <p:spPr>
          <a:xfrm>
            <a:off x="1285993" y="1690826"/>
            <a:ext cx="2062480" cy="1310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90204" pitchFamily="34" charset="0"/>
              <a:buChar char="•"/>
            </a:pPr>
            <a:r>
              <a:rPr lang="zh-CN" altLang="en-US" dirty="0"/>
              <a:t>块缓存与页缓存</a:t>
            </a:r>
            <a:endParaRPr lang="en-US" altLang="zh-CN" dirty="0"/>
          </a:p>
          <a:p>
            <a:pPr marL="285750" indent="-285750">
              <a:buFont typeface="Arial" panose="020B0604020202090204" pitchFamily="34" charset="0"/>
              <a:buChar char="•"/>
            </a:pPr>
            <a:r>
              <a:rPr lang="en-US" altLang="zh-CN" dirty="0"/>
              <a:t>ELF</a:t>
            </a:r>
            <a:r>
              <a:rPr lang="zh-CN" altLang="en-US" dirty="0"/>
              <a:t>加载</a:t>
            </a:r>
          </a:p>
          <a:p>
            <a:pPr marL="285750" indent="-285750">
              <a:buFont typeface="Arial" panose="020B0604020202090204" pitchFamily="34" charset="0"/>
              <a:buChar char="•"/>
            </a:pPr>
            <a:r>
              <a:rPr lang="zh-CN" altLang="en-US" dirty="0"/>
              <a:t>信号机制</a:t>
            </a:r>
            <a:endParaRPr lang="en-US" altLang="zh-CN" dirty="0"/>
          </a:p>
          <a:p>
            <a:pPr marL="285750" indent="-285750">
              <a:buFont typeface="Arial" panose="020B0604020202090204" pitchFamily="34" charset="0"/>
              <a:buChar char="•"/>
            </a:pPr>
            <a:r>
              <a:rPr lang="zh-CN" altLang="en-US" dirty="0"/>
              <a:t>写时复制</a:t>
            </a:r>
          </a:p>
        </p:txBody>
      </p:sp>
      <p:sp>
        <p:nvSpPr>
          <p:cNvPr id="1048665" name="矩形 8"/>
          <p:cNvSpPr/>
          <p:nvPr/>
        </p:nvSpPr>
        <p:spPr>
          <a:xfrm>
            <a:off x="755015" y="4479926"/>
            <a:ext cx="2865120" cy="11595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342900" indent="-342900" algn="l">
              <a:lnSpc>
                <a:spcPct val="100000"/>
              </a:lnSpc>
              <a:buFont typeface="+mj-lt"/>
              <a:buAutoNum type="arabicPeriod"/>
            </a:pPr>
            <a:r>
              <a:rPr lang="en-US" altLang="zh-CN" dirty="0"/>
              <a:t>Fat32</a:t>
            </a:r>
            <a:r>
              <a:rPr lang="zh-CN" altLang="en-US" dirty="0"/>
              <a:t>文件系统教程</a:t>
            </a:r>
          </a:p>
          <a:p>
            <a:pPr marL="342900" indent="-342900" algn="l">
              <a:lnSpc>
                <a:spcPct val="100000"/>
              </a:lnSpc>
              <a:buFont typeface="+mj-lt"/>
              <a:buAutoNum type="arabicPeriod"/>
            </a:pPr>
            <a:r>
              <a:rPr lang="en-US" altLang="zh-CN" dirty="0"/>
              <a:t>bash</a:t>
            </a:r>
            <a:r>
              <a:rPr lang="zh-CN" altLang="en-US" dirty="0"/>
              <a:t>、</a:t>
            </a:r>
            <a:r>
              <a:rPr lang="en-US" altLang="zh-CN" dirty="0" err="1"/>
              <a:t>busybox</a:t>
            </a:r>
            <a:r>
              <a:rPr lang="zh-CN" altLang="en-US" dirty="0"/>
              <a:t>、</a:t>
            </a:r>
            <a:r>
              <a:rPr lang="en-US" altLang="zh-CN" dirty="0" err="1"/>
              <a:t>lmbench</a:t>
            </a:r>
            <a:r>
              <a:rPr lang="zh-CN" altLang="en-US" dirty="0"/>
              <a:t>支持</a:t>
            </a:r>
          </a:p>
          <a:p>
            <a:pPr marL="342900" indent="-342900" algn="l">
              <a:lnSpc>
                <a:spcPct val="100000"/>
              </a:lnSpc>
              <a:buFont typeface="+mj-lt"/>
              <a:buAutoNum type="arabicPeriod"/>
            </a:pPr>
            <a:r>
              <a:rPr lang="zh-CN" altLang="en-US" b="1" dirty="0"/>
              <a:t>反馈</a:t>
            </a:r>
            <a:r>
              <a:rPr lang="en-US" altLang="zh-CN" b="1" dirty="0" err="1"/>
              <a:t>rCore</a:t>
            </a:r>
            <a:r>
              <a:rPr lang="zh-CN" altLang="en-US" b="1" dirty="0"/>
              <a:t>漏洞</a:t>
            </a:r>
          </a:p>
        </p:txBody>
      </p:sp>
      <p:cxnSp>
        <p:nvCxnSpPr>
          <p:cNvPr id="3145738" name="直接连接符 9"/>
          <p:cNvCxnSpPr>
            <a:stCxn id="1048665" idx="0"/>
          </p:cNvCxnSpPr>
          <p:nvPr/>
        </p:nvCxnSpPr>
        <p:spPr>
          <a:xfrm flipV="1">
            <a:off x="2187575" y="3526790"/>
            <a:ext cx="0" cy="953136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66" name="文本框 10"/>
          <p:cNvSpPr txBox="1"/>
          <p:nvPr/>
        </p:nvSpPr>
        <p:spPr>
          <a:xfrm>
            <a:off x="4751070" y="3683635"/>
            <a:ext cx="2494280" cy="1920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 panose="020B0604020202090204" pitchFamily="34" charset="0"/>
              <a:buChar char="•"/>
            </a:pPr>
            <a:r>
              <a:rPr lang="zh-CN" altLang="en-US" dirty="0"/>
              <a:t>多线程支持</a:t>
            </a:r>
          </a:p>
          <a:p>
            <a:pPr marL="285750" indent="-285750" algn="l">
              <a:buFont typeface="Arial" panose="020B0604020202090204" pitchFamily="34" charset="0"/>
              <a:buChar char="•"/>
            </a:pPr>
            <a:r>
              <a:rPr lang="zh-CN" altLang="en-US" dirty="0"/>
              <a:t>动态链接库加载</a:t>
            </a:r>
          </a:p>
          <a:p>
            <a:pPr marL="285750" indent="-285750" algn="l">
              <a:buFont typeface="Arial" panose="020B0604020202090204" pitchFamily="34" charset="0"/>
              <a:buChar char="•"/>
            </a:pPr>
            <a:r>
              <a:rPr lang="en-US" altLang="zh-CN" dirty="0" err="1"/>
              <a:t>vfs</a:t>
            </a:r>
            <a:r>
              <a:rPr lang="zh-CN" altLang="en-US" dirty="0"/>
              <a:t>目录树架构</a:t>
            </a:r>
          </a:p>
          <a:p>
            <a:pPr marL="285750" indent="-285750" algn="l">
              <a:buFont typeface="Arial" panose="020B0604020202090204" pitchFamily="34" charset="0"/>
              <a:buChar char="•"/>
            </a:pPr>
            <a:r>
              <a:rPr lang="en-US" altLang="zh-CN" dirty="0"/>
              <a:t>swap</a:t>
            </a:r>
            <a:r>
              <a:rPr lang="zh-CN" altLang="en-US" dirty="0"/>
              <a:t>和</a:t>
            </a:r>
            <a:r>
              <a:rPr lang="en-US" altLang="zh-CN" dirty="0" err="1"/>
              <a:t>zRAM</a:t>
            </a:r>
            <a:endParaRPr lang="en-US" altLang="zh-CN" dirty="0"/>
          </a:p>
          <a:p>
            <a:pPr marL="285750" indent="-285750" algn="l">
              <a:buFont typeface="Arial" panose="020B0604020202090204" pitchFamily="34" charset="0"/>
              <a:buChar char="•"/>
            </a:pPr>
            <a:r>
              <a:rPr lang="en-US" altLang="zh-CN" dirty="0">
                <a:sym typeface="+mn-ea"/>
              </a:rPr>
              <a:t>K210 SD</a:t>
            </a:r>
            <a:r>
              <a:rPr lang="zh-CN" altLang="en-US" dirty="0">
                <a:sym typeface="+mn-ea"/>
              </a:rPr>
              <a:t>卡驱动修复</a:t>
            </a:r>
            <a:endParaRPr lang="zh-CN" altLang="en-US" dirty="0"/>
          </a:p>
          <a:p>
            <a:pPr marL="285750" indent="-285750" algn="l">
              <a:buFont typeface="Arial" panose="020B0604020202090204" pitchFamily="34" charset="0"/>
              <a:buChar char="•"/>
            </a:pPr>
            <a:r>
              <a:rPr lang="en-US" altLang="zh-CN" dirty="0">
                <a:sym typeface="+mn-ea"/>
              </a:rPr>
              <a:t>U</a:t>
            </a:r>
            <a:r>
              <a:rPr lang="en-US" dirty="0">
                <a:sym typeface="+mn-ea"/>
              </a:rPr>
              <a:t>740</a:t>
            </a:r>
            <a:r>
              <a:rPr lang="zh-CN" altLang="en-US" dirty="0">
                <a:sym typeface="+mn-ea"/>
              </a:rPr>
              <a:t>适配</a:t>
            </a:r>
            <a:endParaRPr lang="en-US" altLang="zh-CN" dirty="0"/>
          </a:p>
        </p:txBody>
      </p:sp>
      <p:sp>
        <p:nvSpPr>
          <p:cNvPr id="1048667" name="圆角矩形 24"/>
          <p:cNvSpPr/>
          <p:nvPr/>
        </p:nvSpPr>
        <p:spPr>
          <a:xfrm>
            <a:off x="4582160" y="5472430"/>
            <a:ext cx="2738755" cy="84264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K210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&amp;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  <a:sym typeface="+mn-ea"/>
              </a:rPr>
              <a:t>U</a:t>
            </a:r>
            <a:r>
              <a:rPr lang="en-US" dirty="0">
                <a:solidFill>
                  <a:schemeClr val="tx1"/>
                </a:solidFill>
                <a:sym typeface="+mn-ea"/>
              </a:rPr>
              <a:t>740</a:t>
            </a:r>
            <a:endParaRPr lang="en-US" altLang="zh-CN" dirty="0">
              <a:solidFill>
                <a:schemeClr val="tx1"/>
              </a:solidFill>
            </a:endParaRPr>
          </a:p>
          <a:p>
            <a:pPr algn="ctr"/>
            <a:r>
              <a:rPr lang="zh-CN" altLang="en-US" sz="2800" b="1" dirty="0">
                <a:solidFill>
                  <a:srgbClr val="C00000"/>
                </a:solidFill>
              </a:rPr>
              <a:t>双赛道满分</a:t>
            </a:r>
          </a:p>
        </p:txBody>
      </p:sp>
      <p:cxnSp>
        <p:nvCxnSpPr>
          <p:cNvPr id="3145739" name="直接连接符 12"/>
          <p:cNvCxnSpPr>
            <a:stCxn id="1048667" idx="3"/>
          </p:cNvCxnSpPr>
          <p:nvPr/>
        </p:nvCxnSpPr>
        <p:spPr>
          <a:xfrm>
            <a:off x="7320915" y="5894070"/>
            <a:ext cx="527050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45740" name="直接连接符 13"/>
          <p:cNvCxnSpPr/>
          <p:nvPr/>
        </p:nvCxnSpPr>
        <p:spPr>
          <a:xfrm flipV="1">
            <a:off x="7839710" y="3232785"/>
            <a:ext cx="0" cy="2654935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68" name="矩形 14"/>
          <p:cNvSpPr/>
          <p:nvPr/>
        </p:nvSpPr>
        <p:spPr>
          <a:xfrm>
            <a:off x="4599940" y="1385653"/>
            <a:ext cx="2569843" cy="8647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342900" indent="-342900" algn="l">
              <a:lnSpc>
                <a:spcPct val="100000"/>
              </a:lnSpc>
              <a:buFont typeface="+mj-lt"/>
              <a:buAutoNum type="arabicPeriod"/>
            </a:pPr>
            <a:r>
              <a:rPr lang="en-US" altLang="zh-CN" dirty="0"/>
              <a:t>3</a:t>
            </a:r>
            <a:r>
              <a:rPr lang="zh-CN" altLang="en-US" dirty="0"/>
              <a:t>份技术细节文档</a:t>
            </a:r>
          </a:p>
          <a:p>
            <a:pPr marL="342900" indent="-342900" algn="l">
              <a:lnSpc>
                <a:spcPct val="100000"/>
              </a:lnSpc>
              <a:buFont typeface="+mj-lt"/>
              <a:buAutoNum type="arabicPeriod"/>
            </a:pPr>
            <a:r>
              <a:rPr lang="en-US" altLang="zh-CN" dirty="0"/>
              <a:t>4</a:t>
            </a:r>
            <a:r>
              <a:rPr lang="zh-CN" altLang="en-US" dirty="0"/>
              <a:t>份</a:t>
            </a:r>
            <a:r>
              <a:rPr lang="en-US" altLang="zh-CN" dirty="0"/>
              <a:t>debug</a:t>
            </a:r>
            <a:r>
              <a:rPr lang="zh-CN" altLang="en-US" dirty="0"/>
              <a:t>文档</a:t>
            </a:r>
          </a:p>
          <a:p>
            <a:pPr marL="342900" indent="-342900" algn="l">
              <a:lnSpc>
                <a:spcPct val="100000"/>
              </a:lnSpc>
              <a:buFont typeface="+mj-lt"/>
              <a:buAutoNum type="arabicPeriod"/>
            </a:pPr>
            <a:r>
              <a:rPr lang="en-US" altLang="zh-CN" dirty="0" err="1"/>
              <a:t>libc</a:t>
            </a:r>
            <a:r>
              <a:rPr lang="en-US" altLang="zh-CN" dirty="0"/>
              <a:t>-test</a:t>
            </a:r>
            <a:r>
              <a:rPr lang="zh-CN" altLang="en-US" dirty="0"/>
              <a:t>支持</a:t>
            </a:r>
          </a:p>
          <a:p>
            <a:pPr marL="342900" indent="-342900" algn="l">
              <a:lnSpc>
                <a:spcPct val="100000"/>
              </a:lnSpc>
              <a:buFont typeface="+mj-lt"/>
              <a:buAutoNum type="arabicPeriod"/>
            </a:pPr>
            <a:endParaRPr lang="zh-CN" altLang="en-US" dirty="0"/>
          </a:p>
        </p:txBody>
      </p:sp>
      <p:cxnSp>
        <p:nvCxnSpPr>
          <p:cNvPr id="3145741" name="直接连接符 15"/>
          <p:cNvCxnSpPr/>
          <p:nvPr/>
        </p:nvCxnSpPr>
        <p:spPr>
          <a:xfrm flipV="1">
            <a:off x="6096000" y="2250440"/>
            <a:ext cx="0" cy="680085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69" name="矩形 17"/>
          <p:cNvSpPr/>
          <p:nvPr/>
        </p:nvSpPr>
        <p:spPr>
          <a:xfrm>
            <a:off x="8204199" y="4479926"/>
            <a:ext cx="3549648" cy="9525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342900" indent="-342900" algn="l">
              <a:lnSpc>
                <a:spcPct val="100000"/>
              </a:lnSpc>
              <a:buFont typeface="+mj-lt"/>
              <a:buAutoNum type="arabicPeriod"/>
            </a:pPr>
            <a:r>
              <a:rPr lang="en-US" altLang="zh-CN" dirty="0"/>
              <a:t>4</a:t>
            </a:r>
            <a:r>
              <a:rPr lang="zh-CN" altLang="en-US" dirty="0"/>
              <a:t>份技术细节文档</a:t>
            </a:r>
          </a:p>
          <a:p>
            <a:pPr marL="342900" indent="-342900" algn="l">
              <a:lnSpc>
                <a:spcPct val="100000"/>
              </a:lnSpc>
              <a:buFont typeface="+mj-lt"/>
              <a:buAutoNum type="arabicPeriod"/>
            </a:pPr>
            <a:r>
              <a:rPr lang="en-US" altLang="zh-CN" dirty="0"/>
              <a:t>3</a:t>
            </a:r>
            <a:r>
              <a:rPr lang="zh-CN" altLang="en-US" dirty="0"/>
              <a:t>份</a:t>
            </a:r>
            <a:r>
              <a:rPr lang="en-US" altLang="zh-CN" dirty="0"/>
              <a:t>debug</a:t>
            </a:r>
            <a:r>
              <a:rPr lang="zh-CN" altLang="en-US" dirty="0"/>
              <a:t>文档</a:t>
            </a:r>
          </a:p>
          <a:p>
            <a:pPr marL="342900" indent="-342900" algn="l">
              <a:lnSpc>
                <a:spcPct val="100000"/>
              </a:lnSpc>
              <a:buFont typeface="+mj-lt"/>
              <a:buAutoNum type="arabicPeriod"/>
            </a:pPr>
            <a:r>
              <a:rPr lang="zh-CN" altLang="en-US" dirty="0"/>
              <a:t>扩展内容</a:t>
            </a:r>
            <a:r>
              <a:rPr lang="en-US" altLang="zh-CN" dirty="0"/>
              <a:t>(vi,</a:t>
            </a:r>
            <a:r>
              <a:rPr lang="zh-CN" altLang="en-US" dirty="0"/>
              <a:t> </a:t>
            </a:r>
            <a:r>
              <a:rPr lang="en-US" altLang="zh-CN" dirty="0"/>
              <a:t>nano, TCC)</a:t>
            </a:r>
            <a:r>
              <a:rPr lang="zh-CN" altLang="en-US" dirty="0"/>
              <a:t>支持</a:t>
            </a:r>
          </a:p>
        </p:txBody>
      </p:sp>
      <p:cxnSp>
        <p:nvCxnSpPr>
          <p:cNvPr id="3145742" name="直接连接符 18"/>
          <p:cNvCxnSpPr/>
          <p:nvPr/>
        </p:nvCxnSpPr>
        <p:spPr>
          <a:xfrm flipV="1">
            <a:off x="9700260" y="3526790"/>
            <a:ext cx="0" cy="953135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70" name="文本框 19"/>
          <p:cNvSpPr txBox="1"/>
          <p:nvPr/>
        </p:nvSpPr>
        <p:spPr>
          <a:xfrm>
            <a:off x="8507094" y="1640205"/>
            <a:ext cx="2562223" cy="1310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90204" pitchFamily="34" charset="0"/>
              <a:buChar char="•"/>
            </a:pPr>
            <a:r>
              <a:rPr lang="zh-CN" altLang="en-US" dirty="0"/>
              <a:t>完善</a:t>
            </a:r>
            <a:r>
              <a:rPr lang="en-US" altLang="zh-CN" dirty="0"/>
              <a:t>TTY</a:t>
            </a:r>
            <a:r>
              <a:rPr lang="zh-CN" altLang="en-US" dirty="0"/>
              <a:t>功能支持</a:t>
            </a:r>
            <a:endParaRPr lang="en-US" altLang="zh-CN" dirty="0"/>
          </a:p>
          <a:p>
            <a:pPr marL="285750" indent="-285750" algn="l">
              <a:buFont typeface="Arial" panose="020B0604020202090204" pitchFamily="34" charset="0"/>
              <a:buChar char="•"/>
            </a:pPr>
            <a:r>
              <a:rPr lang="zh-CN" altLang="en-US" dirty="0"/>
              <a:t>优化页面置换</a:t>
            </a:r>
          </a:p>
          <a:p>
            <a:pPr marL="285750" indent="-285750" algn="l">
              <a:buFont typeface="Arial" panose="020B0604020202090204" pitchFamily="34" charset="0"/>
              <a:buChar char="•"/>
            </a:pPr>
            <a:r>
              <a:rPr lang="en-US" altLang="zh-CN" dirty="0" err="1"/>
              <a:t>vfs</a:t>
            </a:r>
            <a:r>
              <a:rPr lang="zh-CN" altLang="en-US" dirty="0"/>
              <a:t>缓存优化</a:t>
            </a:r>
          </a:p>
          <a:p>
            <a:pPr marL="285750" indent="-285750" algn="l">
              <a:buFont typeface="Arial" panose="020B0604020202090204" pitchFamily="34" charset="0"/>
              <a:buChar char="•"/>
            </a:pPr>
            <a:r>
              <a:rPr lang="zh-CN" altLang="en-US" dirty="0"/>
              <a:t>减少拷贝</a:t>
            </a:r>
          </a:p>
        </p:txBody>
      </p:sp>
      <p:sp>
        <p:nvSpPr>
          <p:cNvPr id="1048671" name="圆角矩形 35"/>
          <p:cNvSpPr/>
          <p:nvPr/>
        </p:nvSpPr>
        <p:spPr>
          <a:xfrm>
            <a:off x="8077201" y="796925"/>
            <a:ext cx="2992119" cy="84264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K210</a:t>
            </a:r>
            <a:r>
              <a:rPr lang="zh-CN" altLang="en-US" dirty="0">
                <a:solidFill>
                  <a:schemeClr val="tx1"/>
                </a:solidFill>
              </a:rPr>
              <a:t>赛道性能</a:t>
            </a:r>
            <a:r>
              <a:rPr lang="zh-CN" altLang="en-US" sz="2400" b="1" dirty="0">
                <a:solidFill>
                  <a:srgbClr val="C00000"/>
                </a:solidFill>
              </a:rPr>
              <a:t>第四</a:t>
            </a:r>
            <a:endParaRPr lang="en-US" altLang="zh-CN" sz="2400" b="1" dirty="0">
              <a:solidFill>
                <a:srgbClr val="C00000"/>
              </a:solidFill>
            </a:endParaRPr>
          </a:p>
          <a:p>
            <a:pPr algn="ctr"/>
            <a:r>
              <a:rPr lang="en-US" altLang="zh-CN" dirty="0">
                <a:solidFill>
                  <a:schemeClr val="tx1"/>
                </a:solidFill>
                <a:sym typeface="+mn-ea"/>
              </a:rPr>
              <a:t>U</a:t>
            </a:r>
            <a:r>
              <a:rPr lang="en-US" dirty="0">
                <a:solidFill>
                  <a:schemeClr val="tx1"/>
                </a:solidFill>
                <a:sym typeface="+mn-ea"/>
              </a:rPr>
              <a:t>740</a:t>
            </a:r>
            <a:r>
              <a:rPr lang="zh-CN" altLang="en-US" dirty="0">
                <a:solidFill>
                  <a:schemeClr val="tx1"/>
                </a:solidFill>
              </a:rPr>
              <a:t>赛道性能</a:t>
            </a:r>
            <a:r>
              <a:rPr lang="zh-CN" altLang="en-US" sz="2400" b="1" dirty="0">
                <a:solidFill>
                  <a:srgbClr val="C00000"/>
                </a:solidFill>
              </a:rPr>
              <a:t>第三</a:t>
            </a:r>
          </a:p>
        </p:txBody>
      </p:sp>
      <p:cxnSp>
        <p:nvCxnSpPr>
          <p:cNvPr id="3145743" name="直接连接符 21"/>
          <p:cNvCxnSpPr/>
          <p:nvPr/>
        </p:nvCxnSpPr>
        <p:spPr>
          <a:xfrm flipV="1">
            <a:off x="11475085" y="1210945"/>
            <a:ext cx="0" cy="202184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44" name="直接连接符 22"/>
          <p:cNvCxnSpPr>
            <a:stCxn id="1048671" idx="3"/>
          </p:cNvCxnSpPr>
          <p:nvPr/>
        </p:nvCxnSpPr>
        <p:spPr>
          <a:xfrm>
            <a:off x="11069320" y="1218248"/>
            <a:ext cx="404495" cy="317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48649" name="文本框 4"/>
          <p:cNvSpPr txBox="1">
            <a:spLocks noChangeArrowheads="1"/>
          </p:cNvSpPr>
          <p:nvPr/>
        </p:nvSpPr>
        <p:spPr bwMode="auto">
          <a:xfrm>
            <a:off x="801138" y="110573"/>
            <a:ext cx="6234932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 dirty="0" err="1">
                <a:solidFill>
                  <a:srgbClr val="3B3838"/>
                </a:solidFill>
                <a:latin typeface="+mn-lt"/>
                <a:ea typeface="+mn-ea"/>
                <a:cs typeface="+mn-ea"/>
                <a:sym typeface="+mn-lt"/>
              </a:rPr>
              <a:t>NPUcore</a:t>
            </a:r>
            <a:r>
              <a:rPr lang="zh-CN" altLang="en-US" b="1" dirty="0">
                <a:solidFill>
                  <a:srgbClr val="3B3838"/>
                </a:solidFill>
                <a:latin typeface="+mn-lt"/>
                <a:ea typeface="+mn-ea"/>
                <a:cs typeface="+mn-ea"/>
                <a:sym typeface="+mn-lt"/>
              </a:rPr>
              <a:t>概述（</a:t>
            </a:r>
            <a:r>
              <a:rPr lang="en-US" altLang="zh-CN" b="1" dirty="0">
                <a:solidFill>
                  <a:srgbClr val="3B3838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b="1" dirty="0">
                <a:solidFill>
                  <a:srgbClr val="3B3838"/>
                </a:solidFill>
                <a:latin typeface="+mn-lt"/>
                <a:ea typeface="+mn-ea"/>
                <a:cs typeface="+mn-ea"/>
                <a:sym typeface="+mn-lt"/>
              </a:rPr>
              <a:t>）—— 参赛历程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2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3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55" name="文本框 4"/>
          <p:cNvSpPr txBox="1"/>
          <p:nvPr/>
        </p:nvSpPr>
        <p:spPr>
          <a:xfrm>
            <a:off x="3774518" y="6093658"/>
            <a:ext cx="4323080" cy="4978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演示视频 </a:t>
            </a:r>
            <a:r>
              <a:rPr lang="en-US" altLang="zh-CN" sz="2400" dirty="0"/>
              <a:t>(bash, vi, nano, </a:t>
            </a:r>
            <a:r>
              <a:rPr lang="en-US" altLang="zh-CN" sz="2400" dirty="0" err="1"/>
              <a:t>tcc</a:t>
            </a:r>
            <a:r>
              <a:rPr lang="en-US" altLang="zh-CN" sz="2400" dirty="0"/>
              <a:t>)</a:t>
            </a:r>
            <a:endParaRPr lang="en-US" sz="2400" dirty="0"/>
          </a:p>
        </p:txBody>
      </p:sp>
      <p:grpSp>
        <p:nvGrpSpPr>
          <p:cNvPr id="3" name="组合 2"/>
          <p:cNvGrpSpPr/>
          <p:nvPr/>
        </p:nvGrpSpPr>
        <p:grpSpPr>
          <a:xfrm>
            <a:off x="854710" y="103505"/>
            <a:ext cx="6854190" cy="592455"/>
            <a:chOff x="1145" y="143"/>
            <a:chExt cx="10794" cy="933"/>
          </a:xfrm>
        </p:grpSpPr>
        <p:sp>
          <p:nvSpPr>
            <p:cNvPr id="1048649" name="文本框 4"/>
            <p:cNvSpPr txBox="1">
              <a:spLocks noChangeArrowheads="1"/>
            </p:cNvSpPr>
            <p:nvPr/>
          </p:nvSpPr>
          <p:spPr bwMode="auto">
            <a:xfrm>
              <a:off x="2120" y="254"/>
              <a:ext cx="9819" cy="8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7020304040A020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 dirty="0" err="1">
                  <a:solidFill>
                    <a:srgbClr val="3B3838"/>
                  </a:solidFill>
                  <a:latin typeface="+mn-lt"/>
                  <a:ea typeface="+mn-ea"/>
                  <a:cs typeface="+mn-ea"/>
                  <a:sym typeface="+mn-lt"/>
                </a:rPr>
                <a:t>扩展内容</a:t>
              </a:r>
              <a:r>
                <a:rPr lang="en-US" altLang="zh-CN" b="1" dirty="0" err="1">
                  <a:solidFill>
                    <a:srgbClr val="3B3838"/>
                  </a:solidFill>
                  <a:latin typeface="+mn-lt"/>
                  <a:ea typeface="+mn-ea"/>
                  <a:cs typeface="+mn-ea"/>
                  <a:sym typeface="+mn-lt"/>
                </a:rPr>
                <a:t>Demo</a:t>
              </a:r>
              <a:endParaRPr lang="zh-CN" altLang="en-US" b="1" dirty="0">
                <a:solidFill>
                  <a:srgbClr val="3B383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8609" name="01xian"/>
            <p:cNvSpPr/>
            <p:nvPr>
              <p:custDataLst>
                <p:tags r:id="rId4"/>
              </p:custDataLst>
            </p:nvPr>
          </p:nvSpPr>
          <p:spPr>
            <a:xfrm>
              <a:off x="1145" y="143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r>
                <a:rPr lang="en-US" altLang="zh-CN" sz="2400" b="1" kern="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90204" pitchFamily="34" charset="0"/>
                  <a:sym typeface="Arial" panose="020B0604020202090204" pitchFamily="34" charset="0"/>
                </a:rPr>
                <a:t>1</a:t>
              </a:r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</p:grpSp>
      <p:pic>
        <p:nvPicPr>
          <p:cNvPr id="2" name="NPUCore-2022-08-19_14.42.56">
            <a:hlinkClick r:id="" action="ppaction://media"/>
          </p:cNvPr>
          <p:cNvPicPr/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659483" y="1053626"/>
            <a:ext cx="8873033" cy="475074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图片 36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9" cstate="print"/>
          <a:srcRect t="41111" b="34040"/>
          <a:stretch>
            <a:fillRect/>
          </a:stretch>
        </p:blipFill>
        <p:spPr>
          <a:xfrm>
            <a:off x="252095" y="133052"/>
            <a:ext cx="2638922" cy="655732"/>
          </a:xfrm>
          <a:prstGeom prst="rect">
            <a:avLst/>
          </a:prstGeom>
        </p:spPr>
      </p:pic>
      <p:sp>
        <p:nvSpPr>
          <p:cNvPr id="1048675" name="矩形 1"/>
          <p:cNvSpPr/>
          <p:nvPr/>
        </p:nvSpPr>
        <p:spPr>
          <a:xfrm>
            <a:off x="635" y="1755140"/>
            <a:ext cx="12191365" cy="3347720"/>
          </a:xfrm>
          <a:prstGeom prst="rect">
            <a:avLst/>
          </a:prstGeom>
          <a:solidFill>
            <a:schemeClr val="accent2"/>
          </a:solidFill>
          <a:ln>
            <a:solidFill>
              <a:srgbClr val="177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45745" name="直接连接符 3"/>
          <p:cNvCxnSpPr/>
          <p:nvPr/>
        </p:nvCxnSpPr>
        <p:spPr>
          <a:xfrm>
            <a:off x="444186" y="2679700"/>
            <a:ext cx="8332342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014099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77" name="文本框 4"/>
          <p:cNvSpPr txBox="1"/>
          <p:nvPr/>
        </p:nvSpPr>
        <p:spPr>
          <a:xfrm>
            <a:off x="802639" y="2036445"/>
            <a:ext cx="476052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002060"/>
                </a:solidFill>
              </a:rPr>
              <a:t>资源受限问题 </a:t>
            </a:r>
            <a:r>
              <a:rPr lang="en-US" altLang="zh-CN" sz="3200" dirty="0">
                <a:solidFill>
                  <a:srgbClr val="002060"/>
                </a:solidFill>
              </a:rPr>
              <a:t>&amp; </a:t>
            </a:r>
            <a:r>
              <a:rPr lang="zh-CN" altLang="en-US" sz="3200" dirty="0">
                <a:solidFill>
                  <a:srgbClr val="002060"/>
                </a:solidFill>
              </a:rPr>
              <a:t>优化策略</a:t>
            </a:r>
          </a:p>
        </p:txBody>
      </p:sp>
      <p:pic>
        <p:nvPicPr>
          <p:cNvPr id="2097160" name="图片 6" descr="Northwestern_Polytechnical_University_badge_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74760" y="1743075"/>
            <a:ext cx="3317240" cy="330136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218690" y="2849880"/>
            <a:ext cx="586740" cy="521970"/>
            <a:chOff x="8078" y="3218"/>
            <a:chExt cx="924" cy="822"/>
          </a:xfrm>
        </p:grpSpPr>
        <p:sp>
          <p:nvSpPr>
            <p:cNvPr id="1048678" name="01xian"/>
            <p:cNvSpPr/>
            <p:nvPr>
              <p:custDataLst>
                <p:tags r:id="rId6"/>
              </p:custDataLst>
            </p:nvPr>
          </p:nvSpPr>
          <p:spPr>
            <a:xfrm rot="16200000">
              <a:off x="8154" y="3192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1048679" name="文本框 5"/>
            <p:cNvSpPr txBox="1"/>
            <p:nvPr/>
          </p:nvSpPr>
          <p:spPr>
            <a:xfrm>
              <a:off x="8181" y="3218"/>
              <a:ext cx="548" cy="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</a:rPr>
                <a:t>a</a:t>
              </a:r>
            </a:p>
          </p:txBody>
        </p:sp>
      </p:grpSp>
      <p:sp>
        <p:nvSpPr>
          <p:cNvPr id="1048680" name="文本框 7"/>
          <p:cNvSpPr txBox="1"/>
          <p:nvPr/>
        </p:nvSpPr>
        <p:spPr>
          <a:xfrm>
            <a:off x="2891155" y="2945765"/>
            <a:ext cx="5062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FF00"/>
                </a:solidFill>
              </a:rPr>
              <a:t>时</a:t>
            </a:r>
            <a:r>
              <a:rPr lang="zh-CN" altLang="en-US" sz="2400" b="1">
                <a:solidFill>
                  <a:srgbClr val="FFFF00"/>
                </a:solidFill>
                <a:sym typeface="+mn-ea"/>
              </a:rPr>
              <a:t>空</a:t>
            </a:r>
            <a:r>
              <a:rPr lang="zh-CN" altLang="en-US" sz="2400" b="1">
                <a:solidFill>
                  <a:srgbClr val="FFFF00"/>
                </a:solidFill>
              </a:rPr>
              <a:t>优化 —— 关键系统调用优化</a:t>
            </a:r>
          </a:p>
        </p:txBody>
      </p:sp>
      <p:sp>
        <p:nvSpPr>
          <p:cNvPr id="1048681" name="01xian"/>
          <p:cNvSpPr/>
          <p:nvPr>
            <p:custDataLst>
              <p:tags r:id="rId3"/>
            </p:custDataLst>
          </p:nvPr>
        </p:nvSpPr>
        <p:spPr>
          <a:xfrm rot="16200000">
            <a:off x="2266370" y="3615136"/>
            <a:ext cx="490143" cy="58749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rgbClr val="0140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683" tIns="43341" rIns="86683" bIns="107961" anchor="ctr"/>
          <a:lstStyle/>
          <a:p>
            <a:pPr algn="ctr"/>
            <a:endParaRPr lang="zh-CN" altLang="en-US" sz="2400" b="1" kern="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Arial" panose="020B0604020202090204" pitchFamily="34" charset="0"/>
              <a:sym typeface="Arial" panose="020B0604020202090204" pitchFamily="34" charset="0"/>
            </a:endParaRPr>
          </a:p>
        </p:txBody>
      </p:sp>
      <p:sp>
        <p:nvSpPr>
          <p:cNvPr id="1048682" name="文本框 10"/>
          <p:cNvSpPr txBox="1"/>
          <p:nvPr/>
        </p:nvSpPr>
        <p:spPr>
          <a:xfrm>
            <a:off x="2271069" y="3656806"/>
            <a:ext cx="360680" cy="4978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048683" name="文本框 11"/>
          <p:cNvSpPr txBox="1"/>
          <p:nvPr/>
        </p:nvSpPr>
        <p:spPr>
          <a:xfrm>
            <a:off x="2891155" y="3663950"/>
            <a:ext cx="53695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x-none" sz="2400" b="1">
                <a:solidFill>
                  <a:srgbClr val="002060"/>
                </a:solidFill>
              </a:rPr>
              <a:t>时空优化 —— </a:t>
            </a:r>
            <a:r>
              <a:rPr lang="zh-CN" altLang="en-US" sz="2400" b="1">
                <a:solidFill>
                  <a:srgbClr val="002060"/>
                </a:solidFill>
              </a:rPr>
              <a:t>文件系统缓存</a:t>
            </a:r>
            <a:r>
              <a:rPr lang="zh-CN" altLang="x-none" sz="2400" b="1">
                <a:solidFill>
                  <a:srgbClr val="002060"/>
                </a:solidFill>
              </a:rPr>
              <a:t>优化</a:t>
            </a:r>
          </a:p>
        </p:txBody>
      </p:sp>
      <p:sp>
        <p:nvSpPr>
          <p:cNvPr id="1048687" name="01xian"/>
          <p:cNvSpPr/>
          <p:nvPr>
            <p:custDataLst>
              <p:tags r:id="rId4"/>
            </p:custDataLst>
          </p:nvPr>
        </p:nvSpPr>
        <p:spPr>
          <a:xfrm rot="16200000">
            <a:off x="2265735" y="4347926"/>
            <a:ext cx="490143" cy="58749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rgbClr val="0140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683" tIns="43341" rIns="86683" bIns="107961" anchor="ctr"/>
          <a:lstStyle/>
          <a:p>
            <a:pPr algn="ctr"/>
            <a:endParaRPr lang="zh-CN" altLang="en-US" sz="2400" b="1" kern="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Arial" panose="020B0604020202090204" pitchFamily="34" charset="0"/>
              <a:sym typeface="Arial" panose="020B0604020202090204" pitchFamily="34" charset="0"/>
            </a:endParaRPr>
          </a:p>
        </p:txBody>
      </p:sp>
      <p:sp>
        <p:nvSpPr>
          <p:cNvPr id="1048688" name="文本框 19"/>
          <p:cNvSpPr txBox="1"/>
          <p:nvPr/>
        </p:nvSpPr>
        <p:spPr>
          <a:xfrm>
            <a:off x="2270434" y="4389596"/>
            <a:ext cx="347980" cy="4978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048689" name="文本框 20"/>
          <p:cNvSpPr txBox="1"/>
          <p:nvPr/>
        </p:nvSpPr>
        <p:spPr>
          <a:xfrm>
            <a:off x="2890520" y="4403725"/>
            <a:ext cx="58635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x-none" sz="2400" b="1">
                <a:solidFill>
                  <a:srgbClr val="002060"/>
                </a:solidFill>
              </a:rPr>
              <a:t>空间优化 —— </a:t>
            </a:r>
            <a:r>
              <a:rPr lang="zh-CN" altLang="en-US" sz="2400" b="1">
                <a:solidFill>
                  <a:srgbClr val="002060"/>
                </a:solidFill>
              </a:rPr>
              <a:t>内存管理空间优化</a:t>
            </a:r>
          </a:p>
        </p:txBody>
      </p:sp>
      <p:sp>
        <p:nvSpPr>
          <p:cNvPr id="1048609" name="01xian"/>
          <p:cNvSpPr/>
          <p:nvPr>
            <p:custDataLst>
              <p:tags r:id="rId5"/>
            </p:custDataLst>
          </p:nvPr>
        </p:nvSpPr>
        <p:spPr>
          <a:xfrm>
            <a:off x="309799" y="1998151"/>
            <a:ext cx="490143" cy="58749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rgbClr val="0140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683" tIns="43341" rIns="86683" bIns="107961" anchor="ctr"/>
          <a:lstStyle/>
          <a:p>
            <a:pPr algn="ctr"/>
            <a:r>
              <a:rPr lang="en-US" altLang="zh-CN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rPr>
              <a:t>2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471295" y="229870"/>
            <a:ext cx="10306050" cy="497840"/>
            <a:chOff x="2317" y="362"/>
            <a:chExt cx="16230" cy="784"/>
          </a:xfrm>
        </p:grpSpPr>
        <p:grpSp>
          <p:nvGrpSpPr>
            <p:cNvPr id="47" name="Group 26"/>
            <p:cNvGrpSpPr/>
            <p:nvPr/>
          </p:nvGrpSpPr>
          <p:grpSpPr>
            <a:xfrm>
              <a:off x="16011" y="443"/>
              <a:ext cx="2536" cy="524"/>
              <a:chOff x="4108466" y="6037136"/>
              <a:chExt cx="1698123" cy="350937"/>
            </a:xfrm>
          </p:grpSpPr>
          <p:sp>
            <p:nvSpPr>
              <p:cNvPr id="1048637" name="PA_任意多边形 10"/>
              <p:cNvSpPr>
                <a:spLocks noChangeAspect="1" noEditPoints="1"/>
              </p:cNvSpPr>
              <p:nvPr/>
            </p:nvSpPr>
            <p:spPr bwMode="auto">
              <a:xfrm>
                <a:off x="4108466" y="6115414"/>
                <a:ext cx="232762" cy="232762"/>
              </a:xfrm>
              <a:custGeom>
                <a:avLst/>
                <a:gdLst>
                  <a:gd name="connsiteX0" fmla="*/ 378486 w 600063"/>
                  <a:gd name="connsiteY0" fmla="*/ 322142 h 600063"/>
                  <a:gd name="connsiteX1" fmla="*/ 394917 w 600063"/>
                  <a:gd name="connsiteY1" fmla="*/ 355525 h 600063"/>
                  <a:gd name="connsiteX2" fmla="*/ 402346 w 600063"/>
                  <a:gd name="connsiteY2" fmla="*/ 360954 h 600063"/>
                  <a:gd name="connsiteX3" fmla="*/ 439160 w 600063"/>
                  <a:gd name="connsiteY3" fmla="*/ 366287 h 600063"/>
                  <a:gd name="connsiteX4" fmla="*/ 412538 w 600063"/>
                  <a:gd name="connsiteY4" fmla="*/ 392241 h 600063"/>
                  <a:gd name="connsiteX5" fmla="*/ 409680 w 600063"/>
                  <a:gd name="connsiteY5" fmla="*/ 401003 h 600063"/>
                  <a:gd name="connsiteX6" fmla="*/ 415967 w 600063"/>
                  <a:gd name="connsiteY6" fmla="*/ 437672 h 600063"/>
                  <a:gd name="connsiteX7" fmla="*/ 383058 w 600063"/>
                  <a:gd name="connsiteY7" fmla="*/ 420338 h 600063"/>
                  <a:gd name="connsiteX8" fmla="*/ 373866 w 600063"/>
                  <a:gd name="connsiteY8" fmla="*/ 420338 h 600063"/>
                  <a:gd name="connsiteX9" fmla="*/ 340910 w 600063"/>
                  <a:gd name="connsiteY9" fmla="*/ 437672 h 600063"/>
                  <a:gd name="connsiteX10" fmla="*/ 347196 w 600063"/>
                  <a:gd name="connsiteY10" fmla="*/ 401003 h 600063"/>
                  <a:gd name="connsiteX11" fmla="*/ 344387 w 600063"/>
                  <a:gd name="connsiteY11" fmla="*/ 392241 h 600063"/>
                  <a:gd name="connsiteX12" fmla="*/ 317764 w 600063"/>
                  <a:gd name="connsiteY12" fmla="*/ 366287 h 600063"/>
                  <a:gd name="connsiteX13" fmla="*/ 354531 w 600063"/>
                  <a:gd name="connsiteY13" fmla="*/ 360954 h 600063"/>
                  <a:gd name="connsiteX14" fmla="*/ 362008 w 600063"/>
                  <a:gd name="connsiteY14" fmla="*/ 355525 h 600063"/>
                  <a:gd name="connsiteX15" fmla="*/ 378439 w 600063"/>
                  <a:gd name="connsiteY15" fmla="*/ 290340 h 600063"/>
                  <a:gd name="connsiteX16" fmla="*/ 369563 w 600063"/>
                  <a:gd name="connsiteY16" fmla="*/ 295412 h 600063"/>
                  <a:gd name="connsiteX17" fmla="*/ 346560 w 600063"/>
                  <a:gd name="connsiteY17" fmla="*/ 342084 h 600063"/>
                  <a:gd name="connsiteX18" fmla="*/ 295079 w 600063"/>
                  <a:gd name="connsiteY18" fmla="*/ 349560 h 600063"/>
                  <a:gd name="connsiteX19" fmla="*/ 289554 w 600063"/>
                  <a:gd name="connsiteY19" fmla="*/ 366419 h 600063"/>
                  <a:gd name="connsiteX20" fmla="*/ 326796 w 600063"/>
                  <a:gd name="connsiteY20" fmla="*/ 402757 h 600063"/>
                  <a:gd name="connsiteX21" fmla="*/ 318034 w 600063"/>
                  <a:gd name="connsiteY21" fmla="*/ 454048 h 600063"/>
                  <a:gd name="connsiteX22" fmla="*/ 332368 w 600063"/>
                  <a:gd name="connsiteY22" fmla="*/ 464430 h 600063"/>
                  <a:gd name="connsiteX23" fmla="*/ 378421 w 600063"/>
                  <a:gd name="connsiteY23" fmla="*/ 440237 h 600063"/>
                  <a:gd name="connsiteX24" fmla="*/ 424473 w 600063"/>
                  <a:gd name="connsiteY24" fmla="*/ 464430 h 600063"/>
                  <a:gd name="connsiteX25" fmla="*/ 438856 w 600063"/>
                  <a:gd name="connsiteY25" fmla="*/ 454048 h 600063"/>
                  <a:gd name="connsiteX26" fmla="*/ 430045 w 600063"/>
                  <a:gd name="connsiteY26" fmla="*/ 402757 h 600063"/>
                  <a:gd name="connsiteX27" fmla="*/ 467287 w 600063"/>
                  <a:gd name="connsiteY27" fmla="*/ 366419 h 600063"/>
                  <a:gd name="connsiteX28" fmla="*/ 461811 w 600063"/>
                  <a:gd name="connsiteY28" fmla="*/ 349560 h 600063"/>
                  <a:gd name="connsiteX29" fmla="*/ 410329 w 600063"/>
                  <a:gd name="connsiteY29" fmla="*/ 342084 h 600063"/>
                  <a:gd name="connsiteX30" fmla="*/ 387279 w 600063"/>
                  <a:gd name="connsiteY30" fmla="*/ 295412 h 600063"/>
                  <a:gd name="connsiteX31" fmla="*/ 378439 w 600063"/>
                  <a:gd name="connsiteY31" fmla="*/ 290340 h 600063"/>
                  <a:gd name="connsiteX32" fmla="*/ 269044 w 600063"/>
                  <a:gd name="connsiteY32" fmla="*/ 158372 h 600063"/>
                  <a:gd name="connsiteX33" fmla="*/ 333099 w 600063"/>
                  <a:gd name="connsiteY33" fmla="*/ 222470 h 600063"/>
                  <a:gd name="connsiteX34" fmla="*/ 269044 w 600063"/>
                  <a:gd name="connsiteY34" fmla="*/ 286521 h 600063"/>
                  <a:gd name="connsiteX35" fmla="*/ 268758 w 600063"/>
                  <a:gd name="connsiteY35" fmla="*/ 286521 h 600063"/>
                  <a:gd name="connsiteX36" fmla="*/ 204845 w 600063"/>
                  <a:gd name="connsiteY36" fmla="*/ 222327 h 600063"/>
                  <a:gd name="connsiteX37" fmla="*/ 269044 w 600063"/>
                  <a:gd name="connsiteY37" fmla="*/ 158372 h 600063"/>
                  <a:gd name="connsiteX38" fmla="*/ 268886 w 600063"/>
                  <a:gd name="connsiteY38" fmla="*/ 134538 h 600063"/>
                  <a:gd name="connsiteX39" fmla="*/ 184734 w 600063"/>
                  <a:gd name="connsiteY39" fmla="*/ 196783 h 600063"/>
                  <a:gd name="connsiteX40" fmla="*/ 219690 w 600063"/>
                  <a:gd name="connsiteY40" fmla="*/ 295412 h 600063"/>
                  <a:gd name="connsiteX41" fmla="*/ 129776 w 600063"/>
                  <a:gd name="connsiteY41" fmla="*/ 425283 h 600063"/>
                  <a:gd name="connsiteX42" fmla="*/ 141777 w 600063"/>
                  <a:gd name="connsiteY42" fmla="*/ 437284 h 600063"/>
                  <a:gd name="connsiteX43" fmla="*/ 153778 w 600063"/>
                  <a:gd name="connsiteY43" fmla="*/ 425283 h 600063"/>
                  <a:gd name="connsiteX44" fmla="*/ 268743 w 600063"/>
                  <a:gd name="connsiteY44" fmla="*/ 310461 h 600063"/>
                  <a:gd name="connsiteX45" fmla="*/ 269028 w 600063"/>
                  <a:gd name="connsiteY45" fmla="*/ 310461 h 600063"/>
                  <a:gd name="connsiteX46" fmla="*/ 323368 w 600063"/>
                  <a:gd name="connsiteY46" fmla="*/ 324129 h 600063"/>
                  <a:gd name="connsiteX47" fmla="*/ 343941 w 600063"/>
                  <a:gd name="connsiteY47" fmla="*/ 308509 h 600063"/>
                  <a:gd name="connsiteX48" fmla="*/ 318081 w 600063"/>
                  <a:gd name="connsiteY48" fmla="*/ 295412 h 600063"/>
                  <a:gd name="connsiteX49" fmla="*/ 353037 w 600063"/>
                  <a:gd name="connsiteY49" fmla="*/ 196783 h 600063"/>
                  <a:gd name="connsiteX50" fmla="*/ 268886 w 600063"/>
                  <a:gd name="connsiteY50" fmla="*/ 134538 h 600063"/>
                  <a:gd name="connsiteX51" fmla="*/ 300032 w 600063"/>
                  <a:gd name="connsiteY51" fmla="*/ 0 h 600063"/>
                  <a:gd name="connsiteX52" fmla="*/ 600063 w 600063"/>
                  <a:gd name="connsiteY52" fmla="*/ 300032 h 600063"/>
                  <a:gd name="connsiteX53" fmla="*/ 300032 w 600063"/>
                  <a:gd name="connsiteY53" fmla="*/ 600063 h 600063"/>
                  <a:gd name="connsiteX54" fmla="*/ 0 w 600063"/>
                  <a:gd name="connsiteY54" fmla="*/ 300032 h 600063"/>
                  <a:gd name="connsiteX55" fmla="*/ 300032 w 600063"/>
                  <a:gd name="connsiteY55" fmla="*/ 0 h 600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0063" h="600063">
                    <a:moveTo>
                      <a:pt x="378486" y="322142"/>
                    </a:moveTo>
                    <a:lnTo>
                      <a:pt x="394917" y="355525"/>
                    </a:lnTo>
                    <a:cubicBezTo>
                      <a:pt x="396345" y="358430"/>
                      <a:pt x="399155" y="360477"/>
                      <a:pt x="402346" y="360954"/>
                    </a:cubicBezTo>
                    <a:lnTo>
                      <a:pt x="439160" y="366287"/>
                    </a:lnTo>
                    <a:lnTo>
                      <a:pt x="412538" y="392241"/>
                    </a:lnTo>
                    <a:cubicBezTo>
                      <a:pt x="410204" y="394527"/>
                      <a:pt x="409157" y="397765"/>
                      <a:pt x="409680" y="401003"/>
                    </a:cubicBezTo>
                    <a:lnTo>
                      <a:pt x="415967" y="437672"/>
                    </a:lnTo>
                    <a:lnTo>
                      <a:pt x="383058" y="420338"/>
                    </a:lnTo>
                    <a:cubicBezTo>
                      <a:pt x="380153" y="418814"/>
                      <a:pt x="376724" y="418814"/>
                      <a:pt x="373866" y="420338"/>
                    </a:cubicBezTo>
                    <a:lnTo>
                      <a:pt x="340910" y="437672"/>
                    </a:lnTo>
                    <a:lnTo>
                      <a:pt x="347196" y="401003"/>
                    </a:lnTo>
                    <a:cubicBezTo>
                      <a:pt x="347768" y="397765"/>
                      <a:pt x="346720" y="394527"/>
                      <a:pt x="344387" y="392241"/>
                    </a:cubicBezTo>
                    <a:lnTo>
                      <a:pt x="317764" y="366287"/>
                    </a:lnTo>
                    <a:lnTo>
                      <a:pt x="354531" y="360954"/>
                    </a:lnTo>
                    <a:cubicBezTo>
                      <a:pt x="357769" y="360477"/>
                      <a:pt x="360579" y="358430"/>
                      <a:pt x="362008" y="355525"/>
                    </a:cubicBezTo>
                    <a:close/>
                    <a:moveTo>
                      <a:pt x="378439" y="290340"/>
                    </a:moveTo>
                    <a:cubicBezTo>
                      <a:pt x="374837" y="290340"/>
                      <a:pt x="371230" y="292031"/>
                      <a:pt x="369563" y="295412"/>
                    </a:cubicBezTo>
                    <a:lnTo>
                      <a:pt x="346560" y="342084"/>
                    </a:lnTo>
                    <a:lnTo>
                      <a:pt x="295079" y="349560"/>
                    </a:lnTo>
                    <a:cubicBezTo>
                      <a:pt x="286935" y="350704"/>
                      <a:pt x="283649" y="360705"/>
                      <a:pt x="289554" y="366419"/>
                    </a:cubicBezTo>
                    <a:lnTo>
                      <a:pt x="326796" y="402757"/>
                    </a:lnTo>
                    <a:lnTo>
                      <a:pt x="318034" y="454048"/>
                    </a:lnTo>
                    <a:cubicBezTo>
                      <a:pt x="316653" y="462096"/>
                      <a:pt x="325130" y="468287"/>
                      <a:pt x="332368" y="464430"/>
                    </a:cubicBezTo>
                    <a:lnTo>
                      <a:pt x="378421" y="440237"/>
                    </a:lnTo>
                    <a:lnTo>
                      <a:pt x="424473" y="464430"/>
                    </a:lnTo>
                    <a:cubicBezTo>
                      <a:pt x="431712" y="468287"/>
                      <a:pt x="440237" y="462144"/>
                      <a:pt x="438856" y="454048"/>
                    </a:cubicBezTo>
                    <a:lnTo>
                      <a:pt x="430045" y="402757"/>
                    </a:lnTo>
                    <a:lnTo>
                      <a:pt x="467287" y="366419"/>
                    </a:lnTo>
                    <a:cubicBezTo>
                      <a:pt x="473240" y="360705"/>
                      <a:pt x="469954" y="350704"/>
                      <a:pt x="461811" y="349560"/>
                    </a:cubicBezTo>
                    <a:lnTo>
                      <a:pt x="410329" y="342084"/>
                    </a:lnTo>
                    <a:lnTo>
                      <a:pt x="387279" y="295412"/>
                    </a:lnTo>
                    <a:cubicBezTo>
                      <a:pt x="385636" y="292031"/>
                      <a:pt x="382040" y="290340"/>
                      <a:pt x="378439" y="290340"/>
                    </a:cubicBezTo>
                    <a:close/>
                    <a:moveTo>
                      <a:pt x="269044" y="158372"/>
                    </a:moveTo>
                    <a:cubicBezTo>
                      <a:pt x="304429" y="158372"/>
                      <a:pt x="333099" y="187087"/>
                      <a:pt x="333099" y="222470"/>
                    </a:cubicBezTo>
                    <a:cubicBezTo>
                      <a:pt x="333099" y="257853"/>
                      <a:pt x="304429" y="286521"/>
                      <a:pt x="269044" y="286521"/>
                    </a:cubicBezTo>
                    <a:lnTo>
                      <a:pt x="268758" y="286521"/>
                    </a:lnTo>
                    <a:cubicBezTo>
                      <a:pt x="233373" y="286426"/>
                      <a:pt x="204750" y="257710"/>
                      <a:pt x="204845" y="222327"/>
                    </a:cubicBezTo>
                    <a:cubicBezTo>
                      <a:pt x="204893" y="186945"/>
                      <a:pt x="233659" y="158324"/>
                      <a:pt x="269044" y="158372"/>
                    </a:cubicBezTo>
                    <a:close/>
                    <a:moveTo>
                      <a:pt x="268886" y="134538"/>
                    </a:moveTo>
                    <a:cubicBezTo>
                      <a:pt x="230215" y="134538"/>
                      <a:pt x="196068" y="159779"/>
                      <a:pt x="184734" y="196783"/>
                    </a:cubicBezTo>
                    <a:cubicBezTo>
                      <a:pt x="173447" y="233786"/>
                      <a:pt x="187639" y="273791"/>
                      <a:pt x="219690" y="295412"/>
                    </a:cubicBezTo>
                    <a:cubicBezTo>
                      <a:pt x="165684" y="315890"/>
                      <a:pt x="129919" y="367562"/>
                      <a:pt x="129776" y="425283"/>
                    </a:cubicBezTo>
                    <a:cubicBezTo>
                      <a:pt x="129776" y="431902"/>
                      <a:pt x="135157" y="437284"/>
                      <a:pt x="141777" y="437284"/>
                    </a:cubicBezTo>
                    <a:cubicBezTo>
                      <a:pt x="148397" y="437284"/>
                      <a:pt x="153778" y="431902"/>
                      <a:pt x="153778" y="425283"/>
                    </a:cubicBezTo>
                    <a:cubicBezTo>
                      <a:pt x="153826" y="361848"/>
                      <a:pt x="205260" y="310414"/>
                      <a:pt x="268743" y="310461"/>
                    </a:cubicBezTo>
                    <a:lnTo>
                      <a:pt x="269028" y="310461"/>
                    </a:lnTo>
                    <a:cubicBezTo>
                      <a:pt x="287983" y="310461"/>
                      <a:pt x="306651" y="315176"/>
                      <a:pt x="323368" y="324129"/>
                    </a:cubicBezTo>
                    <a:cubicBezTo>
                      <a:pt x="329797" y="318319"/>
                      <a:pt x="336655" y="313128"/>
                      <a:pt x="343941" y="308509"/>
                    </a:cubicBezTo>
                    <a:cubicBezTo>
                      <a:pt x="335797" y="303270"/>
                      <a:pt x="327130" y="298889"/>
                      <a:pt x="318081" y="295412"/>
                    </a:cubicBezTo>
                    <a:cubicBezTo>
                      <a:pt x="350132" y="273791"/>
                      <a:pt x="364324" y="233786"/>
                      <a:pt x="353037" y="196783"/>
                    </a:cubicBezTo>
                    <a:cubicBezTo>
                      <a:pt x="341703" y="159779"/>
                      <a:pt x="307556" y="134538"/>
                      <a:pt x="268886" y="134538"/>
                    </a:cubicBezTo>
                    <a:close/>
                    <a:moveTo>
                      <a:pt x="300032" y="0"/>
                    </a:moveTo>
                    <a:cubicBezTo>
                      <a:pt x="465716" y="0"/>
                      <a:pt x="600063" y="134347"/>
                      <a:pt x="600063" y="300032"/>
                    </a:cubicBezTo>
                    <a:cubicBezTo>
                      <a:pt x="600063" y="465763"/>
                      <a:pt x="465716" y="600063"/>
                      <a:pt x="300032" y="600063"/>
                    </a:cubicBezTo>
                    <a:cubicBezTo>
                      <a:pt x="134348" y="600063"/>
                      <a:pt x="0" y="465763"/>
                      <a:pt x="0" y="300032"/>
                    </a:cubicBezTo>
                    <a:cubicBezTo>
                      <a:pt x="0" y="134347"/>
                      <a:pt x="134348" y="0"/>
                      <a:pt x="300032" y="0"/>
                    </a:cubicBezTo>
                    <a:close/>
                  </a:path>
                </a:pathLst>
              </a:custGeom>
              <a:solidFill>
                <a:srgbClr val="024CA4"/>
              </a:solidFill>
              <a:ln>
                <a:noFill/>
              </a:ln>
            </p:spPr>
            <p:txBody>
              <a:bodyPr vert="horz" wrap="square" lIns="86699" tIns="43349" rIns="86699" bIns="43349" numCol="1" anchor="t" anchorCtr="0" compatLnSpc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665" b="1">
                  <a:solidFill>
                    <a:srgbClr val="0B2C4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8638" name="矩形 8"/>
              <p:cNvSpPr/>
              <p:nvPr/>
            </p:nvSpPr>
            <p:spPr>
              <a:xfrm>
                <a:off x="4341228" y="6037136"/>
                <a:ext cx="1465361" cy="3509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465" b="1" spc="71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指导老师：张羽</a:t>
                </a:r>
              </a:p>
            </p:txBody>
          </p:sp>
        </p:grpSp>
        <p:grpSp>
          <p:nvGrpSpPr>
            <p:cNvPr id="48" name="Group 31"/>
            <p:cNvGrpSpPr/>
            <p:nvPr/>
          </p:nvGrpSpPr>
          <p:grpSpPr>
            <a:xfrm>
              <a:off x="9600" y="476"/>
              <a:ext cx="4376" cy="524"/>
              <a:chOff x="3875401" y="5490742"/>
              <a:chExt cx="2930420" cy="350937"/>
            </a:xfrm>
          </p:grpSpPr>
          <p:sp>
            <p:nvSpPr>
              <p:cNvPr id="1048639" name="PA_任意多边形 10"/>
              <p:cNvSpPr>
                <a:spLocks noChangeAspect="1" noEditPoints="1"/>
              </p:cNvSpPr>
              <p:nvPr/>
            </p:nvSpPr>
            <p:spPr bwMode="auto">
              <a:xfrm>
                <a:off x="3875401" y="5541459"/>
                <a:ext cx="232762" cy="232762"/>
              </a:xfrm>
              <a:custGeom>
                <a:avLst/>
                <a:gdLst>
                  <a:gd name="T0" fmla="*/ 6300 w 12600"/>
                  <a:gd name="T1" fmla="*/ 0 h 12600"/>
                  <a:gd name="T2" fmla="*/ 0 w 12600"/>
                  <a:gd name="T3" fmla="*/ 6300 h 12600"/>
                  <a:gd name="T4" fmla="*/ 6300 w 12600"/>
                  <a:gd name="T5" fmla="*/ 12600 h 12600"/>
                  <a:gd name="T6" fmla="*/ 12600 w 12600"/>
                  <a:gd name="T7" fmla="*/ 6300 h 12600"/>
                  <a:gd name="T8" fmla="*/ 6300 w 12600"/>
                  <a:gd name="T9" fmla="*/ 0 h 12600"/>
                  <a:gd name="T10" fmla="*/ 2730 w 12600"/>
                  <a:gd name="T11" fmla="*/ 9152 h 12600"/>
                  <a:gd name="T12" fmla="*/ 4279 w 12600"/>
                  <a:gd name="T13" fmla="*/ 8224 h 12600"/>
                  <a:gd name="T14" fmla="*/ 5515 w 12600"/>
                  <a:gd name="T15" fmla="*/ 6979 h 12600"/>
                  <a:gd name="T16" fmla="*/ 5104 w 12600"/>
                  <a:gd name="T17" fmla="*/ 6051 h 12600"/>
                  <a:gd name="T18" fmla="*/ 4751 w 12600"/>
                  <a:gd name="T19" fmla="*/ 5405 h 12600"/>
                  <a:gd name="T20" fmla="*/ 4889 w 12600"/>
                  <a:gd name="T21" fmla="*/ 5086 h 12600"/>
                  <a:gd name="T22" fmla="*/ 4791 w 12600"/>
                  <a:gd name="T23" fmla="*/ 4416 h 12600"/>
                  <a:gd name="T24" fmla="*/ 6300 w 12600"/>
                  <a:gd name="T25" fmla="*/ 3115 h 12600"/>
                  <a:gd name="T26" fmla="*/ 7808 w 12600"/>
                  <a:gd name="T27" fmla="*/ 4416 h 12600"/>
                  <a:gd name="T28" fmla="*/ 7711 w 12600"/>
                  <a:gd name="T29" fmla="*/ 5085 h 12600"/>
                  <a:gd name="T30" fmla="*/ 7849 w 12600"/>
                  <a:gd name="T31" fmla="*/ 5405 h 12600"/>
                  <a:gd name="T32" fmla="*/ 7496 w 12600"/>
                  <a:gd name="T33" fmla="*/ 6051 h 12600"/>
                  <a:gd name="T34" fmla="*/ 7085 w 12600"/>
                  <a:gd name="T35" fmla="*/ 6978 h 12600"/>
                  <a:gd name="T36" fmla="*/ 8320 w 12600"/>
                  <a:gd name="T37" fmla="*/ 8223 h 12600"/>
                  <a:gd name="T38" fmla="*/ 9869 w 12600"/>
                  <a:gd name="T39" fmla="*/ 9152 h 12600"/>
                  <a:gd name="T40" fmla="*/ 2730 w 12600"/>
                  <a:gd name="T41" fmla="*/ 9152 h 12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600" h="12600">
                    <a:moveTo>
                      <a:pt x="6300" y="0"/>
                    </a:moveTo>
                    <a:cubicBezTo>
                      <a:pt x="2821" y="0"/>
                      <a:pt x="0" y="2821"/>
                      <a:pt x="0" y="6300"/>
                    </a:cubicBezTo>
                    <a:cubicBezTo>
                      <a:pt x="0" y="9780"/>
                      <a:pt x="2821" y="12600"/>
                      <a:pt x="6300" y="12600"/>
                    </a:cubicBezTo>
                    <a:cubicBezTo>
                      <a:pt x="9779" y="12600"/>
                      <a:pt x="12600" y="9780"/>
                      <a:pt x="12600" y="6300"/>
                    </a:cubicBezTo>
                    <a:cubicBezTo>
                      <a:pt x="12600" y="2821"/>
                      <a:pt x="9779" y="0"/>
                      <a:pt x="6300" y="0"/>
                    </a:cubicBezTo>
                    <a:close/>
                    <a:moveTo>
                      <a:pt x="2730" y="9152"/>
                    </a:moveTo>
                    <a:cubicBezTo>
                      <a:pt x="2730" y="8914"/>
                      <a:pt x="3341" y="8565"/>
                      <a:pt x="4279" y="8224"/>
                    </a:cubicBezTo>
                    <a:cubicBezTo>
                      <a:pt x="5216" y="7882"/>
                      <a:pt x="5515" y="7595"/>
                      <a:pt x="5515" y="6979"/>
                    </a:cubicBezTo>
                    <a:cubicBezTo>
                      <a:pt x="5515" y="6608"/>
                      <a:pt x="5229" y="6729"/>
                      <a:pt x="5104" y="6051"/>
                    </a:cubicBezTo>
                    <a:cubicBezTo>
                      <a:pt x="5052" y="5770"/>
                      <a:pt x="4799" y="6047"/>
                      <a:pt x="4751" y="5405"/>
                    </a:cubicBezTo>
                    <a:cubicBezTo>
                      <a:pt x="4751" y="5150"/>
                      <a:pt x="4889" y="5086"/>
                      <a:pt x="4889" y="5086"/>
                    </a:cubicBezTo>
                    <a:cubicBezTo>
                      <a:pt x="4889" y="5086"/>
                      <a:pt x="4819" y="4707"/>
                      <a:pt x="4791" y="4416"/>
                    </a:cubicBezTo>
                    <a:cubicBezTo>
                      <a:pt x="4757" y="4053"/>
                      <a:pt x="5001" y="3115"/>
                      <a:pt x="6300" y="3115"/>
                    </a:cubicBezTo>
                    <a:cubicBezTo>
                      <a:pt x="7598" y="3115"/>
                      <a:pt x="7842" y="4053"/>
                      <a:pt x="7808" y="4416"/>
                    </a:cubicBezTo>
                    <a:cubicBezTo>
                      <a:pt x="7781" y="4707"/>
                      <a:pt x="7711" y="5085"/>
                      <a:pt x="7711" y="5085"/>
                    </a:cubicBezTo>
                    <a:cubicBezTo>
                      <a:pt x="7711" y="5085"/>
                      <a:pt x="7849" y="5149"/>
                      <a:pt x="7849" y="5405"/>
                    </a:cubicBezTo>
                    <a:cubicBezTo>
                      <a:pt x="7801" y="6046"/>
                      <a:pt x="7548" y="5770"/>
                      <a:pt x="7496" y="6051"/>
                    </a:cubicBezTo>
                    <a:cubicBezTo>
                      <a:pt x="7370" y="6728"/>
                      <a:pt x="7085" y="6607"/>
                      <a:pt x="7085" y="6978"/>
                    </a:cubicBezTo>
                    <a:cubicBezTo>
                      <a:pt x="7085" y="7594"/>
                      <a:pt x="7384" y="7882"/>
                      <a:pt x="8320" y="8223"/>
                    </a:cubicBezTo>
                    <a:cubicBezTo>
                      <a:pt x="9259" y="8565"/>
                      <a:pt x="9869" y="8914"/>
                      <a:pt x="9869" y="9152"/>
                    </a:cubicBezTo>
                    <a:cubicBezTo>
                      <a:pt x="9869" y="9594"/>
                      <a:pt x="2730" y="9594"/>
                      <a:pt x="2730" y="9152"/>
                    </a:cubicBezTo>
                    <a:close/>
                  </a:path>
                </a:pathLst>
              </a:custGeom>
              <a:solidFill>
                <a:srgbClr val="024CA4"/>
              </a:solidFill>
              <a:ln>
                <a:noFill/>
              </a:ln>
            </p:spPr>
            <p:txBody>
              <a:bodyPr vert="horz" wrap="square" lIns="86699" tIns="43349" rIns="86699" bIns="43349" numCol="1" anchor="t" anchorCtr="0" compatLnSpc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665" b="1">
                  <a:solidFill>
                    <a:srgbClr val="0B2C4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48640" name="矩形 11"/>
              <p:cNvSpPr/>
              <p:nvPr/>
            </p:nvSpPr>
            <p:spPr>
              <a:xfrm>
                <a:off x="4108163" y="5490742"/>
                <a:ext cx="2697658" cy="3509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7020304040A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465" b="1" spc="71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队员：黄赵翔，林宇轩，管孙笛</a:t>
                </a:r>
                <a:endParaRPr lang="en-US" altLang="zh-CN" sz="1465" b="1" spc="7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048641" name="文本框 13"/>
            <p:cNvSpPr txBox="1"/>
            <p:nvPr/>
          </p:nvSpPr>
          <p:spPr>
            <a:xfrm>
              <a:off x="2317" y="362"/>
              <a:ext cx="9612" cy="7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400" b="1" spc="300" dirty="0" err="1">
                  <a:solidFill>
                    <a:srgbClr val="024CA4"/>
                  </a:solidFill>
                  <a:latin typeface="+mn-lt"/>
                  <a:ea typeface="+mn-ea"/>
                  <a:cs typeface="+mn-ea"/>
                  <a:sym typeface="+mn-lt"/>
                </a:rPr>
                <a:t>NPUCore</a:t>
              </a:r>
              <a:endParaRPr lang="en-US" altLang="zh-CN" sz="2400" b="1" spc="300" dirty="0">
                <a:solidFill>
                  <a:srgbClr val="024CA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46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47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93" name="文本框 4"/>
          <p:cNvSpPr txBox="1">
            <a:spLocks noChangeArrowheads="1"/>
          </p:cNvSpPr>
          <p:nvPr/>
        </p:nvSpPr>
        <p:spPr bwMode="auto">
          <a:xfrm>
            <a:off x="727075" y="144145"/>
            <a:ext cx="9469755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时空优化 —— 关键系统调用优化——</a:t>
            </a:r>
            <a:r>
              <a:rPr lang="x-none" altLang="zh-CN" sz="2000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exec系统调用优化（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1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）</a:t>
            </a:r>
          </a:p>
        </p:txBody>
      </p:sp>
      <p:graphicFrame>
        <p:nvGraphicFramePr>
          <p:cNvPr id="4194304" name="图表 2"/>
          <p:cNvGraphicFramePr/>
          <p:nvPr/>
        </p:nvGraphicFramePr>
        <p:xfrm>
          <a:off x="412750" y="1282171"/>
          <a:ext cx="4657726" cy="4261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48694" name="TextBox 9"/>
          <p:cNvSpPr>
            <a:spLocks noChangeArrowheads="1"/>
          </p:cNvSpPr>
          <p:nvPr/>
        </p:nvSpPr>
        <p:spPr bwMode="auto">
          <a:xfrm>
            <a:off x="220980" y="5812155"/>
            <a:ext cx="4921885" cy="489585"/>
          </a:xfrm>
          <a:prstGeom prst="rect">
            <a:avLst/>
          </a:prstGeom>
          <a:noFill/>
          <a:ln>
            <a:noFill/>
          </a:ln>
        </p:spPr>
        <p:txBody>
          <a:bodyPr wrap="square" lIns="121912" tIns="60956" rIns="121912" bIns="6095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7020304040A020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7020304040A020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7020304040A020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7020304040A020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7020304040A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7020304040A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7020304040A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7020304040A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9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7020304040A0204" charset="0"/>
              </a:defRPr>
            </a:lvl9pPr>
          </a:lstStyle>
          <a:p>
            <a:pPr algn="ctr">
              <a:lnSpc>
                <a:spcPct val="150000"/>
              </a:lnSpc>
              <a:spcBef>
                <a:spcPts val="600"/>
              </a:spcBef>
              <a:buNone/>
            </a:pPr>
            <a:r>
              <a:rPr lang="zh-CN" altLang="en-US" sz="1600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</a:rPr>
              <a:t>图</a:t>
            </a:r>
            <a:r>
              <a:rPr lang="en-US" altLang="zh-CN" sz="1600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</a:rPr>
              <a:t>a1 </a:t>
            </a:r>
            <a:r>
              <a:rPr lang="en-US" sz="1600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</a:rPr>
              <a:t>UltraOS</a:t>
            </a:r>
            <a:r>
              <a:rPr lang="zh-CN" altLang="en-US" sz="1600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</a:rPr>
              <a:t>队</a:t>
            </a:r>
            <a:r>
              <a:rPr lang="en-US" altLang="zh-CN" sz="1600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</a:rPr>
              <a:t>exec</a:t>
            </a:r>
            <a:r>
              <a:rPr lang="zh-CN" altLang="en-US" sz="1600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</a:rPr>
              <a:t>系统调用各部分耗时</a:t>
            </a:r>
            <a:r>
              <a:rPr lang="en-US" altLang="zh-CN" sz="1600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1600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</a:rPr>
              <a:t>单位</a:t>
            </a:r>
            <a:r>
              <a:rPr lang="en-US" altLang="zh-CN" sz="1600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</a:rPr>
              <a:t>:</a:t>
            </a:r>
            <a:r>
              <a:rPr lang="zh-CN" altLang="en-US" sz="1600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</a:rPr>
              <a:t>秒</a:t>
            </a:r>
            <a:r>
              <a:rPr lang="en-US" altLang="zh-CN" sz="1600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</a:rPr>
              <a:t>)</a:t>
            </a:r>
          </a:p>
        </p:txBody>
      </p:sp>
      <p:sp>
        <p:nvSpPr>
          <p:cNvPr id="1048695" name="文本框 46"/>
          <p:cNvSpPr txBox="1"/>
          <p:nvPr/>
        </p:nvSpPr>
        <p:spPr>
          <a:xfrm flipH="1">
            <a:off x="285750" y="742950"/>
            <a:ext cx="7408545" cy="506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首届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OS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大赛冠军队——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UltraOS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操作系统的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exec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系统调用实验分析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</a:endParaRPr>
          </a:p>
        </p:txBody>
      </p:sp>
      <p:sp>
        <p:nvSpPr>
          <p:cNvPr id="1048696" name="椭圆 1"/>
          <p:cNvSpPr/>
          <p:nvPr/>
        </p:nvSpPr>
        <p:spPr>
          <a:xfrm>
            <a:off x="1080655" y="5086244"/>
            <a:ext cx="951345" cy="489585"/>
          </a:xfrm>
          <a:prstGeom prst="ellipse">
            <a:avLst/>
          </a:prstGeom>
          <a:noFill/>
          <a:ln w="793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336540" y="1775460"/>
            <a:ext cx="6263005" cy="41078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实验方法：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exec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调用了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10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次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busybox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，</a:t>
            </a:r>
            <a:r>
              <a:rPr lang="zh-CN" altLang="en-US">
                <a:sym typeface="+mn-ea"/>
              </a:rPr>
              <a:t>在系统内插入采集时延的观测点，利用日志输出相应时延数据</a:t>
            </a:r>
          </a:p>
          <a:p>
            <a:pPr>
              <a:lnSpc>
                <a:spcPct val="150000"/>
              </a:lnSpc>
            </a:pP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实验结果： 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发现“读入ELF文件的时延占整个系统调用时长的96.45%”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 </a:t>
            </a:r>
          </a:p>
          <a:p>
            <a:pPr>
              <a:lnSpc>
                <a:spcPct val="150000"/>
              </a:lnSpc>
            </a:pP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82245" y="143510"/>
            <a:ext cx="586740" cy="498475"/>
            <a:chOff x="7213" y="8937"/>
            <a:chExt cx="924" cy="785"/>
          </a:xfrm>
        </p:grpSpPr>
        <p:sp>
          <p:nvSpPr>
            <p:cNvPr id="3" name="01xian"/>
            <p:cNvSpPr/>
            <p:nvPr>
              <p:custDataLst>
                <p:tags r:id="rId2"/>
              </p:custDataLst>
            </p:nvPr>
          </p:nvSpPr>
          <p:spPr>
            <a:xfrm rot="16200000">
              <a:off x="7289" y="8861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2" name="文本框 5"/>
            <p:cNvSpPr txBox="1"/>
            <p:nvPr/>
          </p:nvSpPr>
          <p:spPr>
            <a:xfrm>
              <a:off x="7312" y="8938"/>
              <a:ext cx="548" cy="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</a:rPr>
                <a:t>a</a:t>
              </a:r>
            </a:p>
          </p:txBody>
        </p:sp>
      </p:grp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46" name="直接连接符 39"/>
          <p:cNvCxnSpPr/>
          <p:nvPr/>
        </p:nvCxnSpPr>
        <p:spPr>
          <a:xfrm>
            <a:off x="475767" y="0"/>
            <a:ext cx="0" cy="654051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47" name="直接连接符 40"/>
          <p:cNvCxnSpPr/>
          <p:nvPr/>
        </p:nvCxnSpPr>
        <p:spPr>
          <a:xfrm flipH="1">
            <a:off x="0" y="405213"/>
            <a:ext cx="727077" cy="0"/>
          </a:xfrm>
          <a:prstGeom prst="line">
            <a:avLst/>
          </a:prstGeom>
          <a:ln w="50800">
            <a:solidFill>
              <a:srgbClr val="024C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93" name="文本框 4"/>
          <p:cNvSpPr txBox="1">
            <a:spLocks noChangeArrowheads="1"/>
          </p:cNvSpPr>
          <p:nvPr/>
        </p:nvSpPr>
        <p:spPr bwMode="auto">
          <a:xfrm>
            <a:off x="727075" y="144145"/>
            <a:ext cx="9469755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90204" pitchFamily="34" charset="0"/>
              <a:defRPr>
                <a:solidFill>
                  <a:schemeClr val="tx1"/>
                </a:solidFill>
                <a:latin typeface="Calibri" panose="020F07020304040A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时空优化 —— 关键系统调用优化——</a:t>
            </a:r>
            <a:r>
              <a:rPr lang="x-none" altLang="zh-CN" sz="2000" b="1" dirty="0">
                <a:solidFill>
                  <a:srgbClr val="024CA4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exec系统调用优化（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2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）</a:t>
            </a:r>
          </a:p>
        </p:txBody>
      </p:sp>
      <p:sp>
        <p:nvSpPr>
          <p:cNvPr id="1048695" name="文本框 46"/>
          <p:cNvSpPr txBox="1"/>
          <p:nvPr/>
        </p:nvSpPr>
        <p:spPr>
          <a:xfrm flipH="1">
            <a:off x="285750" y="577850"/>
            <a:ext cx="7178675" cy="7372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分析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UltraOS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和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rCore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的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exec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</a:rPr>
              <a:t>系统调用</a:t>
            </a:r>
            <a:r>
              <a:rPr lang="zh-CN" altLang="en-US" sz="2800" dirty="0">
                <a:solidFill>
                  <a:srgbClr val="C00000"/>
                </a:solidFill>
                <a:sym typeface="+mn-ea"/>
              </a:rPr>
              <a:t>加载</a:t>
            </a:r>
            <a:r>
              <a:rPr lang="en-US" altLang="zh-CN" sz="2800" dirty="0">
                <a:solidFill>
                  <a:srgbClr val="C00000"/>
                </a:solidFill>
                <a:sym typeface="+mn-ea"/>
              </a:rPr>
              <a:t>ELF</a:t>
            </a:r>
            <a:r>
              <a:rPr lang="zh-CN" altLang="en-US" sz="2800" dirty="0">
                <a:solidFill>
                  <a:srgbClr val="C00000"/>
                </a:solidFill>
                <a:sym typeface="+mn-ea"/>
              </a:rPr>
              <a:t>文件</a:t>
            </a: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的过程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</p:txBody>
      </p:sp>
      <p:pic>
        <p:nvPicPr>
          <p:cNvPr id="2097162" name="图片 3" descr="rCore_original_elf_rd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8065" y="1390650"/>
            <a:ext cx="7197725" cy="2114550"/>
          </a:xfrm>
          <a:prstGeom prst="rect">
            <a:avLst/>
          </a:prstGeom>
        </p:spPr>
      </p:pic>
      <p:sp>
        <p:nvSpPr>
          <p:cNvPr id="1048713" name="文本框 2"/>
          <p:cNvSpPr txBox="1"/>
          <p:nvPr/>
        </p:nvSpPr>
        <p:spPr>
          <a:xfrm>
            <a:off x="3727450" y="3721100"/>
            <a:ext cx="50241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图</a:t>
            </a:r>
            <a:r>
              <a:rPr lang="en-US" altLang="zh-CN" sz="1600" dirty="0"/>
              <a:t>a2   </a:t>
            </a:r>
            <a:r>
              <a:rPr lang="en-US" altLang="zh-CN" sz="1600" dirty="0" err="1"/>
              <a:t>UltraOS</a:t>
            </a:r>
            <a:r>
              <a:rPr lang="zh-CN" altLang="en-US" sz="1600" dirty="0"/>
              <a:t>与</a:t>
            </a:r>
            <a:r>
              <a:rPr lang="en-US" altLang="zh-CN" sz="1600" dirty="0" err="1"/>
              <a:t>rCore</a:t>
            </a:r>
            <a:r>
              <a:rPr lang="zh-CN" altLang="en-US" sz="1600" dirty="0"/>
              <a:t>加载</a:t>
            </a:r>
            <a:r>
              <a:rPr lang="en-US" altLang="zh-CN" sz="1600" dirty="0"/>
              <a:t>ELF</a:t>
            </a:r>
            <a:r>
              <a:rPr lang="zh-CN" altLang="en-US" sz="1600" dirty="0"/>
              <a:t>文件过程示意图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82245" y="4096385"/>
            <a:ext cx="1189926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ELF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文件加载时延大的原因分析：</a:t>
            </a: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发现“复制冗余”问题 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问题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（一次调用多次复制）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：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ELF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文件内容多次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Copy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（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Block Cache-&gt;ELF buffer-&gt;User Space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）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，时延大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问题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（重复调用多次复制）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:  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每次读取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ELF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文件时，存在重复读取，又进一步加大时延</a:t>
            </a:r>
          </a:p>
        </p:txBody>
      </p:sp>
      <p:sp>
        <p:nvSpPr>
          <p:cNvPr id="1048721" name="文本框 18"/>
          <p:cNvSpPr txBox="1"/>
          <p:nvPr/>
        </p:nvSpPr>
        <p:spPr>
          <a:xfrm>
            <a:off x="6162675" y="3125470"/>
            <a:ext cx="246380" cy="396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82245" y="143510"/>
            <a:ext cx="586740" cy="498475"/>
            <a:chOff x="7213" y="8937"/>
            <a:chExt cx="924" cy="785"/>
          </a:xfrm>
        </p:grpSpPr>
        <p:sp>
          <p:nvSpPr>
            <p:cNvPr id="6" name="01xian"/>
            <p:cNvSpPr/>
            <p:nvPr>
              <p:custDataLst>
                <p:tags r:id="rId2"/>
              </p:custDataLst>
            </p:nvPr>
          </p:nvSpPr>
          <p:spPr>
            <a:xfrm rot="16200000">
              <a:off x="7289" y="8861"/>
              <a:ext cx="772" cy="925"/>
            </a:xfrm>
            <a:custGeom>
              <a:avLst/>
              <a:gdLst>
                <a:gd name="connsiteX0" fmla="*/ 167526 w 335051"/>
                <a:gd name="connsiteY0" fmla="*/ 0 h 404441"/>
                <a:gd name="connsiteX1" fmla="*/ 285984 w 335051"/>
                <a:gd name="connsiteY1" fmla="*/ 49067 h 404441"/>
                <a:gd name="connsiteX2" fmla="*/ 285984 w 335051"/>
                <a:gd name="connsiteY2" fmla="*/ 285983 h 404441"/>
                <a:gd name="connsiteX3" fmla="*/ 167526 w 335051"/>
                <a:gd name="connsiteY3" fmla="*/ 404441 h 404441"/>
                <a:gd name="connsiteX4" fmla="*/ 49068 w 335051"/>
                <a:gd name="connsiteY4" fmla="*/ 285983 h 404441"/>
                <a:gd name="connsiteX5" fmla="*/ 49068 w 335051"/>
                <a:gd name="connsiteY5" fmla="*/ 49067 h 404441"/>
                <a:gd name="connsiteX6" fmla="*/ 167526 w 335051"/>
                <a:gd name="connsiteY6" fmla="*/ 0 h 404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5051" h="404441">
                  <a:moveTo>
                    <a:pt x="167526" y="0"/>
                  </a:moveTo>
                  <a:cubicBezTo>
                    <a:pt x="210400" y="0"/>
                    <a:pt x="253273" y="16355"/>
                    <a:pt x="285984" y="49067"/>
                  </a:cubicBezTo>
                  <a:cubicBezTo>
                    <a:pt x="351407" y="114490"/>
                    <a:pt x="351407" y="220560"/>
                    <a:pt x="285984" y="285983"/>
                  </a:cubicBezTo>
                  <a:lnTo>
                    <a:pt x="167526" y="404441"/>
                  </a:lnTo>
                  <a:lnTo>
                    <a:pt x="49068" y="285983"/>
                  </a:lnTo>
                  <a:cubicBezTo>
                    <a:pt x="-16355" y="220560"/>
                    <a:pt x="-16355" y="114490"/>
                    <a:pt x="49068" y="49067"/>
                  </a:cubicBezTo>
                  <a:cubicBezTo>
                    <a:pt x="81780" y="16355"/>
                    <a:pt x="124653" y="0"/>
                    <a:pt x="167526" y="0"/>
                  </a:cubicBezTo>
                  <a:close/>
                </a:path>
              </a:pathLst>
            </a:custGeom>
            <a:solidFill>
              <a:srgbClr val="0140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86683" tIns="43341" rIns="86683" bIns="107961" anchor="ctr"/>
            <a:lstStyle/>
            <a:p>
              <a:pPr algn="ctr"/>
              <a:endParaRPr lang="zh-CN" altLang="en-US" sz="2400" b="1" kern="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7" name="文本框 5"/>
            <p:cNvSpPr txBox="1"/>
            <p:nvPr/>
          </p:nvSpPr>
          <p:spPr>
            <a:xfrm>
              <a:off x="7312" y="8938"/>
              <a:ext cx="548" cy="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</a:rPr>
                <a:t>a</a:t>
              </a:r>
            </a:p>
          </p:txBody>
        </p:sp>
      </p:grp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jgwNDJiMzNkMWMwZjVkOWMxOGUwMWY1NTBmYTE0Mzc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AUTOCOLOR" val="TRUE"/>
  <p:tag name="MH_TYPE" val="CONTENTS"/>
  <p:tag name="ID" val="54713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032.6488188976377,&quot;width&quot;:4155.7826771653545}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3c2aa876-c476-4ffb-85fd-1f88899bee58}"/>
  <p:tag name="TABLE_ENDDRAG_ORIGIN_RECT" val="395*85"/>
  <p:tag name="TABLE_ENDDRAG_RECT" val="398*88*395*85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AUTOCOLOR" val="TRUE"/>
  <p:tag name="MH_TYPE" val="CONTENTS"/>
  <p:tag name="ID" val="54713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032.6488188976377,&quot;width&quot;:4155.7826771653545}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AUTOCOLOR" val="TRUE"/>
  <p:tag name="MH_TYPE" val="CONTENTS"/>
  <p:tag name="ID" val="54713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032.6488188976377,&quot;width&quot;:4155.7826771653545}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619;#400627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619;#400627;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AUTOCOLOR" val="TRUE"/>
  <p:tag name="MH_TYPE" val="CONTENTS"/>
  <p:tag name="ID" val="54713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OTHERS"/>
  <p:tag name="ID" val="54713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OTHERS"/>
  <p:tag name="ID" val="54713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AUTOCOLOR" val="TRUE"/>
  <p:tag name="MH_TYPE" val="CONTENTS"/>
  <p:tag name="ID" val="54713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032.6488188976377,&quot;width&quot;:4155.7826771653545}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AUTOCOLOR" val="TRUE"/>
  <p:tag name="MH_TYPE" val="CONTENTS"/>
  <p:tag name="ID" val="54713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032.6488188976377,&quot;width&quot;:4155.7826771653545}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0773;#29756;#135091;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AUTOCOLOR" val="TRUE"/>
  <p:tag name="MH_TYPE" val="CONTENTS"/>
  <p:tag name="ID" val="54713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032.6488188976377,&quot;width&quot;:4155.7826771653545}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1970</Words>
  <Application>Microsoft Office PowerPoint</Application>
  <PresentationFormat>宽屏</PresentationFormat>
  <Paragraphs>310</Paragraphs>
  <Slides>26</Slides>
  <Notes>26</Notes>
  <HiddenSlides>0</HiddenSlides>
  <MMClips>1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2" baseType="lpstr">
      <vt:lpstr>黑体</vt:lpstr>
      <vt:lpstr>微软雅黑</vt:lpstr>
      <vt:lpstr>Arial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Zhaoxiang Huang</dc:creator>
  <cp:lastModifiedBy>Huang Zhaoxiang</cp:lastModifiedBy>
  <cp:revision>600</cp:revision>
  <dcterms:created xsi:type="dcterms:W3CDTF">2022-08-21T05:28:19Z</dcterms:created>
  <dcterms:modified xsi:type="dcterms:W3CDTF">2022-08-21T16:16:37Z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2052-3.9.3.6359</vt:lpwstr>
  </property>
  <property fmtid="{D5CDD505-2E9C-101B-9397-08002B2CF9AE}" pid="3" name="ICV">
    <vt:lpwstr>7950494186f04603aee609d1ccecb9be</vt:lpwstr>
  </property>
</Properties>
</file>