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2"/>
  </p:sldMasterIdLst>
  <p:sldIdLst>
    <p:sldId id="256" r:id="rId3"/>
    <p:sldId id="260" r:id="rId4"/>
    <p:sldId id="258" r:id="rId5"/>
  </p:sldIdLst>
  <p:sldSz cx="12192000" cy="6858000"/>
  <p:notesSz cx="6858000" cy="9144000"/>
  <p:custDataLst>
    <p:tags r:id="rId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04" d="100"/>
          <a:sy n="104" d="100"/>
        </p:scale>
        <p:origin x="96" y="7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1.xml"/><Relationship Id="rId7" Type="http://schemas.openxmlformats.org/officeDocument/2006/relationships/presProps" Target="presProp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tags" Target="tags/tag1.xml"/><Relationship Id="rId5" Type="http://schemas.openxmlformats.org/officeDocument/2006/relationships/slide" Target="slides/slide3.xml"/><Relationship Id="rId10"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C510FC28-5099-4A16-860D-440494169747}" type="datetimeFigureOut">
              <a:rPr lang="zh-CN" altLang="en-US" smtClean="0"/>
              <a:t>2025/5/31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B1478CF-8837-4010-8209-0E6B63D06EEB}"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C510FC28-5099-4A16-860D-440494169747}" type="datetimeFigureOut">
              <a:rPr lang="zh-CN" altLang="en-US" smtClean="0"/>
              <a:t>2025/5/31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B1478CF-8837-4010-8209-0E6B63D06EE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C510FC28-5099-4A16-860D-440494169747}" type="datetimeFigureOut">
              <a:rPr lang="zh-CN" altLang="en-US" smtClean="0"/>
              <a:t>2025/5/31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B1478CF-8837-4010-8209-0E6B63D06EEB}"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C510FC28-5099-4A16-860D-440494169747}" type="datetimeFigureOut">
              <a:rPr lang="zh-CN" altLang="en-US" smtClean="0"/>
              <a:t>2025/5/31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B1478CF-8837-4010-8209-0E6B63D06EEB}" type="slidenum">
              <a:rPr lang="zh-CN" altLang="en-US" smtClean="0"/>
              <a:t>‹#›</a:t>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C510FC28-5099-4A16-860D-440494169747}" type="datetimeFigureOut">
              <a:rPr lang="zh-CN" altLang="en-US" smtClean="0"/>
              <a:t>2025/5/31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B1478CF-8837-4010-8209-0E6B63D06EEB}" type="slidenum">
              <a:rPr lang="zh-CN" altLang="en-US" smtClean="0"/>
              <a:t>‹#›</a:t>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C510FC28-5099-4A16-860D-440494169747}" type="datetimeFigureOut">
              <a:rPr lang="zh-CN" altLang="en-US" smtClean="0"/>
              <a:t>2025/5/31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B1478CF-8837-4010-8209-0E6B63D06EEB}" type="slidenum">
              <a:rPr lang="zh-CN" altLang="en-US" smtClean="0"/>
              <a:t>‹#›</a:t>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p:cNvSpPr>
            <a:spLocks noGrp="1"/>
          </p:cNvSpPr>
          <p:nvPr>
            <p:ph type="dt" sz="half" idx="10"/>
          </p:nvPr>
        </p:nvSpPr>
        <p:spPr/>
        <p:txBody>
          <a:bodyPr/>
          <a:lstStyle/>
          <a:p>
            <a:fld id="{C510FC28-5099-4A16-860D-440494169747}" type="datetimeFigureOut">
              <a:rPr lang="zh-CN" altLang="en-US" smtClean="0"/>
              <a:t>2025/5/31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B1478CF-8837-4010-8209-0E6B63D06EEB}" type="slidenum">
              <a:rPr lang="zh-CN" altLang="en-US" smtClean="0"/>
              <a:t>‹#›</a:t>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p:cNvSpPr>
            <a:spLocks noGrp="1"/>
          </p:cNvSpPr>
          <p:nvPr>
            <p:ph type="dt" sz="half" idx="10"/>
          </p:nvPr>
        </p:nvSpPr>
        <p:spPr/>
        <p:txBody>
          <a:bodyPr/>
          <a:lstStyle/>
          <a:p>
            <a:fld id="{C510FC28-5099-4A16-860D-440494169747}" type="datetimeFigureOut">
              <a:rPr lang="zh-CN" altLang="en-US" smtClean="0"/>
              <a:t>2025/5/31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B1478CF-8837-4010-8209-0E6B63D06EEB}" type="slidenum">
              <a:rPr lang="zh-CN" altLang="en-US" smtClean="0"/>
              <a:t>‹#›</a:t>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C510FC28-5099-4A16-860D-440494169747}" type="datetimeFigureOut">
              <a:rPr lang="zh-CN" altLang="en-US" smtClean="0"/>
              <a:t>2025/5/31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B1478CF-8837-4010-8209-0E6B63D06EEB}" type="slidenum">
              <a:rPr lang="zh-CN" altLang="en-US" smtClean="0"/>
              <a:t>‹#›</a:t>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C510FC28-5099-4A16-860D-440494169747}" type="datetimeFigureOut">
              <a:rPr lang="zh-CN" altLang="en-US" smtClean="0"/>
              <a:t>2025/5/31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B1478CF-8837-4010-8209-0E6B63D06EEB}" type="slidenum">
              <a:rPr lang="zh-CN" altLang="en-US" smtClean="0"/>
              <a:t>‹#›</a:t>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C510FC28-5099-4A16-860D-440494169747}" type="datetimeFigureOut">
              <a:rPr lang="zh-CN" altLang="en-US" smtClean="0"/>
              <a:t>2025/5/31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B1478CF-8837-4010-8209-0E6B63D06EEB}"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C510FC28-5099-4A16-860D-440494169747}" type="datetimeFigureOut">
              <a:rPr lang="zh-CN" altLang="en-US" smtClean="0"/>
              <a:t>2025/5/31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B1478CF-8837-4010-8209-0E6B63D06EEB}" type="slidenum">
              <a:rPr lang="zh-CN" altLang="en-US" smtClean="0"/>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C510FC28-5099-4A16-860D-440494169747}" type="datetimeFigureOut">
              <a:rPr lang="zh-CN" altLang="en-US" smtClean="0"/>
              <a:t>2025/5/31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B1478CF-8837-4010-8209-0E6B63D06EEB}" type="slidenum">
              <a:rPr lang="zh-CN" altLang="en-US" smtClean="0"/>
              <a:t>‹#›</a:t>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C510FC28-5099-4A16-860D-440494169747}" type="datetimeFigureOut">
              <a:rPr lang="zh-CN" altLang="en-US" smtClean="0"/>
              <a:t>2025/5/31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B1478CF-8837-4010-8209-0E6B63D06EEB}" type="slidenum">
              <a:rPr lang="zh-CN" altLang="en-US" smtClean="0"/>
              <a:t>‹#›</a:t>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C510FC28-5099-4A16-860D-440494169747}" type="datetimeFigureOut">
              <a:rPr lang="zh-CN" altLang="en-US" smtClean="0"/>
              <a:t>2025/5/31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B1478CF-8837-4010-8209-0E6B63D06EEB}"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C510FC28-5099-4A16-860D-440494169747}" type="datetimeFigureOut">
              <a:rPr lang="zh-CN" altLang="en-US" smtClean="0"/>
              <a:t>2025/5/31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B1478CF-8837-4010-8209-0E6B63D06EEB}"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p:cNvSpPr>
            <a:spLocks noGrp="1"/>
          </p:cNvSpPr>
          <p:nvPr>
            <p:ph type="dt" sz="half" idx="10"/>
          </p:nvPr>
        </p:nvSpPr>
        <p:spPr/>
        <p:txBody>
          <a:bodyPr/>
          <a:lstStyle/>
          <a:p>
            <a:fld id="{C510FC28-5099-4A16-860D-440494169747}" type="datetimeFigureOut">
              <a:rPr lang="zh-CN" altLang="en-US" smtClean="0"/>
              <a:t>2025/5/31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B1478CF-8837-4010-8209-0E6B63D06EEB}"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p:cNvSpPr>
            <a:spLocks noGrp="1"/>
          </p:cNvSpPr>
          <p:nvPr>
            <p:ph type="dt" sz="half" idx="10"/>
          </p:nvPr>
        </p:nvSpPr>
        <p:spPr/>
        <p:txBody>
          <a:bodyPr/>
          <a:lstStyle/>
          <a:p>
            <a:fld id="{C510FC28-5099-4A16-860D-440494169747}" type="datetimeFigureOut">
              <a:rPr lang="zh-CN" altLang="en-US" smtClean="0"/>
              <a:t>2025/5/31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B1478CF-8837-4010-8209-0E6B63D06EEB}"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C510FC28-5099-4A16-860D-440494169747}" type="datetimeFigureOut">
              <a:rPr lang="zh-CN" altLang="en-US" smtClean="0"/>
              <a:t>2025/5/31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B1478CF-8837-4010-8209-0E6B63D06EE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C510FC28-5099-4A16-860D-440494169747}" type="datetimeFigureOut">
              <a:rPr lang="zh-CN" altLang="en-US" smtClean="0"/>
              <a:t>2025/5/31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B1478CF-8837-4010-8209-0E6B63D06EE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C510FC28-5099-4A16-860D-440494169747}" type="datetimeFigureOut">
              <a:rPr lang="zh-CN" altLang="en-US" smtClean="0"/>
              <a:t>2025/5/31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B1478CF-8837-4010-8209-0E6B63D06EE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C510FC28-5099-4A16-860D-440494169747}" type="datetimeFigureOut">
              <a:rPr lang="zh-CN" altLang="en-US" smtClean="0"/>
              <a:t>2025/5/31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B1478CF-8837-4010-8209-0E6B63D06EE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510FC28-5099-4A16-860D-440494169747}" type="datetimeFigureOut">
              <a:rPr lang="zh-CN" altLang="en-US" smtClean="0"/>
              <a:t>2025/5/31</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B1478CF-8837-4010-8209-0E6B63D06EE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510FC28-5099-4A16-860D-440494169747}" type="datetimeFigureOut">
              <a:rPr lang="zh-CN" altLang="en-US" smtClean="0"/>
              <a:t>2025/5/31</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B1478CF-8837-4010-8209-0E6B63D06EE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3.sv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Layout" Target="../slideLayouts/slideLayout12.xml"/><Relationship Id="rId4" Type="http://schemas.openxmlformats.org/officeDocument/2006/relationships/image" Target="../media/image5.svg"/></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4" name="圆角矩形 3"/>
          <p:cNvSpPr/>
          <p:nvPr/>
        </p:nvSpPr>
        <p:spPr>
          <a:xfrm>
            <a:off x="314325" y="238125"/>
            <a:ext cx="11562715" cy="6382385"/>
          </a:xfrm>
          <a:prstGeom prst="roundRect">
            <a:avLst/>
          </a:prstGeom>
          <a:solidFill>
            <a:schemeClr val="bg1">
              <a:alpha val="92000"/>
            </a:schemeClr>
          </a:solidFill>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a:t>方案概述</a:t>
            </a:r>
          </a:p>
        </p:txBody>
      </p:sp>
      <p:sp>
        <p:nvSpPr>
          <p:cNvPr id="6" name="文本框 5"/>
          <p:cNvSpPr txBox="1"/>
          <p:nvPr/>
        </p:nvSpPr>
        <p:spPr>
          <a:xfrm>
            <a:off x="1164590" y="539115"/>
            <a:ext cx="4064000" cy="460375"/>
          </a:xfrm>
          <a:prstGeom prst="rect">
            <a:avLst/>
          </a:prstGeom>
          <a:noFill/>
        </p:spPr>
        <p:txBody>
          <a:bodyPr wrap="square" rtlCol="0">
            <a:spAutoFit/>
          </a:bodyPr>
          <a:lstStyle/>
          <a:p>
            <a:r>
              <a:rPr lang="zh-CN" altLang="en-US" sz="2400"/>
              <a:t>方案概述</a:t>
            </a:r>
          </a:p>
        </p:txBody>
      </p:sp>
      <p:sp>
        <p:nvSpPr>
          <p:cNvPr id="7" name="文本框 6"/>
          <p:cNvSpPr txBox="1"/>
          <p:nvPr/>
        </p:nvSpPr>
        <p:spPr>
          <a:xfrm>
            <a:off x="1164590" y="1113790"/>
            <a:ext cx="8261985" cy="2030095"/>
          </a:xfrm>
          <a:prstGeom prst="rect">
            <a:avLst/>
          </a:prstGeom>
          <a:noFill/>
        </p:spPr>
        <p:txBody>
          <a:bodyPr wrap="square" rtlCol="0">
            <a:spAutoFit/>
          </a:bodyPr>
          <a:lstStyle/>
          <a:p>
            <a:r>
              <a:rPr lang="zh-CN" altLang="en-US" dirty="0"/>
              <a:t>本次大赛中：</a:t>
            </a:r>
          </a:p>
          <a:p>
            <a:pPr marL="285750" indent="-285750" algn="l">
              <a:buClrTx/>
              <a:buSzTx/>
              <a:buFont typeface="Arial" panose="020B0604020202020204" pitchFamily="34" charset="0"/>
              <a:buChar char="•"/>
            </a:pPr>
            <a:r>
              <a:rPr lang="zh-CN" altLang="en-US" dirty="0"/>
              <a:t>感知层： 以视觉为核心，用于环境感知。</a:t>
            </a:r>
          </a:p>
          <a:p>
            <a:pPr marL="285750" indent="-285750">
              <a:buFont typeface="Arial" panose="020B0604020202020204" pitchFamily="34" charset="0"/>
              <a:buChar char="•"/>
            </a:pPr>
            <a:endParaRPr lang="zh-CN" altLang="en-US" dirty="0"/>
          </a:p>
          <a:p>
            <a:pPr marL="285750" indent="-285750">
              <a:buFont typeface="Arial" panose="020B0604020202020204" pitchFamily="34" charset="0"/>
              <a:buChar char="•"/>
            </a:pPr>
            <a:r>
              <a:rPr lang="zh-CN" altLang="en-US" dirty="0"/>
              <a:t>计算层：包括主控计算机和嵌入式控制器，运行ROS和控制算法。</a:t>
            </a:r>
          </a:p>
          <a:p>
            <a:pPr marL="285750" indent="-285750">
              <a:buFont typeface="Arial" panose="020B0604020202020204" pitchFamily="34" charset="0"/>
              <a:buChar char="•"/>
            </a:pPr>
            <a:endParaRPr lang="zh-CN" altLang="en-US" dirty="0"/>
          </a:p>
          <a:p>
            <a:pPr marL="285750" indent="-285750">
              <a:buFont typeface="Arial" panose="020B0604020202020204" pitchFamily="34" charset="0"/>
              <a:buChar char="•"/>
            </a:pPr>
            <a:r>
              <a:rPr lang="zh-CN" altLang="en-US" dirty="0"/>
              <a:t>执行层：包括电机驱动器、执行器、机械结构等，负责运动控制和动作执行。</a:t>
            </a:r>
          </a:p>
          <a:p>
            <a:endParaRPr lang="zh-CN" altLang="en-US" dirty="0"/>
          </a:p>
        </p:txBody>
      </p:sp>
      <p:pic>
        <p:nvPicPr>
          <p:cNvPr id="3" name="图片 2" descr="TPBDIWCn58NtUOhGVJUkHMhzWO8LKSJbS9d6DdQQaIHj5Ic85l57544iWbAAIkl2Gj6wy7qoKz_2ITKn4-nopZVtt9EJP8G4BgiL3uaoPTl0eO9Bm0frJgKa34jU9GOI9IZuTSgAU1CyGH3Yn9N0YXx1gQ3P3jjFQd2Gmdi8upyIN3NLuQLwV4keIxdvsTM4aikleqR2SjJlXFsMQHalUzWF"/>
          <p:cNvPicPr>
            <a:picLocks noChangeAspect="1"/>
          </p:cNvPicPr>
          <p:nvPr/>
        </p:nvPicPr>
        <p:blipFill>
          <a:blip r:embed="rId3">
            <a:extLst>
              <a:ext uri="{96DAC541-7B7A-43D3-8B79-37D633B846F1}">
                <asvg:svgBlip xmlns:asvg="http://schemas.microsoft.com/office/drawing/2016/SVG/main" r:embed="rId4"/>
              </a:ext>
            </a:extLst>
          </a:blip>
          <a:srcRect t="4685" r="1592"/>
          <a:stretch>
            <a:fillRect/>
          </a:stretch>
        </p:blipFill>
        <p:spPr>
          <a:xfrm>
            <a:off x="1164590" y="2877820"/>
            <a:ext cx="8862060" cy="3360420"/>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4" name="圆角矩形 3"/>
          <p:cNvSpPr/>
          <p:nvPr/>
        </p:nvSpPr>
        <p:spPr>
          <a:xfrm>
            <a:off x="314960" y="237490"/>
            <a:ext cx="11562715" cy="6382385"/>
          </a:xfrm>
          <a:prstGeom prst="roundRect">
            <a:avLst/>
          </a:prstGeom>
          <a:solidFill>
            <a:schemeClr val="bg1">
              <a:alpha val="92000"/>
            </a:schemeClr>
          </a:solidFill>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a:t>方案概述</a:t>
            </a:r>
          </a:p>
        </p:txBody>
      </p:sp>
      <p:sp>
        <p:nvSpPr>
          <p:cNvPr id="6" name="文本框 5"/>
          <p:cNvSpPr txBox="1"/>
          <p:nvPr/>
        </p:nvSpPr>
        <p:spPr>
          <a:xfrm>
            <a:off x="1164590" y="539115"/>
            <a:ext cx="4064000" cy="460375"/>
          </a:xfrm>
          <a:prstGeom prst="rect">
            <a:avLst/>
          </a:prstGeom>
          <a:noFill/>
        </p:spPr>
        <p:txBody>
          <a:bodyPr wrap="square" rtlCol="0">
            <a:spAutoFit/>
          </a:bodyPr>
          <a:lstStyle/>
          <a:p>
            <a:r>
              <a:rPr lang="zh-CN" altLang="en-US" sz="2400"/>
              <a:t>方案概述</a:t>
            </a:r>
          </a:p>
        </p:txBody>
      </p:sp>
      <p:sp>
        <p:nvSpPr>
          <p:cNvPr id="2" name="文本框 1"/>
          <p:cNvSpPr txBox="1"/>
          <p:nvPr/>
        </p:nvSpPr>
        <p:spPr>
          <a:xfrm>
            <a:off x="1164590" y="1113790"/>
            <a:ext cx="9917430" cy="2030095"/>
          </a:xfrm>
          <a:prstGeom prst="rect">
            <a:avLst/>
          </a:prstGeom>
          <a:noFill/>
        </p:spPr>
        <p:txBody>
          <a:bodyPr wrap="square" rtlCol="0">
            <a:spAutoFit/>
          </a:bodyPr>
          <a:lstStyle/>
          <a:p>
            <a:r>
              <a:rPr lang="zh-CN" altLang="en-US" dirty="0"/>
              <a:t>主要ROS节点：</a:t>
            </a:r>
          </a:p>
          <a:p>
            <a:pPr marL="285750" indent="-285750">
              <a:buFont typeface="Arial" panose="020B0604020202020204" pitchFamily="34" charset="0"/>
              <a:buChar char="•"/>
            </a:pPr>
            <a:r>
              <a:rPr lang="zh-CN" altLang="en-US" dirty="0"/>
              <a:t>定位节点：处理GPS数据，进行机器人位置估计。</a:t>
            </a:r>
          </a:p>
          <a:p>
            <a:pPr marL="285750" indent="-285750">
              <a:buFont typeface="Arial" panose="020B0604020202020204" pitchFamily="34" charset="0"/>
              <a:buChar char="•"/>
            </a:pPr>
            <a:r>
              <a:rPr lang="zh-CN" altLang="en-US" dirty="0"/>
              <a:t>环境感知节点：</a:t>
            </a:r>
            <a:r>
              <a:rPr lang="en-US" altLang="zh-CN" dirty="0"/>
              <a:t> </a:t>
            </a:r>
            <a:r>
              <a:rPr lang="zh-CN" altLang="en-US" dirty="0"/>
              <a:t>处理图像语义分割、几何特征分析、深度学习物体检测等。</a:t>
            </a:r>
          </a:p>
          <a:p>
            <a:pPr marL="285750" indent="-285750">
              <a:buFont typeface="Arial" panose="020B0604020202020204" pitchFamily="34" charset="0"/>
              <a:buChar char="•"/>
            </a:pPr>
            <a:r>
              <a:rPr lang="zh-CN" altLang="en-US" dirty="0"/>
              <a:t>导航控制节点：</a:t>
            </a:r>
            <a:r>
              <a:rPr lang="en-US" altLang="zh-CN" dirty="0"/>
              <a:t> </a:t>
            </a:r>
            <a:r>
              <a:rPr lang="zh-CN" altLang="en-US" dirty="0"/>
              <a:t>依据实时视觉感知，生成速度和转向指令。</a:t>
            </a:r>
          </a:p>
          <a:p>
            <a:pPr marL="285750" indent="-285750">
              <a:buFont typeface="Arial" panose="020B0604020202020204" pitchFamily="34" charset="0"/>
              <a:buChar char="•"/>
            </a:pPr>
            <a:r>
              <a:rPr lang="zh-CN" altLang="en-US" dirty="0"/>
              <a:t>运动控制节点：</a:t>
            </a:r>
            <a:r>
              <a:rPr lang="en-US" altLang="zh-CN" dirty="0"/>
              <a:t> </a:t>
            </a:r>
            <a:r>
              <a:rPr lang="zh-CN" altLang="en-US" dirty="0"/>
              <a:t>响应上层指令，执行并动态调节步态参数。</a:t>
            </a:r>
          </a:p>
          <a:p>
            <a:pPr marL="285750" indent="-285750">
              <a:buFont typeface="Arial" panose="020B0604020202020204" pitchFamily="34" charset="0"/>
              <a:buChar char="•"/>
            </a:pPr>
            <a:endParaRPr lang="zh-CN" altLang="en-US" dirty="0"/>
          </a:p>
          <a:p>
            <a:r>
              <a:rPr lang="zh-CN" altLang="en-US" dirty="0"/>
              <a:t>运动控制指令的下发依赖于</a:t>
            </a:r>
            <a:r>
              <a:rPr lang="en-US" altLang="zh-CN" dirty="0"/>
              <a:t>ROS Topic "</a:t>
            </a:r>
            <a:r>
              <a:rPr lang="en-US" altLang="zh-CN" dirty="0" err="1"/>
              <a:t>motion_servo_cmd</a:t>
            </a:r>
            <a:r>
              <a:rPr lang="en-US" altLang="zh-CN" dirty="0"/>
              <a:t>"</a:t>
            </a:r>
          </a:p>
        </p:txBody>
      </p:sp>
      <p:pic>
        <p:nvPicPr>
          <p:cNvPr id="3" name="图片 2" descr="RPBFRjD04CRl-nIhSA2D57Bl0LNgXGD_f9ORGec99uc5xJNUTIjkIL7K94sJ0aA42X21YaP5SgagGje4vMMyQ-V4Ax2nMxE87dTclfdVDpkhb6akyomJqQU6xMYkPk6gPkjRhi4Os9Yv7YWfMjLqicNO5LpMJ0e8COEPWDSVR4IpVTuUYkuHRuxcjODWDX0_wk5m5o_DltJ5fsamyoF_SzXg"/>
          <p:cNvPicPr>
            <a:picLocks noChangeAspect="1"/>
          </p:cNvPicPr>
          <p:nvPr/>
        </p:nvPicPr>
        <p:blipFill>
          <a:blip r:embed="rId3">
            <a:extLst>
              <a:ext uri="{96DAC541-7B7A-43D3-8B79-37D633B846F1}">
                <asvg:svgBlip xmlns:asvg="http://schemas.microsoft.com/office/drawing/2016/SVG/main" r:embed="rId4"/>
              </a:ext>
            </a:extLst>
          </a:blip>
          <a:srcRect t="7365"/>
          <a:stretch>
            <a:fillRect/>
          </a:stretch>
        </p:blipFill>
        <p:spPr>
          <a:xfrm>
            <a:off x="1165225" y="3051810"/>
            <a:ext cx="7952105" cy="3166745"/>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4" name="圆角矩形 3"/>
          <p:cNvSpPr/>
          <p:nvPr/>
        </p:nvSpPr>
        <p:spPr>
          <a:xfrm>
            <a:off x="314325" y="238125"/>
            <a:ext cx="11562715" cy="6382385"/>
          </a:xfrm>
          <a:prstGeom prst="roundRect">
            <a:avLst/>
          </a:prstGeom>
          <a:solidFill>
            <a:schemeClr val="bg1">
              <a:alpha val="92000"/>
            </a:schemeClr>
          </a:solidFill>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a:p>
        </p:txBody>
      </p:sp>
      <p:sp>
        <p:nvSpPr>
          <p:cNvPr id="6" name="文本框 5"/>
          <p:cNvSpPr txBox="1"/>
          <p:nvPr/>
        </p:nvSpPr>
        <p:spPr>
          <a:xfrm>
            <a:off x="1291590" y="639445"/>
            <a:ext cx="4064000" cy="460375"/>
          </a:xfrm>
          <a:prstGeom prst="rect">
            <a:avLst/>
          </a:prstGeom>
          <a:noFill/>
        </p:spPr>
        <p:txBody>
          <a:bodyPr wrap="square" rtlCol="0">
            <a:spAutoFit/>
          </a:bodyPr>
          <a:lstStyle/>
          <a:p>
            <a:pPr algn="l">
              <a:buClrTx/>
              <a:buSzTx/>
              <a:buFontTx/>
            </a:pPr>
            <a:r>
              <a:rPr lang="zh-CN" altLang="en-US" sz="2400"/>
              <a:t>创新点</a:t>
            </a:r>
          </a:p>
        </p:txBody>
      </p:sp>
      <p:pic>
        <p:nvPicPr>
          <p:cNvPr id="2" name="图片 1" descr="几何方框蓝紫渐变装饰边框纹理P_爱给网_aigei_com"/>
          <p:cNvPicPr>
            <a:picLocks noChangeAspect="1"/>
          </p:cNvPicPr>
          <p:nvPr/>
        </p:nvPicPr>
        <p:blipFill>
          <a:blip r:embed="rId3"/>
          <a:stretch>
            <a:fillRect/>
          </a:stretch>
        </p:blipFill>
        <p:spPr>
          <a:xfrm>
            <a:off x="746125" y="2599690"/>
            <a:ext cx="5255260" cy="3940175"/>
          </a:xfrm>
          <a:prstGeom prst="rect">
            <a:avLst/>
          </a:prstGeom>
        </p:spPr>
      </p:pic>
      <p:pic>
        <p:nvPicPr>
          <p:cNvPr id="3" name="图片 2" descr="几何方框蓝紫渐变装饰边框纹理P_爱给网_aigei_com"/>
          <p:cNvPicPr>
            <a:picLocks noChangeAspect="1"/>
          </p:cNvPicPr>
          <p:nvPr/>
        </p:nvPicPr>
        <p:blipFill>
          <a:blip r:embed="rId3"/>
          <a:stretch>
            <a:fillRect/>
          </a:stretch>
        </p:blipFill>
        <p:spPr>
          <a:xfrm>
            <a:off x="6867525" y="337820"/>
            <a:ext cx="4059555" cy="3043555"/>
          </a:xfrm>
          <a:prstGeom prst="rect">
            <a:avLst/>
          </a:prstGeom>
        </p:spPr>
      </p:pic>
      <p:sp>
        <p:nvSpPr>
          <p:cNvPr id="5" name="文本框 4"/>
          <p:cNvSpPr txBox="1"/>
          <p:nvPr/>
        </p:nvSpPr>
        <p:spPr>
          <a:xfrm>
            <a:off x="7336155" y="779780"/>
            <a:ext cx="3121025" cy="1374775"/>
          </a:xfrm>
          <a:prstGeom prst="rect">
            <a:avLst/>
          </a:prstGeom>
          <a:noFill/>
        </p:spPr>
        <p:txBody>
          <a:bodyPr wrap="square" rtlCol="0">
            <a:noAutofit/>
          </a:bodyPr>
          <a:lstStyle/>
          <a:p>
            <a:r>
              <a:rPr lang="en-US" altLang="zh-CN" sz="1600"/>
              <a:t> </a:t>
            </a:r>
            <a:r>
              <a:rPr lang="zh-CN" altLang="en-US" sz="1600"/>
              <a:t>结合预设路径（提供大致框架）与实时视觉信息（主导）。</a:t>
            </a:r>
            <a:r>
              <a:rPr lang="en-US" altLang="zh-CN" sz="1600"/>
              <a:t> </a:t>
            </a:r>
            <a:r>
              <a:rPr lang="zh-CN" altLang="en-US" sz="1600"/>
              <a:t>实时视觉感知，通过分析赛道黄线，精确定位机器狗相对于赛道中心线的偏差。</a:t>
            </a:r>
            <a:r>
              <a:rPr lang="en-US" altLang="zh-CN" sz="1600"/>
              <a:t> </a:t>
            </a:r>
            <a:r>
              <a:rPr lang="zh-CN" altLang="en-US" sz="1600"/>
              <a:t>根据偏差生成速度和转向指令，调整运动姿态保持循迹。</a:t>
            </a:r>
            <a:r>
              <a:rPr lang="en-US" altLang="zh-CN" sz="1600"/>
              <a:t> </a:t>
            </a:r>
            <a:r>
              <a:rPr lang="zh-CN" altLang="en-US" sz="1600"/>
              <a:t>在</a:t>
            </a:r>
            <a:r>
              <a:rPr lang="en-US" altLang="zh-CN" sz="1600"/>
              <a:t>ROS</a:t>
            </a:r>
            <a:r>
              <a:rPr lang="zh-CN" altLang="en-US" sz="1600"/>
              <a:t>框架下，导航和控制分解为协同工作的节点。。</a:t>
            </a:r>
          </a:p>
        </p:txBody>
      </p:sp>
      <p:pic>
        <p:nvPicPr>
          <p:cNvPr id="9" name="图片 8" descr="几何方框蓝紫渐变装饰边框纹理P_爱给网_aigei_com"/>
          <p:cNvPicPr>
            <a:picLocks noChangeAspect="1"/>
          </p:cNvPicPr>
          <p:nvPr/>
        </p:nvPicPr>
        <p:blipFill>
          <a:blip r:embed="rId3"/>
          <a:stretch>
            <a:fillRect/>
          </a:stretch>
        </p:blipFill>
        <p:spPr>
          <a:xfrm>
            <a:off x="6867525" y="3381375"/>
            <a:ext cx="4059555" cy="3043555"/>
          </a:xfrm>
          <a:prstGeom prst="rect">
            <a:avLst/>
          </a:prstGeom>
        </p:spPr>
      </p:pic>
      <p:sp>
        <p:nvSpPr>
          <p:cNvPr id="8" name="文本框 7"/>
          <p:cNvSpPr txBox="1"/>
          <p:nvPr/>
        </p:nvSpPr>
        <p:spPr>
          <a:xfrm>
            <a:off x="7459345" y="3914140"/>
            <a:ext cx="2997835" cy="2122805"/>
          </a:xfrm>
          <a:prstGeom prst="rect">
            <a:avLst/>
          </a:prstGeom>
          <a:noFill/>
        </p:spPr>
        <p:txBody>
          <a:bodyPr wrap="square" rtlCol="0">
            <a:spAutoFit/>
          </a:bodyPr>
          <a:lstStyle/>
          <a:p>
            <a:r>
              <a:rPr lang="zh-CN" altLang="en-US" sz="1200"/>
              <a:t>高度依赖于精确的视觉识别算法。赛道边界识别采用基于深度学习的图像分割方案，具体实施中，</a:t>
            </a:r>
            <a:r>
              <a:rPr lang="en-US" altLang="zh-CN" sz="1200"/>
              <a:t>U-Net </a:t>
            </a:r>
            <a:r>
              <a:rPr lang="zh-CN" altLang="en-US" sz="1200"/>
              <a:t>卷积神经网络被训练以实现对赛道黄线的像素级分割。分割结果随后经过形态学滤波和连通组件分析等后处理操作，以消除噪声并提取黄线的几何特征，例如中心线和曲率。这些特征对于路径跟踪至关重要，特别是在弯道场景中。</a:t>
            </a:r>
            <a:r>
              <a:rPr lang="en-US" altLang="zh-CN" sz="1200"/>
              <a:t> </a:t>
            </a:r>
            <a:r>
              <a:rPr lang="zh-CN" altLang="en-US" sz="1200"/>
              <a:t>坡度估计的实现方案是通过分析连续视频帧中黄线位置的偏移来推断坡度的变化；</a:t>
            </a:r>
          </a:p>
        </p:txBody>
      </p:sp>
      <p:sp>
        <p:nvSpPr>
          <p:cNvPr id="10" name="文本框 9"/>
          <p:cNvSpPr txBox="1"/>
          <p:nvPr/>
        </p:nvSpPr>
        <p:spPr>
          <a:xfrm>
            <a:off x="1457325" y="3441700"/>
            <a:ext cx="3832860" cy="2461260"/>
          </a:xfrm>
          <a:prstGeom prst="rect">
            <a:avLst/>
          </a:prstGeom>
          <a:noFill/>
        </p:spPr>
        <p:txBody>
          <a:bodyPr wrap="square" rtlCol="0">
            <a:spAutoFit/>
          </a:bodyPr>
          <a:lstStyle/>
          <a:p>
            <a:r>
              <a:rPr lang="zh-CN" altLang="en-US" sz="1400"/>
              <a:t>我们精心构建并持续优化了多样化的步态库，其中涵盖了常规行走、高效爬坡以及稳健跨越等多种模式。融合了自定义参数优势与传统伺服控制的精确性，并通过多轮细致调校，使得机器狗能够针对不同地形智能匹配并执行最优的通过步态。此外，我们根据地形特性，有策略地在多种足端轨迹之间进行动态切换，以实现更具针对性的运动表现。借助实时的环境感知数据和当前地形特征，机器狗能够实现合适的步态选择与平滑切换，这一过程由一套精细的状态机管理机制高效确保其流畅稳定。</a:t>
            </a:r>
          </a:p>
        </p:txBody>
      </p:sp>
      <p:sp>
        <p:nvSpPr>
          <p:cNvPr id="11" name="矩形 10"/>
          <p:cNvSpPr/>
          <p:nvPr/>
        </p:nvSpPr>
        <p:spPr>
          <a:xfrm>
            <a:off x="1176655" y="2154555"/>
            <a:ext cx="3855720" cy="645160"/>
          </a:xfrm>
          <a:prstGeom prst="rect">
            <a:avLst/>
          </a:prstGeom>
          <a:noFill/>
          <a:ln>
            <a:noFill/>
          </a:ln>
        </p:spPr>
        <p:txBody>
          <a:bodyPr wrap="none" rtlCol="0" anchor="t">
            <a:spAutoFit/>
          </a:bodyPr>
          <a:lstStyle/>
          <a:p>
            <a:pPr algn="ctr"/>
            <a:r>
              <a:rPr lang="zh-CN" altLang="en-US" sz="3600" b="1">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仿宋" panose="02010609060101010101" charset="-122"/>
                <a:ea typeface="仿宋" panose="02010609060101010101" charset="-122"/>
              </a:rPr>
              <a:t>智能步态轨迹生成</a:t>
            </a:r>
          </a:p>
        </p:txBody>
      </p:sp>
      <p:sp>
        <p:nvSpPr>
          <p:cNvPr id="13" name="文本框 12"/>
          <p:cNvSpPr txBox="1"/>
          <p:nvPr/>
        </p:nvSpPr>
        <p:spPr>
          <a:xfrm>
            <a:off x="6336030" y="639445"/>
            <a:ext cx="736600" cy="2221865"/>
          </a:xfrm>
          <a:prstGeom prst="rect">
            <a:avLst/>
          </a:prstGeom>
          <a:noFill/>
        </p:spPr>
        <p:txBody>
          <a:bodyPr vert="eaVert" wrap="square" rtlCol="0">
            <a:spAutoFit/>
          </a:bodyPr>
          <a:lstStyle/>
          <a:p>
            <a:r>
              <a:rPr lang="zh-CN" altLang="en-US" sz="3600" b="1">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仿宋" panose="02010609060101010101" charset="-122"/>
                <a:ea typeface="仿宋" panose="02010609060101010101" charset="-122"/>
              </a:rPr>
              <a:t>路径规划</a:t>
            </a:r>
          </a:p>
        </p:txBody>
      </p:sp>
      <p:sp>
        <p:nvSpPr>
          <p:cNvPr id="14" name="文本框 13"/>
          <p:cNvSpPr txBox="1"/>
          <p:nvPr/>
        </p:nvSpPr>
        <p:spPr>
          <a:xfrm>
            <a:off x="6259195" y="3630295"/>
            <a:ext cx="736600" cy="2221865"/>
          </a:xfrm>
          <a:prstGeom prst="rect">
            <a:avLst/>
          </a:prstGeom>
          <a:noFill/>
        </p:spPr>
        <p:txBody>
          <a:bodyPr vert="eaVert" wrap="square" rtlCol="0">
            <a:spAutoFit/>
          </a:bodyPr>
          <a:lstStyle/>
          <a:p>
            <a:r>
              <a:rPr lang="zh-CN" altLang="en-US" sz="3600" b="1">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仿宋" panose="02010609060101010101" charset="-122"/>
                <a:ea typeface="仿宋" panose="02010609060101010101" charset="-122"/>
              </a:rPr>
              <a:t>步态切换</a:t>
            </a:r>
          </a:p>
        </p:txBody>
      </p:sp>
      <p:sp>
        <p:nvSpPr>
          <p:cNvPr id="15" name="文本框 14"/>
          <p:cNvSpPr txBox="1"/>
          <p:nvPr/>
        </p:nvSpPr>
        <p:spPr>
          <a:xfrm>
            <a:off x="1291590" y="1099820"/>
            <a:ext cx="6096000" cy="922020"/>
          </a:xfrm>
          <a:prstGeom prst="rect">
            <a:avLst/>
          </a:prstGeom>
          <a:noFill/>
        </p:spPr>
        <p:txBody>
          <a:bodyPr wrap="square" rtlCol="0" anchor="t">
            <a:spAutoFit/>
          </a:bodyPr>
          <a:lstStyle/>
          <a:p>
            <a:pPr marL="285750" indent="-285750">
              <a:buFont typeface="Arial" panose="020B0604020202020204" pitchFamily="34" charset="0"/>
              <a:buChar char="•"/>
            </a:pPr>
            <a:r>
              <a:rPr lang="zh-CN" altLang="en-US">
                <a:sym typeface="+mn-ea"/>
              </a:rPr>
              <a:t>多模态感知融合的自适应运动控制框架。</a:t>
            </a:r>
          </a:p>
          <a:p>
            <a:pPr marL="285750" indent="-285750">
              <a:buFont typeface="Arial" panose="020B0604020202020204" pitchFamily="34" charset="0"/>
              <a:buChar char="•"/>
            </a:pPr>
            <a:r>
              <a:rPr lang="zh-CN" altLang="en-US">
                <a:sym typeface="+mn-ea"/>
              </a:rPr>
              <a:t>动态权重与切换机制。</a:t>
            </a:r>
          </a:p>
          <a:p>
            <a:pPr marL="285750" indent="-285750">
              <a:buFont typeface="Arial" panose="020B0604020202020204" pitchFamily="34" charset="0"/>
              <a:buChar char="•"/>
            </a:pPr>
            <a:r>
              <a:rPr lang="zh-CN" altLang="en-US">
                <a:sym typeface="+mn-ea"/>
              </a:rPr>
              <a:t>鲁棒性与适应性增强。</a:t>
            </a: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COMMONDATA" val="eyJoZGlkIjoiNGYxYzc5ZGM2MDY5MzEwODNiNWVkYzE5MmI4M2M2ZTMifQ=="/>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481</Words>
  <Application>Microsoft Office PowerPoint</Application>
  <PresentationFormat>宽屏</PresentationFormat>
  <Paragraphs>27</Paragraphs>
  <Slides>3</Slides>
  <Notes>0</Notes>
  <HiddenSlides>0</HiddenSlides>
  <MMClips>0</MMClips>
  <ScaleCrop>false</ScaleCrop>
  <HeadingPairs>
    <vt:vector size="6" baseType="variant">
      <vt:variant>
        <vt:lpstr>已用的字体</vt:lpstr>
      </vt:variant>
      <vt:variant>
        <vt:i4>4</vt:i4>
      </vt:variant>
      <vt:variant>
        <vt:lpstr>主题</vt:lpstr>
      </vt:variant>
      <vt:variant>
        <vt:i4>2</vt:i4>
      </vt:variant>
      <vt:variant>
        <vt:lpstr>幻灯片标题</vt:lpstr>
      </vt:variant>
      <vt:variant>
        <vt:i4>3</vt:i4>
      </vt:variant>
    </vt:vector>
  </HeadingPairs>
  <TitlesOfParts>
    <vt:vector size="9" baseType="lpstr">
      <vt:lpstr>等线</vt:lpstr>
      <vt:lpstr>等线 Light</vt:lpstr>
      <vt:lpstr>仿宋</vt:lpstr>
      <vt:lpstr>Arial</vt:lpstr>
      <vt:lpstr>Office 主题​​</vt:lpstr>
      <vt:lpstr>1_Office 主题​​</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作品介绍</dc:title>
  <dc:creator>744247759@qq.com</dc:creator>
  <cp:lastModifiedBy>瀚文 曹</cp:lastModifiedBy>
  <cp:revision>14</cp:revision>
  <dcterms:created xsi:type="dcterms:W3CDTF">2024-07-09T10:51:00Z</dcterms:created>
  <dcterms:modified xsi:type="dcterms:W3CDTF">2025-05-31T14:42:16Z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A91D094C73DE4D83AF3184DF8F78ED11_13</vt:lpwstr>
  </property>
  <property fmtid="{D5CDD505-2E9C-101B-9397-08002B2CF9AE}" pid="3" name="KSOProductBuildVer">
    <vt:lpwstr>2052-12.1.0.21541</vt:lpwstr>
  </property>
</Properties>
</file>